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5" r:id="rId22"/>
    <p:sldId id="284" r:id="rId23"/>
    <p:sldId id="281" r:id="rId24"/>
    <p:sldId id="277" r:id="rId25"/>
    <p:sldId id="278" r:id="rId26"/>
    <p:sldId id="258" r:id="rId27"/>
    <p:sldId id="282" r:id="rId28"/>
    <p:sldId id="290" r:id="rId29"/>
    <p:sldId id="291" r:id="rId30"/>
    <p:sldId id="292" r:id="rId31"/>
    <p:sldId id="293" r:id="rId32"/>
    <p:sldId id="289" r:id="rId33"/>
    <p:sldId id="283" r:id="rId34"/>
    <p:sldId id="294" r:id="rId35"/>
    <p:sldId id="295" r:id="rId36"/>
    <p:sldId id="259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5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1D2-C7C2-458E-B731-B27353C57E40}" type="datetimeFigureOut">
              <a:rPr lang="en-US" smtClean="0"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6ADA-1F9A-492A-9D0F-24A3625C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browse-author.php?a=9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uchy_distributio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dg.lbl.gov/2010/reviews/contents_sport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Scientific Computing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Monte Carlo Computations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Guy Tel-</a:t>
            </a:r>
            <a:r>
              <a:rPr lang="en-US" b="1" dirty="0" err="1" smtClean="0">
                <a:solidFill>
                  <a:schemeClr val="tx1"/>
                </a:solidFill>
              </a:rPr>
              <a:t>Zur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583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John Edwards</a:t>
            </a:r>
            <a:r>
              <a:rPr lang="en-US" dirty="0" smtClean="0"/>
              <a:t>, </a:t>
            </a:r>
            <a:r>
              <a:rPr lang="en-US" b="1" dirty="0" smtClean="0"/>
              <a:t>Seaford Yachts</a:t>
            </a:r>
            <a:r>
              <a:rPr lang="en-US" dirty="0" smtClean="0"/>
              <a:t>, http://www.publicdomainpictures.net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220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598397" cy="90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9168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uniform distribution of x between 0 and 1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8239"/>
            <a:ext cx="28700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35122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the variance of f in the range 0..1 ?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3" y="4077072"/>
            <a:ext cx="423047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4" y="5013176"/>
            <a:ext cx="65072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- 1 (1 out of 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cmath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/////   #include "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lib.h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  // added by Guy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     Here we define various functions called by the main program 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     this function defines the function to integrate 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(double x);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     Main function begins here     </a:t>
            </a:r>
          </a:p>
          <a:p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main()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i, n;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long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double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x,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variance, exact;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("Read in the number of Monte-Carlo samples\n");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scanf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("%d", &amp;n);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=0. ;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=-1 ;  exact=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acos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(-1.);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("RAND_MAX=%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d",RAND_MAX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  rand %f \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n",double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(rand())/double(RAND_MAX));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  rand %f \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n",double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(rand())/double(RAND_MAX));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  rand %f \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n",double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(rand())/double(RAND_MAX));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  rand %f \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n",double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(rand())/double(RAND_MAX));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556792"/>
            <a:ext cx="30963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Show in </a:t>
            </a:r>
            <a:r>
              <a:rPr lang="en-US" dirty="0" err="1" smtClean="0"/>
              <a:t>DevC</a:t>
            </a:r>
            <a:r>
              <a:rPr lang="en-US" dirty="0" smtClean="0"/>
              <a:t>++ IDE</a:t>
            </a:r>
          </a:p>
          <a:p>
            <a:r>
              <a:rPr lang="en-US" dirty="0" smtClean="0"/>
              <a:t>07/code/program1.cpp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81107"/>
            <a:ext cx="77768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Pseudo-Random number generator on GNU C: http://www.gnu.org/s/libc/manual/html_node/ISO-Random.html#ISO-Random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- 1 (2 out of 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98941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  evaluate the integral with a crude Monte-Carlo method   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for ( i = 1;  i &lt;= n; i++){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          x=ran0(&amp;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x=double(rand())/double(RAND_MAX); // added by Guy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/((double) n 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/((double) n 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variance=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sum_sigma-crude_mc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   final output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("%d variance= %12.5E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Inum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= %12.5E pi= %12.5E\n", n, variance,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exact);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return 0;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  // end of main program 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this function defines the function to integrate 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(double 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double value;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value = 4/(1.+x*x);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return value;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 // end of function to evaluate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02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385156"/>
            <a:ext cx="6301217" cy="547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- 1 (3 out of 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66" y="10158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“program1.cpp” for calculating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5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-</a:t>
            </a:r>
            <a:r>
              <a:rPr lang="en-US" dirty="0" smtClean="0"/>
              <a:t>2, </a:t>
            </a: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848872" cy="4770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Radioactive decay of nuclei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fstream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iomanip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#include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lib.h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commented out by Guy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  // added by Guy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using namespace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ofstream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Function to read in data from screen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initialise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&amp;, double&amp; ) 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The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MC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sampling for nuclear decay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mc_sampling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double,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prints to screen the results of the calculations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 output(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196752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1 out of 5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3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</a:t>
            </a:r>
            <a:r>
              <a:rPr lang="en-US" dirty="0" smtClean="0"/>
              <a:t>2, </a:t>
            </a: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8800"/>
            <a:ext cx="7344816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char*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[])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char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double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// Read in output file, abort if there are too few command-line arguments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&lt;= 1 ){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"Bad Usage: 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[0] &lt;&lt;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" read also output file on same line"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exit(1);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else{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[1];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ofile.open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// Read in data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initialise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[max_time+1];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196752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2 out of 5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8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</a:t>
            </a:r>
            <a:r>
              <a:rPr lang="en-US" dirty="0" smtClean="0"/>
              <a:t>2, </a:t>
            </a: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1458" y="1484784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Do the mc sampling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mc_sampling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// Print out results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output(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delete []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return 0;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initialise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double&amp;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"Initial number of particles = 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"maximum time = 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"# MC steps= 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"# Decay probability= "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 // end of function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initialise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1196752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3 out of 5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8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924944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output(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for( i=0; i &lt;=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i++){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setiosflags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showpoint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|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::uppercase);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(15) &lt;&lt; i;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(15)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setprecision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(8);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[i]/((double)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&lt;&lt;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 // end of function output 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</a:t>
            </a:r>
            <a:r>
              <a:rPr lang="en-US" dirty="0" smtClean="0"/>
              <a:t>2, </a:t>
            </a: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196752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4 out of 5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058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mc_sampling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double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cycles, time,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n_unstable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particle_limit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long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double x;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=-1;  //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initialise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random number generator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loop over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monte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carlo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cycles 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 // One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monte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carlo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loop is one sample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for (cycles = 1; cycles &lt;=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number_cycles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cycles++){ 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n_unstable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//  accumulate the number of particles per time step per trial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[0]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initial_n_particles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// loop over each time step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for (time=1; time &lt;=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max_time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time++){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// for each time step, we check each particle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particle_limit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n_unstable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for 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&lt;=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particle_limit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++)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//  if( ran0(&amp;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&lt;=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16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x=double(rand())/double(RAND_MAX); // added by Guy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if( x &lt;=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decay_probability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n_unstable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=n_unstable-1;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}  // end of loop over particles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ncumulative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[time] +=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n_unstable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  // end of loop over time steps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    // end of loop over MC trials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  // end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mc_sampling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function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196752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5 out of 5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7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Program3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698" y="1268760"/>
            <a:ext cx="864096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C:\Users\telzur\Documents\BGU\Teaching\ComputationalPhysics\2011A\Lectures\07\co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de&gt;program3 decay.txt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Initial number of particles =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10000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maximum time =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10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# MC steps=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1000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# Decay probability=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0.2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66022"/>
            <a:ext cx="3400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3732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output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5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MHJ Chapter 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visualization using </a:t>
            </a:r>
            <a:r>
              <a:rPr lang="en-US" b="1" dirty="0" err="1" smtClean="0"/>
              <a:t>VisIt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0"/>
            <a:ext cx="273763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0"/>
            <a:ext cx="5497586" cy="566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11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Gaussian Distribution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7488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cmath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/////   #include "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lib.h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  // added by Guy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fstream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iomanip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</a:p>
          <a:p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char*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[])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i, n;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double pi=3.14159265358979;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long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double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crude_mc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x,y,x1,x2,radius,theta,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sum_sigma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fx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variance, exact;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char *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("Read in the number of Monte-Carlo samples\n");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scanf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("%d", &amp;n);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ofstream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[1];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ofile.open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outfilename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for ( i = 1;  i &lt;= n; i++){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//           x=ran0(&amp;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idum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x1=double(rand())/double(RAND_MAX); // added by Guy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x2=double(rand())/double(RAND_MAX); // added by Guy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theta = 2 * pi * x2;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radius =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sqrt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(-2*log(1-x1));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x=radius *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cos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(theta);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y=radius * sin(theta);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//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("%12.5E %12.5E\n", x, y);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ofile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&lt;&lt; x &lt;&lt; " " &lt;&lt; y &lt;&lt;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;;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return 0;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  // end of main program </a:t>
            </a:r>
          </a:p>
        </p:txBody>
      </p:sp>
    </p:spTree>
    <p:extLst>
      <p:ext uri="{BB962C8B-B14F-4D97-AF65-F5344CB8AC3E}">
        <p14:creationId xmlns:p14="http://schemas.microsoft.com/office/powerpoint/2010/main" val="423371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Gaussian Distribution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2291"/>
            <a:ext cx="5317410" cy="5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290"/>
            <a:ext cx="2647912" cy="5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5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8" y="2132856"/>
            <a:ext cx="7374209" cy="313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6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92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35456"/>
            <a:ext cx="6499583" cy="68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012087" y="3215895"/>
            <a:ext cx="51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Source: PDG  - Particle Data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11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Matlab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 smtClean="0"/>
              <a:t>If you have the statistics package you can try:</a:t>
            </a:r>
          </a:p>
          <a:p>
            <a:pPr lvl="1"/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disttool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randtool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Fitting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CERN’s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root</a:t>
            </a:r>
          </a:p>
          <a:p>
            <a:r>
              <a:rPr lang="en-US" dirty="0" smtClean="0"/>
              <a:t>An Example:  </a:t>
            </a:r>
            <a:r>
              <a:rPr lang="en-US" dirty="0" err="1" smtClean="0"/>
              <a:t>FittingDemo.C</a:t>
            </a:r>
            <a:r>
              <a:rPr lang="en-US" dirty="0" smtClean="0"/>
              <a:t> under: C:\root\tutorials\fit</a:t>
            </a:r>
          </a:p>
          <a:p>
            <a:r>
              <a:rPr lang="en-US" dirty="0" smtClean="0"/>
              <a:t>Code and plots on the </a:t>
            </a:r>
            <a:r>
              <a:rPr lang="en-US" dirty="0" smtClean="0"/>
              <a:t>next slides</a:t>
            </a:r>
          </a:p>
          <a:p>
            <a:endParaRPr lang="en-US" dirty="0"/>
          </a:p>
          <a:p>
            <a:r>
              <a:rPr lang="en-US" dirty="0" err="1" smtClean="0"/>
              <a:t>Lorentzian</a:t>
            </a:r>
            <a:r>
              <a:rPr lang="en-US" dirty="0" smtClean="0"/>
              <a:t> (Cauchy’s distribution function)</a:t>
            </a:r>
            <a:endParaRPr lang="en-US" dirty="0"/>
          </a:p>
        </p:txBody>
      </p:sp>
      <p:pic>
        <p:nvPicPr>
          <p:cNvPr id="5122" name="Picture 2" descr="f(x; x_0,\gamma) = \frac{1}{\pi\gamma \left[1 + \left(\frac{x - x_0}{\gamma}\right)^2\right]}&#10; = { 1 \over \pi } \left[ { \gamma \over (x - x_0)^2 + \gamma^2  } \right]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3" y="5238492"/>
            <a:ext cx="4333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63" y="6165304"/>
            <a:ext cx="518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http://en.wikipedia.org/wiki/Cauchy_distribution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57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912" y="188640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//Example for fitting signal/background.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 This example can be executed with: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 root &gt; .x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FittingDemo.C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 (using the CINT interpreter)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 root &gt; .x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FittingDemo.C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 (using the native complier via ACLIC)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//Author: Rene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Brun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comments added by Guy: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TH1.h“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1D histograms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TMath.h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“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math functions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TF1.h“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1D fitting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TLegend.h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“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graphics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TCanvas.h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“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// graphics</a:t>
            </a:r>
            <a:endParaRPr lang="en-US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Quadratic background function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background(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*x,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*par)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return par[0] + par[1]*x[0] + par[2]*x[0]*x[0];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Lorenzian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Peak function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lorentzianPeak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*x,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Double_t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*par)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return (0.5*par[0]*par[1]/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TMath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::Pi()) /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TMath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::Max( 1.e-10,(x[0]-par[2])*(x[0]-par[2])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+ .25*par[1]*par[1]);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4405" y="188640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1 out of 4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12" y="12723"/>
            <a:ext cx="86017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Sum of background and peak function</a:t>
            </a:r>
          </a:p>
          <a:p>
            <a:r>
              <a:rPr lang="en-US" dirty="0" err="1"/>
              <a:t>Double_t</a:t>
            </a:r>
            <a:r>
              <a:rPr lang="en-US" dirty="0"/>
              <a:t> </a:t>
            </a:r>
            <a:r>
              <a:rPr lang="en-US" dirty="0" err="1"/>
              <a:t>fitFunction</a:t>
            </a:r>
            <a:r>
              <a:rPr lang="en-US" dirty="0"/>
              <a:t>(</a:t>
            </a:r>
            <a:r>
              <a:rPr lang="en-US" dirty="0" err="1"/>
              <a:t>Double_t</a:t>
            </a:r>
            <a:r>
              <a:rPr lang="en-US" dirty="0"/>
              <a:t> *x, </a:t>
            </a:r>
            <a:r>
              <a:rPr lang="en-US" dirty="0" err="1"/>
              <a:t>Double_t</a:t>
            </a:r>
            <a:r>
              <a:rPr lang="en-US" dirty="0"/>
              <a:t> *par) {</a:t>
            </a:r>
          </a:p>
          <a:p>
            <a:r>
              <a:rPr lang="en-US" dirty="0"/>
              <a:t>  return background(</a:t>
            </a:r>
            <a:r>
              <a:rPr lang="en-US" dirty="0" err="1"/>
              <a:t>x,par</a:t>
            </a:r>
            <a:r>
              <a:rPr lang="en-US" dirty="0"/>
              <a:t>) + </a:t>
            </a:r>
            <a:r>
              <a:rPr lang="en-US" dirty="0" err="1"/>
              <a:t>lorentzianPeak</a:t>
            </a:r>
            <a:r>
              <a:rPr lang="en-US" dirty="0"/>
              <a:t>(</a:t>
            </a:r>
            <a:r>
              <a:rPr lang="en-US" dirty="0" err="1"/>
              <a:t>x,&amp;par</a:t>
            </a:r>
            <a:r>
              <a:rPr lang="en-US" dirty="0"/>
              <a:t>[3]);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FittingDemo</a:t>
            </a:r>
            <a:r>
              <a:rPr lang="en-US" dirty="0"/>
              <a:t>() {</a:t>
            </a:r>
          </a:p>
          <a:p>
            <a:r>
              <a:rPr lang="en-US" dirty="0"/>
              <a:t> //</a:t>
            </a:r>
            <a:r>
              <a:rPr lang="en-US" dirty="0" err="1"/>
              <a:t>Bevington</a:t>
            </a:r>
            <a:r>
              <a:rPr lang="en-US" dirty="0"/>
              <a:t> Exercise by Peter </a:t>
            </a:r>
            <a:r>
              <a:rPr lang="en-US" dirty="0" err="1"/>
              <a:t>Malzacher</a:t>
            </a:r>
            <a:r>
              <a:rPr lang="en-US" dirty="0"/>
              <a:t>, modified by Rene </a:t>
            </a:r>
            <a:r>
              <a:rPr lang="en-US" dirty="0" err="1"/>
              <a:t>Brun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 = 60;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</a:t>
            </a:r>
            <a:r>
              <a:rPr lang="en-US" dirty="0" err="1"/>
              <a:t>Double_t</a:t>
            </a:r>
            <a:r>
              <a:rPr lang="en-US" dirty="0"/>
              <a:t> data[</a:t>
            </a:r>
            <a:r>
              <a:rPr lang="en-US" dirty="0" err="1"/>
              <a:t>nBins</a:t>
            </a:r>
            <a:r>
              <a:rPr lang="en-US" dirty="0"/>
              <a:t>] = { 6, 1,10,12, 6,13,23,22,15,21,</a:t>
            </a:r>
          </a:p>
          <a:p>
            <a:r>
              <a:rPr lang="en-US" dirty="0"/>
              <a:t>                           23,26,36,25,27,35,40,44,66,81,</a:t>
            </a:r>
          </a:p>
          <a:p>
            <a:r>
              <a:rPr lang="en-US" dirty="0"/>
              <a:t>                           75,57,48,45,46,41,35,36,53,32,</a:t>
            </a:r>
          </a:p>
          <a:p>
            <a:r>
              <a:rPr lang="en-US" dirty="0"/>
              <a:t>                           40,37,38,31,36,44,42,37,32,32,</a:t>
            </a:r>
          </a:p>
          <a:p>
            <a:r>
              <a:rPr lang="en-US" dirty="0"/>
              <a:t>                           43,44,35,33,33,39,29,41,32,44,</a:t>
            </a:r>
          </a:p>
          <a:p>
            <a:r>
              <a:rPr lang="en-US" dirty="0"/>
              <a:t>                           26,39,29,35,32,21,21,15,25,15};</a:t>
            </a:r>
          </a:p>
          <a:p>
            <a:r>
              <a:rPr lang="en-US" dirty="0"/>
              <a:t>   </a:t>
            </a:r>
            <a:r>
              <a:rPr lang="en-US" dirty="0" err="1"/>
              <a:t>TCanvas</a:t>
            </a:r>
            <a:r>
              <a:rPr lang="en-US" dirty="0"/>
              <a:t> *c1 = new </a:t>
            </a:r>
            <a:r>
              <a:rPr lang="en-US" dirty="0" err="1"/>
              <a:t>TCanvas</a:t>
            </a:r>
            <a:r>
              <a:rPr lang="en-US" dirty="0"/>
              <a:t>("c1","Fitting Demo",10,10,700,500);</a:t>
            </a:r>
          </a:p>
          <a:p>
            <a:r>
              <a:rPr lang="en-US" dirty="0"/>
              <a:t>   c1-&gt;</a:t>
            </a:r>
            <a:r>
              <a:rPr lang="en-US" dirty="0" err="1"/>
              <a:t>SetFillColor</a:t>
            </a:r>
            <a:r>
              <a:rPr lang="en-US" dirty="0"/>
              <a:t>(33);</a:t>
            </a:r>
          </a:p>
          <a:p>
            <a:r>
              <a:rPr lang="en-US" dirty="0"/>
              <a:t>   c1-&gt;</a:t>
            </a:r>
            <a:r>
              <a:rPr lang="en-US" dirty="0" err="1"/>
              <a:t>SetFrameFillColor</a:t>
            </a:r>
            <a:r>
              <a:rPr lang="en-US" dirty="0"/>
              <a:t>(41);</a:t>
            </a:r>
          </a:p>
          <a:p>
            <a:r>
              <a:rPr lang="en-US" dirty="0"/>
              <a:t>   c1-&gt;</a:t>
            </a:r>
            <a:r>
              <a:rPr lang="en-US" dirty="0" err="1"/>
              <a:t>SetGrid</a:t>
            </a:r>
            <a:r>
              <a:rPr lang="en-US" dirty="0" smtClean="0"/>
              <a:t>();</a:t>
            </a:r>
          </a:p>
          <a:p>
            <a:r>
              <a:rPr lang="en-US" dirty="0"/>
              <a:t>TH1F *</a:t>
            </a:r>
            <a:r>
              <a:rPr lang="en-US" dirty="0" err="1"/>
              <a:t>histo</a:t>
            </a:r>
            <a:r>
              <a:rPr lang="en-US" dirty="0"/>
              <a:t> = new TH1F("</a:t>
            </a:r>
            <a:r>
              <a:rPr lang="en-US" dirty="0" err="1"/>
              <a:t>histo</a:t>
            </a:r>
            <a:r>
              <a:rPr lang="en-US" dirty="0" smtClean="0"/>
              <a:t>", </a:t>
            </a:r>
            <a:r>
              <a:rPr lang="en-US" dirty="0"/>
              <a:t>"</a:t>
            </a:r>
            <a:r>
              <a:rPr lang="en-US" dirty="0" err="1"/>
              <a:t>Lorentzian</a:t>
            </a:r>
            <a:r>
              <a:rPr lang="en-US" dirty="0"/>
              <a:t> Peak on Quadratic Background",60,0,3);</a:t>
            </a:r>
          </a:p>
          <a:p>
            <a:r>
              <a:rPr lang="en-US" dirty="0"/>
              <a:t>   </a:t>
            </a:r>
            <a:r>
              <a:rPr lang="en-US" dirty="0" err="1"/>
              <a:t>histo</a:t>
            </a:r>
            <a:r>
              <a:rPr lang="en-US" dirty="0"/>
              <a:t>-&gt;</a:t>
            </a:r>
            <a:r>
              <a:rPr lang="en-US" dirty="0" err="1"/>
              <a:t>SetMarkerStyle</a:t>
            </a:r>
            <a:r>
              <a:rPr lang="en-US" dirty="0"/>
              <a:t>(21);</a:t>
            </a:r>
          </a:p>
          <a:p>
            <a:r>
              <a:rPr lang="en-US" dirty="0"/>
              <a:t>   </a:t>
            </a:r>
            <a:r>
              <a:rPr lang="en-US" dirty="0" err="1"/>
              <a:t>histo</a:t>
            </a:r>
            <a:r>
              <a:rPr lang="en-US" dirty="0"/>
              <a:t>-&gt;</a:t>
            </a:r>
            <a:r>
              <a:rPr lang="en-US" dirty="0" err="1"/>
              <a:t>SetMarkerSize</a:t>
            </a:r>
            <a:r>
              <a:rPr lang="en-US" dirty="0"/>
              <a:t>(0.8);</a:t>
            </a:r>
          </a:p>
          <a:p>
            <a:r>
              <a:rPr lang="en-US" dirty="0"/>
              <a:t>   </a:t>
            </a:r>
            <a:r>
              <a:rPr lang="en-US" dirty="0" err="1"/>
              <a:t>histo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4405" y="188640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2 out of 4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9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Probability Distribution Function </a:t>
            </a:r>
            <a:r>
              <a:rPr lang="en-US" i="1" dirty="0"/>
              <a:t>(PDF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relation between a CDF and its corresponding PDF is then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569742" cy="69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8469"/>
            <a:ext cx="4160014" cy="8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5301208"/>
            <a:ext cx="2588674" cy="90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94658"/>
            <a:ext cx="388043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i=0; i &lt; </a:t>
            </a:r>
            <a:r>
              <a:rPr lang="en-US" dirty="0" err="1"/>
              <a:t>nBins</a:t>
            </a:r>
            <a:r>
              <a:rPr lang="en-US" dirty="0"/>
              <a:t>;  i++) </a:t>
            </a:r>
            <a:r>
              <a:rPr lang="en-US" dirty="0" err="1"/>
              <a:t>histo</a:t>
            </a:r>
            <a:r>
              <a:rPr lang="en-US" dirty="0"/>
              <a:t>-&gt;</a:t>
            </a:r>
            <a:r>
              <a:rPr lang="en-US" dirty="0" err="1"/>
              <a:t>SetBinContent</a:t>
            </a:r>
            <a:r>
              <a:rPr lang="en-US" dirty="0"/>
              <a:t>(i+1,data[i]);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// create a TF1 with the range from 0 to 3 and 6 parameters</a:t>
            </a:r>
          </a:p>
          <a:p>
            <a:r>
              <a:rPr lang="en-US" dirty="0"/>
              <a:t>   TF1 *</a:t>
            </a:r>
            <a:r>
              <a:rPr lang="en-US" dirty="0" err="1"/>
              <a:t>fitFcn</a:t>
            </a:r>
            <a:r>
              <a:rPr lang="en-US" dirty="0"/>
              <a:t> = new TF1("fitFcn",fitFunction,0,3,6);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SetNpx</a:t>
            </a:r>
            <a:r>
              <a:rPr lang="en-US" dirty="0"/>
              <a:t>(500);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(4);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kMagenta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// first try without starting values for the parameters</a:t>
            </a:r>
          </a:p>
          <a:p>
            <a:r>
              <a:rPr lang="en-US" dirty="0"/>
              <a:t>   // This defaults to 1 for each </a:t>
            </a:r>
            <a:r>
              <a:rPr lang="en-US" dirty="0" err="1"/>
              <a:t>param</a:t>
            </a:r>
            <a:r>
              <a:rPr lang="en-US" dirty="0"/>
              <a:t>. </a:t>
            </a:r>
          </a:p>
          <a:p>
            <a:r>
              <a:rPr lang="en-US" dirty="0"/>
              <a:t>   // this results in an ok fit for the polynomial function</a:t>
            </a:r>
          </a:p>
          <a:p>
            <a:r>
              <a:rPr lang="en-US" dirty="0"/>
              <a:t>   // however the non-linear part (</a:t>
            </a:r>
            <a:r>
              <a:rPr lang="en-US" dirty="0" err="1"/>
              <a:t>lorenzian</a:t>
            </a:r>
            <a:r>
              <a:rPr lang="en-US" dirty="0"/>
              <a:t>) does not </a:t>
            </a:r>
          </a:p>
          <a:p>
            <a:r>
              <a:rPr lang="en-US" dirty="0"/>
              <a:t>   // respond well.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SetParameters</a:t>
            </a:r>
            <a:r>
              <a:rPr lang="en-US" dirty="0"/>
              <a:t>(1,1,1,1,1,1);</a:t>
            </a:r>
          </a:p>
          <a:p>
            <a:r>
              <a:rPr lang="en-US" dirty="0"/>
              <a:t>   </a:t>
            </a:r>
            <a:r>
              <a:rPr lang="en-US" dirty="0" err="1"/>
              <a:t>histo</a:t>
            </a:r>
            <a:r>
              <a:rPr lang="en-US" dirty="0"/>
              <a:t>-&gt;Fit("fitFcn","0");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// second try: set start values for some parameters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SetParameter</a:t>
            </a:r>
            <a:r>
              <a:rPr lang="en-US" dirty="0"/>
              <a:t>(4,0.2); // width</a:t>
            </a:r>
          </a:p>
          <a:p>
            <a:r>
              <a:rPr lang="en-US" dirty="0"/>
              <a:t>   </a:t>
            </a:r>
            <a:r>
              <a:rPr lang="en-US" dirty="0" err="1"/>
              <a:t>fitFcn</a:t>
            </a:r>
            <a:r>
              <a:rPr lang="en-US" dirty="0"/>
              <a:t>-&gt;</a:t>
            </a:r>
            <a:r>
              <a:rPr lang="en-US" dirty="0" err="1"/>
              <a:t>SetParameter</a:t>
            </a:r>
            <a:r>
              <a:rPr lang="en-US" dirty="0"/>
              <a:t>(5,1);   // peak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dirty="0" err="1"/>
              <a:t>histo</a:t>
            </a:r>
            <a:r>
              <a:rPr lang="en-US" dirty="0"/>
              <a:t>-&gt;Fit("</a:t>
            </a:r>
            <a:r>
              <a:rPr lang="en-US" dirty="0" err="1"/>
              <a:t>fitFcn</a:t>
            </a:r>
            <a:r>
              <a:rPr lang="en-US" dirty="0"/>
              <a:t>","V+","</a:t>
            </a:r>
            <a:r>
              <a:rPr lang="en-US" dirty="0" err="1"/>
              <a:t>ep</a:t>
            </a:r>
            <a:r>
              <a:rPr lang="en-US" dirty="0" smtClean="0"/>
              <a:t>");	</a:t>
            </a:r>
            <a:r>
              <a:rPr lang="en-US" dirty="0" smtClean="0">
                <a:solidFill>
                  <a:schemeClr val="accent1"/>
                </a:solidFill>
              </a:rPr>
              <a:t>// Guy: </a:t>
            </a:r>
            <a:r>
              <a:rPr lang="en-US" dirty="0" err="1" smtClean="0">
                <a:solidFill>
                  <a:schemeClr val="accent1"/>
                </a:solidFill>
              </a:rPr>
              <a:t>ep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error bars + points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4405" y="188640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3 out of 4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168"/>
            <a:ext cx="799288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// improve the picture:</a:t>
            </a:r>
          </a:p>
          <a:p>
            <a:r>
              <a:rPr lang="en-US" sz="1600" dirty="0"/>
              <a:t>   TF1 *</a:t>
            </a:r>
            <a:r>
              <a:rPr lang="en-US" sz="1600" dirty="0" err="1"/>
              <a:t>backFcn</a:t>
            </a:r>
            <a:r>
              <a:rPr lang="en-US" sz="1600" dirty="0"/>
              <a:t> = new TF1("backFcn",background,0,3,3);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backFcn</a:t>
            </a:r>
            <a:r>
              <a:rPr lang="en-US" sz="1600" dirty="0"/>
              <a:t>-&gt;</a:t>
            </a:r>
            <a:r>
              <a:rPr lang="en-US" sz="1600" dirty="0" err="1"/>
              <a:t>SetLineColor</a:t>
            </a:r>
            <a:r>
              <a:rPr lang="en-US" sz="1600" dirty="0"/>
              <a:t>(</a:t>
            </a:r>
            <a:r>
              <a:rPr lang="en-US" sz="1600" dirty="0" err="1"/>
              <a:t>kRed</a:t>
            </a:r>
            <a:r>
              <a:rPr lang="en-US" sz="1600" dirty="0"/>
              <a:t>);</a:t>
            </a:r>
          </a:p>
          <a:p>
            <a:r>
              <a:rPr lang="en-US" sz="1600" dirty="0"/>
              <a:t>   TF1 *</a:t>
            </a:r>
            <a:r>
              <a:rPr lang="en-US" sz="1600" dirty="0" err="1"/>
              <a:t>signalFcn</a:t>
            </a:r>
            <a:r>
              <a:rPr lang="en-US" sz="1600" dirty="0"/>
              <a:t> = new TF1("signalFcn",lorentzianPeak,0,3,3);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signalFcn</a:t>
            </a:r>
            <a:r>
              <a:rPr lang="en-US" sz="1600" dirty="0"/>
              <a:t>-&gt;</a:t>
            </a:r>
            <a:r>
              <a:rPr lang="en-US" sz="1600" dirty="0" err="1"/>
              <a:t>SetLineColor</a:t>
            </a:r>
            <a:r>
              <a:rPr lang="en-US" sz="1600" dirty="0"/>
              <a:t>(</a:t>
            </a:r>
            <a:r>
              <a:rPr lang="en-US" sz="1600" dirty="0" err="1"/>
              <a:t>kBlue</a:t>
            </a:r>
            <a:r>
              <a:rPr lang="en-US" sz="1600" dirty="0"/>
              <a:t>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signalFcn</a:t>
            </a:r>
            <a:r>
              <a:rPr lang="en-US" sz="1600" dirty="0"/>
              <a:t>-&gt;</a:t>
            </a:r>
            <a:r>
              <a:rPr lang="en-US" sz="1600" dirty="0" err="1"/>
              <a:t>SetNpx</a:t>
            </a:r>
            <a:r>
              <a:rPr lang="en-US" sz="1600" dirty="0"/>
              <a:t>(500);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Double_t</a:t>
            </a:r>
            <a:r>
              <a:rPr lang="en-US" sz="1600" dirty="0"/>
              <a:t> par[6];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   // writes the fit results into the par array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fitFcn</a:t>
            </a:r>
            <a:r>
              <a:rPr lang="en-US" sz="1600" dirty="0"/>
              <a:t>-&gt;</a:t>
            </a:r>
            <a:r>
              <a:rPr lang="en-US" sz="1600" dirty="0" err="1"/>
              <a:t>GetParameters</a:t>
            </a:r>
            <a:r>
              <a:rPr lang="en-US" sz="1600" dirty="0"/>
              <a:t>(par);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backFcn</a:t>
            </a:r>
            <a:r>
              <a:rPr lang="en-US" sz="1600" dirty="0"/>
              <a:t>-&gt;</a:t>
            </a:r>
            <a:r>
              <a:rPr lang="en-US" sz="1600" dirty="0" err="1"/>
              <a:t>SetParameters</a:t>
            </a:r>
            <a:r>
              <a:rPr lang="en-US" sz="1600" dirty="0"/>
              <a:t>(par);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backFcn</a:t>
            </a:r>
            <a:r>
              <a:rPr lang="en-US" sz="1600" dirty="0"/>
              <a:t>-&gt;Draw("same");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signalFcn</a:t>
            </a:r>
            <a:r>
              <a:rPr lang="en-US" sz="1600" dirty="0"/>
              <a:t>-&gt;</a:t>
            </a:r>
            <a:r>
              <a:rPr lang="en-US" sz="1600" dirty="0" err="1"/>
              <a:t>SetParameters</a:t>
            </a:r>
            <a:r>
              <a:rPr lang="en-US" sz="1600" dirty="0"/>
              <a:t>(&amp;par[3]);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signalFcn</a:t>
            </a:r>
            <a:r>
              <a:rPr lang="en-US" sz="1600" dirty="0"/>
              <a:t>-&gt;Draw("same"); </a:t>
            </a:r>
          </a:p>
          <a:p>
            <a:r>
              <a:rPr lang="en-US" sz="1600" dirty="0"/>
              <a:t>   </a:t>
            </a:r>
          </a:p>
          <a:p>
            <a:r>
              <a:rPr lang="en-US" sz="1600" dirty="0"/>
              <a:t>   // draw the legend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TLegend</a:t>
            </a:r>
            <a:r>
              <a:rPr lang="en-US" sz="1600" dirty="0"/>
              <a:t> *legend=new </a:t>
            </a:r>
            <a:r>
              <a:rPr lang="en-US" sz="1600" dirty="0" err="1"/>
              <a:t>TLegend</a:t>
            </a:r>
            <a:r>
              <a:rPr lang="en-US" sz="1600" dirty="0"/>
              <a:t>(0.6,0.65,0.88,0.85);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SetTextFont</a:t>
            </a:r>
            <a:r>
              <a:rPr lang="en-US" sz="1600" dirty="0"/>
              <a:t>(72);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SetTextSize</a:t>
            </a:r>
            <a:r>
              <a:rPr lang="en-US" sz="1600" dirty="0"/>
              <a:t>(0.04);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AddEntry</a:t>
            </a:r>
            <a:r>
              <a:rPr lang="en-US" sz="1600" dirty="0"/>
              <a:t>(</a:t>
            </a:r>
            <a:r>
              <a:rPr lang="en-US" sz="1600" dirty="0" err="1"/>
              <a:t>histo</a:t>
            </a:r>
            <a:r>
              <a:rPr lang="en-US" sz="1600" dirty="0"/>
              <a:t>,"Data","</a:t>
            </a:r>
            <a:r>
              <a:rPr lang="en-US" sz="1600" dirty="0" err="1"/>
              <a:t>lpe</a:t>
            </a:r>
            <a:r>
              <a:rPr lang="en-US" sz="1600" dirty="0"/>
              <a:t>");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AddEntry</a:t>
            </a:r>
            <a:r>
              <a:rPr lang="en-US" sz="1600" dirty="0"/>
              <a:t>(</a:t>
            </a:r>
            <a:r>
              <a:rPr lang="en-US" sz="1600" dirty="0" err="1"/>
              <a:t>backFcn</a:t>
            </a:r>
            <a:r>
              <a:rPr lang="en-US" sz="1600" dirty="0"/>
              <a:t>,"Background </a:t>
            </a:r>
            <a:r>
              <a:rPr lang="en-US" sz="1600" dirty="0" err="1"/>
              <a:t>fit","l</a:t>
            </a:r>
            <a:r>
              <a:rPr lang="en-US" sz="1600" dirty="0"/>
              <a:t>");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AddEntry</a:t>
            </a:r>
            <a:r>
              <a:rPr lang="en-US" sz="1600" dirty="0"/>
              <a:t>(</a:t>
            </a:r>
            <a:r>
              <a:rPr lang="en-US" sz="1600" dirty="0" err="1"/>
              <a:t>signalFcn</a:t>
            </a:r>
            <a:r>
              <a:rPr lang="en-US" sz="1600" dirty="0"/>
              <a:t>,"Signal </a:t>
            </a:r>
            <a:r>
              <a:rPr lang="en-US" sz="1600" dirty="0" err="1"/>
              <a:t>fit","l</a:t>
            </a:r>
            <a:r>
              <a:rPr lang="en-US" sz="1600" dirty="0"/>
              <a:t>");</a:t>
            </a:r>
          </a:p>
          <a:p>
            <a:r>
              <a:rPr lang="en-US" sz="1600" dirty="0"/>
              <a:t>   legend-&gt;</a:t>
            </a:r>
            <a:r>
              <a:rPr lang="en-US" sz="1600" dirty="0" err="1"/>
              <a:t>AddEntry</a:t>
            </a:r>
            <a:r>
              <a:rPr lang="en-US" sz="1600" dirty="0"/>
              <a:t>(</a:t>
            </a:r>
            <a:r>
              <a:rPr lang="en-US" sz="1600" dirty="0" err="1"/>
              <a:t>fitFcn</a:t>
            </a:r>
            <a:r>
              <a:rPr lang="en-US" sz="1600" dirty="0"/>
              <a:t>,"Global </a:t>
            </a:r>
            <a:r>
              <a:rPr lang="en-US" sz="1600" dirty="0" err="1"/>
              <a:t>Fit","l</a:t>
            </a:r>
            <a:r>
              <a:rPr lang="en-US" sz="1600" dirty="0"/>
              <a:t>");</a:t>
            </a:r>
          </a:p>
          <a:p>
            <a:r>
              <a:rPr lang="en-US" sz="1600" dirty="0"/>
              <a:t>   legend-&gt;Draw();</a:t>
            </a:r>
          </a:p>
          <a:p>
            <a:r>
              <a:rPr lang="en-US" sz="1600" dirty="0"/>
              <a:t>   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4405" y="188640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 ITC" pitchFamily="66" charset="0"/>
              </a:rPr>
              <a:t>Slide 4 out of 4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9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root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00808"/>
            <a:ext cx="87344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390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" y="27743"/>
            <a:ext cx="9030693" cy="67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29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Recommended Reference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 Data Group (Review of Particles Properties)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pdg.lbl.gov/2010/reviews/contents_sports.html</a:t>
            </a:r>
            <a:endParaRPr lang="en-US" dirty="0" smtClean="0"/>
          </a:p>
          <a:p>
            <a:r>
              <a:rPr lang="en-US" dirty="0" smtClean="0"/>
              <a:t>Look at chapter 34 “MONTE </a:t>
            </a:r>
            <a:r>
              <a:rPr lang="en-US" dirty="0"/>
              <a:t>CARLO </a:t>
            </a:r>
            <a:r>
              <a:rPr lang="en-US" dirty="0" smtClean="0"/>
              <a:t>TECHNIQUES”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Acceptance-rejection method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44824"/>
            <a:ext cx="70294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50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tutorial</a:t>
            </a:r>
          </a:p>
          <a:p>
            <a:r>
              <a:rPr lang="en-US" dirty="0" smtClean="0"/>
              <a:t>Cloud Computing: Elastic-R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 studio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http://www.rstudio.org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2520"/>
            <a:ext cx="6371395" cy="52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5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28763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057525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0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" y="29411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28763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30" y="2625477"/>
            <a:ext cx="5516070" cy="423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6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60032" y="2852935"/>
            <a:ext cx="396044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60" y="2852936"/>
            <a:ext cx="396044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1"/>
            <a:ext cx="3240360" cy="18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76" y="3363013"/>
            <a:ext cx="3236001" cy="15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5"/>
            <a:ext cx="1728192" cy="6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PDF must satisfy two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6894" y="13084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9876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example: The Uniform distribution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03" y="3364917"/>
            <a:ext cx="2851935" cy="9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2040" y="299368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example: The Normal distribution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Expectation  value: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796133" cy="85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0608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moment: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" y="2430180"/>
            <a:ext cx="2585682" cy="8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5010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zero-</a:t>
            </a:r>
            <a:r>
              <a:rPr lang="en-US" dirty="0" err="1" smtClean="0"/>
              <a:t>th</a:t>
            </a:r>
            <a:r>
              <a:rPr lang="en-US" dirty="0" smtClean="0"/>
              <a:t>  moment is called the mean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28559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298" y="5085184"/>
            <a:ext cx="41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n-</a:t>
            </a:r>
            <a:r>
              <a:rPr lang="en-US" dirty="0" err="1" smtClean="0"/>
              <a:t>th</a:t>
            </a:r>
            <a:r>
              <a:rPr lang="en-US" dirty="0" smtClean="0"/>
              <a:t> central moment: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" y="5454516"/>
            <a:ext cx="4156116" cy="8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047207" cy="21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central moment is the variance: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19386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deviation of p: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3201"/>
            <a:ext cx="2571100" cy="7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47" y="306896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fourth central moment </a:t>
            </a:r>
            <a:r>
              <a:rPr lang="en-US" sz="2000" i="1" dirty="0"/>
              <a:t>m</a:t>
            </a:r>
            <a:r>
              <a:rPr lang="en-US" sz="2000" dirty="0"/>
              <a:t>4 provides a convenient measure of the tails of a</a:t>
            </a:r>
          </a:p>
          <a:p>
            <a:r>
              <a:rPr lang="en-US" sz="2000" dirty="0"/>
              <a:t>distribution. For the Gaussian distribution </a:t>
            </a:r>
            <a:r>
              <a:rPr lang="en-US" sz="2000" dirty="0" smtClean="0"/>
              <a:t>one </a:t>
            </a:r>
            <a:r>
              <a:rPr lang="en-US" sz="2000" dirty="0"/>
              <a:t>has </a:t>
            </a:r>
            <a:r>
              <a:rPr lang="en-US" sz="2000" i="1" dirty="0"/>
              <a:t>m</a:t>
            </a:r>
            <a:r>
              <a:rPr lang="en-US" sz="2000" dirty="0"/>
              <a:t>4 = </a:t>
            </a:r>
            <a:r>
              <a:rPr lang="en-US" sz="2000" dirty="0" smtClean="0"/>
              <a:t>3</a:t>
            </a:r>
            <a:r>
              <a:rPr lang="en-US" sz="2000" i="1" dirty="0" smtClean="0"/>
              <a:t>σ</a:t>
            </a:r>
            <a:r>
              <a:rPr lang="he-IL" sz="2000" i="1" dirty="0" smtClean="0"/>
              <a:t>^</a:t>
            </a:r>
            <a:r>
              <a:rPr lang="en-US" sz="2000" dirty="0" smtClean="0"/>
              <a:t>4</a:t>
            </a:r>
            <a:r>
              <a:rPr lang="en-US" sz="2000" dirty="0"/>
              <a:t>. The</a:t>
            </a:r>
          </a:p>
          <a:p>
            <a:r>
              <a:rPr lang="en-US" sz="2000" i="1" dirty="0"/>
              <a:t>kurtosis </a:t>
            </a:r>
            <a:r>
              <a:rPr lang="en-US" sz="2000" dirty="0"/>
              <a:t>is defined as </a:t>
            </a:r>
            <a:r>
              <a:rPr lang="en-US" sz="2000" i="1" dirty="0"/>
              <a:t>γ</a:t>
            </a:r>
            <a:r>
              <a:rPr lang="en-US" sz="2000" dirty="0"/>
              <a:t>2 = </a:t>
            </a:r>
            <a:r>
              <a:rPr lang="en-US" sz="2000" i="1" dirty="0" smtClean="0"/>
              <a:t>m</a:t>
            </a:r>
            <a:r>
              <a:rPr lang="en-US" sz="2000" dirty="0" smtClean="0"/>
              <a:t>4</a:t>
            </a:r>
            <a:r>
              <a:rPr lang="en-US" sz="2000" i="1" dirty="0" smtClean="0"/>
              <a:t>/σ</a:t>
            </a:r>
            <a:r>
              <a:rPr lang="he-IL" sz="2000" i="1" dirty="0" smtClean="0"/>
              <a:t>^</a:t>
            </a:r>
            <a:r>
              <a:rPr lang="en-US" sz="2000" dirty="0" smtClean="0"/>
              <a:t>4 </a:t>
            </a:r>
            <a:r>
              <a:rPr lang="en-US" sz="2000" i="1" dirty="0"/>
              <a:t>− </a:t>
            </a:r>
            <a:r>
              <a:rPr lang="en-US" sz="2000" dirty="0"/>
              <a:t>3, </a:t>
            </a:r>
            <a:r>
              <a:rPr lang="en-US" sz="2000" i="1" dirty="0"/>
              <a:t>i.e.</a:t>
            </a:r>
            <a:r>
              <a:rPr lang="en-US" sz="2000" dirty="0"/>
              <a:t>, it is zero for a Gaussian, positive for a</a:t>
            </a:r>
          </a:p>
          <a:p>
            <a:r>
              <a:rPr lang="en-US" sz="2000" i="1" dirty="0"/>
              <a:t>leptokurtic </a:t>
            </a:r>
            <a:r>
              <a:rPr lang="en-US" sz="2000" dirty="0"/>
              <a:t>distribution with longer tails, and negative for a </a:t>
            </a:r>
            <a:r>
              <a:rPr lang="en-US" sz="2000" i="1" dirty="0" err="1"/>
              <a:t>platykurtic</a:t>
            </a:r>
            <a:r>
              <a:rPr lang="en-US" sz="2000" i="1" dirty="0"/>
              <a:t> </a:t>
            </a:r>
            <a:r>
              <a:rPr lang="en-US" sz="2000" dirty="0"/>
              <a:t>distribution </a:t>
            </a:r>
            <a:r>
              <a:rPr lang="en-US" sz="2000" dirty="0" smtClean="0"/>
              <a:t>with</a:t>
            </a:r>
            <a:r>
              <a:rPr lang="he-IL" sz="2000" dirty="0" smtClean="0"/>
              <a:t>  </a:t>
            </a:r>
            <a:r>
              <a:rPr lang="en-US" sz="2000" dirty="0" smtClean="0"/>
              <a:t>tails </a:t>
            </a:r>
            <a:r>
              <a:rPr lang="en-US" sz="2000" dirty="0"/>
              <a:t>that die off more quickly than those of a Gaussian.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78" y="154459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odd moment about the mean is a measure of the </a:t>
            </a:r>
            <a:r>
              <a:rPr lang="en-US" sz="2000" dirty="0" err="1"/>
              <a:t>skewness</a:t>
            </a:r>
            <a:r>
              <a:rPr lang="en-US" sz="2000" dirty="0"/>
              <a:t> of the </a:t>
            </a:r>
            <a:r>
              <a:rPr lang="en-US" sz="2000" dirty="0" err="1"/>
              <a:t>p.d.f</a:t>
            </a:r>
            <a:r>
              <a:rPr lang="en-US" sz="2000" dirty="0"/>
              <a:t>. The</a:t>
            </a:r>
          </a:p>
          <a:p>
            <a:r>
              <a:rPr lang="en-US" sz="2000" dirty="0"/>
              <a:t>simplest of these is the dimensionless coefficient of </a:t>
            </a:r>
            <a:r>
              <a:rPr lang="en-US" sz="2000" dirty="0" err="1"/>
              <a:t>skewness</a:t>
            </a:r>
            <a:r>
              <a:rPr lang="en-US" sz="2000" dirty="0"/>
              <a:t> </a:t>
            </a:r>
            <a:r>
              <a:rPr lang="en-US" sz="2000" i="1" dirty="0"/>
              <a:t>γ</a:t>
            </a:r>
            <a:r>
              <a:rPr lang="en-US" sz="2000" dirty="0"/>
              <a:t>1 = </a:t>
            </a:r>
            <a:r>
              <a:rPr lang="en-US" sz="2000" i="1" dirty="0"/>
              <a:t>m</a:t>
            </a:r>
            <a:r>
              <a:rPr lang="en-US" sz="2000" dirty="0"/>
              <a:t>3</a:t>
            </a:r>
            <a:r>
              <a:rPr lang="en-US" sz="2000" i="1" dirty="0"/>
              <a:t>/σ</a:t>
            </a:r>
            <a:r>
              <a:rPr lang="en-US" sz="20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805264"/>
            <a:ext cx="395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 = </a:t>
            </a:r>
            <a:r>
              <a:rPr lang="he-IL" dirty="0" smtClean="0"/>
              <a:t>צידוד</a:t>
            </a:r>
          </a:p>
          <a:p>
            <a:r>
              <a:rPr lang="he-IL" dirty="0" smtClean="0"/>
              <a:t>מדד לחוסר הסימטריה של ההתפלגות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9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PDF of a </a:t>
            </a:r>
            <a:r>
              <a:rPr lang="en-US" i="1" dirty="0" smtClean="0"/>
              <a:t>function </a:t>
            </a:r>
            <a:r>
              <a:rPr lang="en-US" dirty="0" smtClean="0"/>
              <a:t>of a stochastic variable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" y="1885950"/>
            <a:ext cx="9178912" cy="38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7691"/>
            <a:ext cx="4492944" cy="11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9" y="2780928"/>
            <a:ext cx="6018163" cy="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1" y="3284984"/>
            <a:ext cx="3766433" cy="87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rectangles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9" y="4156322"/>
            <a:ext cx="4067992" cy="107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29" y="4449208"/>
            <a:ext cx="2254596" cy="4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43651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b=1, a=0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2030</Words>
  <Application>Microsoft Office PowerPoint</Application>
  <PresentationFormat>On-screen Show (4:3)</PresentationFormat>
  <Paragraphs>366</Paragraphs>
  <Slides>39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Scientific Computing Monte Carlo Computations</vt:lpstr>
      <vt:lpstr>MHJ Chapter 8</vt:lpstr>
      <vt:lpstr>PowerPoint Presentation</vt:lpstr>
      <vt:lpstr>PowerPoint Presentation</vt:lpstr>
      <vt:lpstr>PowerPoint Presentation</vt:lpstr>
      <vt:lpstr>PowerPoint Presentation</vt:lpstr>
      <vt:lpstr>Higher moments</vt:lpstr>
      <vt:lpstr>The PDF of a function of a stochastic variable</vt:lpstr>
      <vt:lpstr>Integration</vt:lpstr>
      <vt:lpstr>PowerPoint Presentation</vt:lpstr>
      <vt:lpstr>Example - 1 (1 out of 3)</vt:lpstr>
      <vt:lpstr>Example - 1 (2 out of 3)</vt:lpstr>
      <vt:lpstr>Example - 1 (3 out of 3)</vt:lpstr>
      <vt:lpstr>Example -2, Radioactive decay</vt:lpstr>
      <vt:lpstr>Example -2, Radioactive decay</vt:lpstr>
      <vt:lpstr>Example -2, Radioactive decay</vt:lpstr>
      <vt:lpstr>Example -2, Radioactive decay</vt:lpstr>
      <vt:lpstr>PowerPoint Presentation</vt:lpstr>
      <vt:lpstr>Program3 execution</vt:lpstr>
      <vt:lpstr>Output visualization using VisIt</vt:lpstr>
      <vt:lpstr>Gaussian Distribution</vt:lpstr>
      <vt:lpstr>Gaussian Distribution</vt:lpstr>
      <vt:lpstr>PowerPoint Presentation</vt:lpstr>
      <vt:lpstr>Probability</vt:lpstr>
      <vt:lpstr>PowerPoint Presentation</vt:lpstr>
      <vt:lpstr>Matlab</vt:lpstr>
      <vt:lpstr>Fitting Example</vt:lpstr>
      <vt:lpstr>PowerPoint Presentation</vt:lpstr>
      <vt:lpstr>PowerPoint Presentation</vt:lpstr>
      <vt:lpstr>PowerPoint Presentation</vt:lpstr>
      <vt:lpstr>PowerPoint Presentation</vt:lpstr>
      <vt:lpstr>root</vt:lpstr>
      <vt:lpstr>PowerPoint Presentation</vt:lpstr>
      <vt:lpstr>A Recommended Reference</vt:lpstr>
      <vt:lpstr>Acceptance-rejection method</vt:lpstr>
      <vt:lpstr>R</vt:lpstr>
      <vt:lpstr>R studio http://www.rstudio.org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Physics Monte Carlo Computations</dc:title>
  <dc:creator>Guy Tel-Zur</dc:creator>
  <cp:lastModifiedBy>Guy Tel-Zur</cp:lastModifiedBy>
  <cp:revision>61</cp:revision>
  <dcterms:created xsi:type="dcterms:W3CDTF">2010-11-23T20:27:04Z</dcterms:created>
  <dcterms:modified xsi:type="dcterms:W3CDTF">2011-05-08T09:14:50Z</dcterms:modified>
</cp:coreProperties>
</file>