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75" r:id="rId11"/>
    <p:sldId id="268" r:id="rId12"/>
    <p:sldId id="271" r:id="rId13"/>
    <p:sldId id="273" r:id="rId14"/>
    <p:sldId id="274" r:id="rId15"/>
    <p:sldId id="27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540D7-FA3C-4D88-BF6D-282900CD20DB}" type="datetimeFigureOut">
              <a:rPr lang="ru-RU" smtClean="0"/>
              <a:pPr/>
              <a:t>19.06.2011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F6DA9-753B-484F-AC5F-3E552A01E8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540D7-FA3C-4D88-BF6D-282900CD20DB}" type="datetimeFigureOut">
              <a:rPr lang="ru-RU" smtClean="0"/>
              <a:pPr/>
              <a:t>19.06.2011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F6DA9-753B-484F-AC5F-3E552A01E8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540D7-FA3C-4D88-BF6D-282900CD20DB}" type="datetimeFigureOut">
              <a:rPr lang="ru-RU" smtClean="0"/>
              <a:pPr/>
              <a:t>19.06.2011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F6DA9-753B-484F-AC5F-3E552A01E8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E801780-A1D5-4D31-9A41-0C8DB50185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540D7-FA3C-4D88-BF6D-282900CD20DB}" type="datetimeFigureOut">
              <a:rPr lang="ru-RU" smtClean="0"/>
              <a:pPr/>
              <a:t>19.06.2011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F6DA9-753B-484F-AC5F-3E552A01E8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540D7-FA3C-4D88-BF6D-282900CD20DB}" type="datetimeFigureOut">
              <a:rPr lang="ru-RU" smtClean="0"/>
              <a:pPr/>
              <a:t>19.06.2011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F6DA9-753B-484F-AC5F-3E552A01E8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540D7-FA3C-4D88-BF6D-282900CD20DB}" type="datetimeFigureOut">
              <a:rPr lang="ru-RU" smtClean="0"/>
              <a:pPr/>
              <a:t>19.06.2011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F6DA9-753B-484F-AC5F-3E552A01E8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540D7-FA3C-4D88-BF6D-282900CD20DB}" type="datetimeFigureOut">
              <a:rPr lang="ru-RU" smtClean="0"/>
              <a:pPr/>
              <a:t>19.06.2011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F6DA9-753B-484F-AC5F-3E552A01E8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540D7-FA3C-4D88-BF6D-282900CD20DB}" type="datetimeFigureOut">
              <a:rPr lang="ru-RU" smtClean="0"/>
              <a:pPr/>
              <a:t>19.06.2011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F6DA9-753B-484F-AC5F-3E552A01E8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540D7-FA3C-4D88-BF6D-282900CD20DB}" type="datetimeFigureOut">
              <a:rPr lang="ru-RU" smtClean="0"/>
              <a:pPr/>
              <a:t>19.06.2011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F6DA9-753B-484F-AC5F-3E552A01E8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540D7-FA3C-4D88-BF6D-282900CD20DB}" type="datetimeFigureOut">
              <a:rPr lang="ru-RU" smtClean="0"/>
              <a:pPr/>
              <a:t>19.06.2011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F6DA9-753B-484F-AC5F-3E552A01E8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540D7-FA3C-4D88-BF6D-282900CD20DB}" type="datetimeFigureOut">
              <a:rPr lang="ru-RU" smtClean="0"/>
              <a:pPr/>
              <a:t>19.06.2011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F6DA9-753B-484F-AC5F-3E552A01E8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540D7-FA3C-4D88-BF6D-282900CD20DB}" type="datetimeFigureOut">
              <a:rPr lang="ru-RU" smtClean="0"/>
              <a:pPr/>
              <a:t>19.06.2011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F6DA9-753B-484F-AC5F-3E552A01E80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ssp.cornell.edu/sethna/Coarsening/Ising/coarsening_medium_small.gif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gi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8.wmf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125538"/>
            <a:ext cx="7772400" cy="4818062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Monte Carlo Simulation of Ising Model and Phase Transition </a:t>
            </a:r>
            <a:r>
              <a:rPr lang="en-US" sz="4000" dirty="0" smtClean="0"/>
              <a:t>Studies</a:t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</a:rPr>
              <a:t>By Gelman Evgenii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3850" y="476250"/>
            <a:ext cx="2665413" cy="2314575"/>
          </a:xfrm>
          <a:noFill/>
          <a:ln/>
        </p:spPr>
      </p:pic>
      <p:sp>
        <p:nvSpPr>
          <p:cNvPr id="18440" name="AutoShape 8"/>
          <p:cNvSpPr>
            <a:spLocks noChangeArrowheads="1"/>
          </p:cNvSpPr>
          <p:nvPr/>
        </p:nvSpPr>
        <p:spPr bwMode="auto">
          <a:xfrm>
            <a:off x="3059113" y="692150"/>
            <a:ext cx="5184775" cy="2447925"/>
          </a:xfrm>
          <a:prstGeom prst="leftArrowCallout">
            <a:avLst>
              <a:gd name="adj1" fmla="val 25000"/>
              <a:gd name="adj2" fmla="val 25000"/>
              <a:gd name="adj3" fmla="val 35300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>
                <a:latin typeface="Arial" charset="0"/>
              </a:rPr>
              <a:t>Low temperature</a:t>
            </a:r>
            <a:endParaRPr lang="he-IL" sz="2000" dirty="0">
              <a:latin typeface="Arial" charset="0"/>
            </a:endParaRPr>
          </a:p>
          <a:p>
            <a:pPr algn="ctr"/>
            <a:r>
              <a:rPr lang="en-US" sz="2000" dirty="0" smtClean="0">
                <a:latin typeface="Arial" charset="0"/>
              </a:rPr>
              <a:t>High magnetization</a:t>
            </a:r>
            <a:endParaRPr lang="ru-RU" sz="2000" dirty="0">
              <a:latin typeface="Arial" charset="0"/>
            </a:endParaRPr>
          </a:p>
        </p:txBody>
      </p:sp>
      <p:pic>
        <p:nvPicPr>
          <p:cNvPr id="18445" name="Picture 13" descr="coarsening_medium_small">
            <a:hlinkClick r:id="rId3"/>
          </p:cNvPr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39750" y="3719513"/>
            <a:ext cx="2760663" cy="2287587"/>
          </a:xfrm>
          <a:noFill/>
          <a:ln/>
        </p:spPr>
      </p:pic>
      <p:sp>
        <p:nvSpPr>
          <p:cNvPr id="18449" name="AutoShape 17"/>
          <p:cNvSpPr>
            <a:spLocks noChangeArrowheads="1"/>
          </p:cNvSpPr>
          <p:nvPr/>
        </p:nvSpPr>
        <p:spPr bwMode="auto">
          <a:xfrm>
            <a:off x="3348038" y="3644900"/>
            <a:ext cx="5184775" cy="2447925"/>
          </a:xfrm>
          <a:prstGeom prst="leftArrowCallout">
            <a:avLst>
              <a:gd name="adj1" fmla="val 25000"/>
              <a:gd name="adj2" fmla="val 25000"/>
              <a:gd name="adj3" fmla="val 35300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>
                <a:latin typeface="Arial" charset="0"/>
              </a:rPr>
              <a:t>High temperature</a:t>
            </a:r>
            <a:endParaRPr lang="he-IL" sz="2000" dirty="0" smtClean="0">
              <a:latin typeface="Arial" charset="0"/>
            </a:endParaRPr>
          </a:p>
          <a:p>
            <a:pPr algn="ctr"/>
            <a:r>
              <a:rPr lang="en-US" sz="2000" dirty="0" smtClean="0">
                <a:latin typeface="Arial" charset="0"/>
              </a:rPr>
              <a:t>Low magnetization</a:t>
            </a:r>
            <a:endParaRPr lang="ru-RU" sz="2000" dirty="0" smtClean="0">
              <a:latin typeface="Arial" charset="0"/>
            </a:endParaRPr>
          </a:p>
          <a:p>
            <a:pPr algn="ctr"/>
            <a:endParaRPr lang="ru-RU" sz="2000" dirty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50963" y="214313"/>
            <a:ext cx="7793037" cy="1462087"/>
          </a:xfrm>
        </p:spPr>
        <p:txBody>
          <a:bodyPr/>
          <a:lstStyle/>
          <a:p>
            <a:r>
              <a:rPr lang="en-US" altLang="zh-CN" sz="2200" dirty="0">
                <a:ea typeface="SimSun" pitchFamily="2" charset="-122"/>
              </a:rPr>
              <a:t>Results: C versus T. Specific heat divergence is shown more clearly at </a:t>
            </a:r>
            <a:r>
              <a:rPr lang="en-US" altLang="zh-CN" sz="2800" dirty="0">
                <a:ea typeface="SimSun" pitchFamily="2" charset="-122"/>
              </a:rPr>
              <a:t>Tc≈2.269</a:t>
            </a:r>
            <a:r>
              <a:rPr lang="en-US" altLang="zh-CN" sz="2200" dirty="0">
                <a:ea typeface="SimSun" pitchFamily="2" charset="-122"/>
              </a:rPr>
              <a:t> in this figure</a:t>
            </a:r>
            <a:r>
              <a:rPr lang="en-US" altLang="zh-CN" sz="2800" dirty="0">
                <a:ea typeface="SimSun" pitchFamily="2" charset="-122"/>
              </a:rPr>
              <a:t>. </a:t>
            </a:r>
            <a:r>
              <a:rPr lang="en-US" altLang="zh-CN" sz="2000" dirty="0">
                <a:ea typeface="SimSun" pitchFamily="2" charset="-122"/>
              </a:rPr>
              <a:t>Second order phase transition occurs. </a:t>
            </a:r>
            <a:r>
              <a:rPr lang="en-US" altLang="zh-CN" sz="2800" dirty="0">
                <a:ea typeface="SimSun" pitchFamily="2" charset="-122"/>
              </a:rPr>
              <a:t> </a:t>
            </a:r>
            <a:endParaRPr lang="en-US" sz="2800" dirty="0">
              <a:ea typeface="SimSun" pitchFamily="2" charset="-122"/>
            </a:endParaRPr>
          </a:p>
        </p:txBody>
      </p:sp>
      <p:pic>
        <p:nvPicPr>
          <p:cNvPr id="35845" name="Picture 5" descr="C-T20by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989138"/>
            <a:ext cx="8640762" cy="4343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>
                <a:ea typeface="SimSun" pitchFamily="2" charset="-122"/>
              </a:rPr>
              <a:t>Results: Magnetization per spin versus Temperature (Zero external field). </a:t>
            </a:r>
            <a:endParaRPr lang="en-US" altLang="zh-CN" sz="2800">
              <a:ea typeface="SimSun" pitchFamily="2" charset="-122"/>
              <a:cs typeface="SimSun" pitchFamily="2" charset="-122"/>
            </a:endParaRPr>
          </a:p>
        </p:txBody>
      </p:sp>
      <p:pic>
        <p:nvPicPr>
          <p:cNvPr id="26631" name="Picture 7" descr="Ne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1882775"/>
            <a:ext cx="8064500" cy="4975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z="2800">
                <a:ea typeface="SimSun" pitchFamily="2" charset="-122"/>
              </a:rPr>
              <a:t>Results: Magnetization per spin versus External field H at T= 0.2. It shows a </a:t>
            </a:r>
            <a:r>
              <a:rPr lang="en-US" sz="2800"/>
              <a:t>hysteresis</a:t>
            </a:r>
            <a:r>
              <a:rPr lang="en-US" altLang="zh-CN" sz="2800">
                <a:ea typeface="SimSun" pitchFamily="2" charset="-122"/>
              </a:rPr>
              <a:t> loop, characteristic of ferromagnetic materials.</a:t>
            </a:r>
            <a:endParaRPr lang="en-US" sz="2800">
              <a:ea typeface="SimSun" pitchFamily="2" charset="-122"/>
            </a:endParaRPr>
          </a:p>
        </p:txBody>
      </p:sp>
      <p:pic>
        <p:nvPicPr>
          <p:cNvPr id="29700" name="Picture 4" descr="HystT-0p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916113"/>
            <a:ext cx="8497888" cy="47259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Summary of Results</a:t>
            </a: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133600"/>
            <a:ext cx="7772400" cy="39989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sz="2400" dirty="0"/>
              <a:t>Demonstrate that second order phase transition of specific heat C and magnetic </a:t>
            </a:r>
            <a:r>
              <a:rPr lang="en-US" sz="2400" dirty="0"/>
              <a:t>susceptibility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l-GR" altLang="zh-CN" sz="2400" i="1" dirty="0">
                <a:latin typeface="Lucida Grande" pitchFamily="-112" charset="0"/>
                <a:cs typeface="Tahoma" pitchFamily="34" charset="0"/>
              </a:rPr>
              <a:t>χ</a:t>
            </a:r>
            <a:r>
              <a:rPr lang="en-US" altLang="zh-CN" sz="2400" i="1" dirty="0">
                <a:ea typeface="SimSun" pitchFamily="2" charset="-122"/>
                <a:cs typeface="SimSun" pitchFamily="2" charset="-122"/>
              </a:rPr>
              <a:t> </a:t>
            </a:r>
            <a:r>
              <a:rPr lang="en-US" altLang="zh-CN" sz="2400" dirty="0"/>
              <a:t>occur at </a:t>
            </a:r>
            <a:r>
              <a:rPr lang="en-US" altLang="zh-CN" sz="2400" dirty="0">
                <a:ea typeface="SimSun" pitchFamily="2" charset="-122"/>
              </a:rPr>
              <a:t>Tc≈2.269</a:t>
            </a:r>
            <a:r>
              <a:rPr lang="en-US" altLang="zh-CN" sz="2400" dirty="0"/>
              <a:t>, as predicted by Onsager’s exact solution.</a:t>
            </a:r>
          </a:p>
          <a:p>
            <a:pPr>
              <a:lnSpc>
                <a:spcPct val="80000"/>
              </a:lnSpc>
            </a:pPr>
            <a:endParaRPr lang="en-US" altLang="zh-CN" sz="2400" dirty="0"/>
          </a:p>
          <a:p>
            <a:pPr>
              <a:lnSpc>
                <a:spcPct val="80000"/>
              </a:lnSpc>
            </a:pPr>
            <a:r>
              <a:rPr lang="en-US" altLang="zh-CN" sz="2400" dirty="0"/>
              <a:t>Demonstrate the existence of spontaneous magnetization and </a:t>
            </a:r>
            <a:r>
              <a:rPr lang="en-US" sz="2400" dirty="0"/>
              <a:t>hysteresis</a:t>
            </a:r>
            <a:r>
              <a:rPr lang="en-US" altLang="zh-CN" sz="2400" dirty="0">
                <a:ea typeface="SimSun" pitchFamily="2" charset="-122"/>
              </a:rPr>
              <a:t> loop below Tc≈2.269 (J&gt;0). These show that  the system is ferromagnetic below </a:t>
            </a:r>
            <a:r>
              <a:rPr lang="en-US" altLang="zh-CN" sz="2400" dirty="0" err="1">
                <a:ea typeface="SimSun" pitchFamily="2" charset="-122"/>
              </a:rPr>
              <a:t>Tc</a:t>
            </a:r>
            <a:r>
              <a:rPr lang="en-US" altLang="zh-CN" sz="2400" dirty="0">
                <a:ea typeface="SimSun" pitchFamily="2" charset="-122"/>
              </a:rPr>
              <a:t>.</a:t>
            </a:r>
          </a:p>
          <a:p>
            <a:pPr>
              <a:lnSpc>
                <a:spcPct val="80000"/>
              </a:lnSpc>
            </a:pPr>
            <a:endParaRPr lang="en-US" altLang="zh-CN" sz="2400" dirty="0">
              <a:ea typeface="SimSun" pitchFamily="2" charset="-122"/>
            </a:endParaRPr>
          </a:p>
          <a:p>
            <a:pPr>
              <a:lnSpc>
                <a:spcPct val="80000"/>
              </a:lnSpc>
            </a:pPr>
            <a:r>
              <a:rPr lang="en-US" altLang="zh-CN" sz="2400" dirty="0">
                <a:ea typeface="SimSun" pitchFamily="2" charset="-122"/>
              </a:rPr>
              <a:t>Combing these results, the ferromagnetic to paramagnetic phase transition of 2D Ising model is demonstrated.</a:t>
            </a:r>
            <a:endParaRPr lang="en-US" sz="2400" dirty="0">
              <a:ea typeface="SimSun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Plans</a:t>
            </a:r>
            <a:endParaRPr lang="ru-RU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Write parallel algorithm (MPI or Pmatlab)</a:t>
            </a:r>
            <a:endParaRPr kumimoji="0" lang="he-I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Check the performance as a function of:</a:t>
            </a:r>
            <a:endParaRPr kumimoji="0" lang="he-I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Number of processors.</a:t>
            </a:r>
            <a:endParaRPr kumimoji="0" lang="he-I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Lattice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size.</a:t>
            </a:r>
            <a:endParaRPr kumimoji="0" lang="he-I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Load equalization.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SimSun" pitchFamily="2" charset="-122"/>
              </a:rPr>
              <a:t>Introduction to Magnetism</a:t>
            </a: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060575"/>
            <a:ext cx="5476875" cy="46085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sz="2000">
                <a:ea typeface="SimSun" pitchFamily="2" charset="-122"/>
              </a:rPr>
              <a:t>Magnetic </a:t>
            </a:r>
            <a:r>
              <a:rPr lang="en-US" sz="2000"/>
              <a:t>susceptibility</a:t>
            </a:r>
            <a:r>
              <a:rPr lang="en-US" altLang="zh-CN" sz="2000">
                <a:ea typeface="SimSun" pitchFamily="2" charset="-122"/>
              </a:rPr>
              <a:t> </a:t>
            </a:r>
            <a:r>
              <a:rPr lang="el-GR" altLang="zh-CN" sz="2000" i="1">
                <a:latin typeface="Lucida Grande" pitchFamily="-112" charset="0"/>
                <a:cs typeface="Tahoma" pitchFamily="34" charset="0"/>
              </a:rPr>
              <a:t>χ</a:t>
            </a:r>
            <a:r>
              <a:rPr lang="en-US" altLang="zh-CN" sz="2000" i="1">
                <a:ea typeface="SimSun" pitchFamily="2" charset="-122"/>
                <a:cs typeface="SimSun" pitchFamily="2" charset="-122"/>
              </a:rPr>
              <a:t> </a:t>
            </a:r>
            <a:r>
              <a:rPr lang="en-US" altLang="zh-CN" sz="2000">
                <a:ea typeface="SimSun" pitchFamily="2" charset="-122"/>
                <a:cs typeface="SimSun" pitchFamily="2" charset="-122"/>
              </a:rPr>
              <a:t>:</a:t>
            </a:r>
          </a:p>
          <a:p>
            <a:pPr>
              <a:lnSpc>
                <a:spcPct val="80000"/>
              </a:lnSpc>
            </a:pPr>
            <a:endParaRPr lang="en-US" altLang="zh-CN" sz="2000">
              <a:ea typeface="SimSun" pitchFamily="2" charset="-122"/>
            </a:endParaRPr>
          </a:p>
          <a:p>
            <a:pPr>
              <a:lnSpc>
                <a:spcPct val="80000"/>
              </a:lnSpc>
            </a:pPr>
            <a:r>
              <a:rPr lang="en-US" altLang="zh-CN" sz="2000">
                <a:ea typeface="SimSun" pitchFamily="2" charset="-122"/>
              </a:rPr>
              <a:t>Types of magnetic materials:</a:t>
            </a:r>
          </a:p>
          <a:p>
            <a:pPr>
              <a:lnSpc>
                <a:spcPct val="80000"/>
              </a:lnSpc>
            </a:pPr>
            <a:r>
              <a:rPr lang="en-US" altLang="zh-CN" sz="2000">
                <a:ea typeface="SimSun" pitchFamily="2" charset="-122"/>
              </a:rPr>
              <a:t>1. D</a:t>
            </a:r>
            <a:r>
              <a:rPr lang="en-US" sz="2000"/>
              <a:t>iamagneti</a:t>
            </a:r>
            <a:r>
              <a:rPr lang="en-US" altLang="zh-CN" sz="2000"/>
              <a:t>c</a:t>
            </a:r>
            <a:r>
              <a:rPr lang="en-US" altLang="zh-CN" sz="2000">
                <a:ea typeface="SimSun" pitchFamily="2" charset="-122"/>
              </a:rPr>
              <a:t>: </a:t>
            </a:r>
            <a:r>
              <a:rPr lang="el-GR" altLang="zh-CN" sz="2000" i="1">
                <a:latin typeface="Lucida Grande" pitchFamily="-112" charset="0"/>
                <a:cs typeface="Tahoma" pitchFamily="34" charset="0"/>
              </a:rPr>
              <a:t>χ</a:t>
            </a:r>
            <a:r>
              <a:rPr lang="en-US" altLang="zh-CN" sz="2000">
                <a:ea typeface="SimSun" pitchFamily="2" charset="-122"/>
              </a:rPr>
              <a:t>&lt;0 and constant (H</a:t>
            </a:r>
            <a:r>
              <a:rPr lang="en-US" altLang="zh-CN" sz="2000"/>
              <a:t>elium</a:t>
            </a:r>
            <a:r>
              <a:rPr lang="en-US" altLang="zh-CN" sz="2000">
                <a:ea typeface="SimSun" pitchFamily="2" charset="-122"/>
              </a:rPr>
              <a:t>); </a:t>
            </a:r>
          </a:p>
          <a:p>
            <a:pPr>
              <a:lnSpc>
                <a:spcPct val="80000"/>
              </a:lnSpc>
            </a:pPr>
            <a:r>
              <a:rPr lang="en-US" altLang="zh-CN" sz="2000">
                <a:ea typeface="SimSun" pitchFamily="2" charset="-122"/>
              </a:rPr>
              <a:t>2. P</a:t>
            </a:r>
            <a:r>
              <a:rPr lang="en-US" sz="2000"/>
              <a:t>aramagneti</a:t>
            </a:r>
            <a:r>
              <a:rPr lang="en-US" altLang="zh-CN" sz="2000"/>
              <a:t>c</a:t>
            </a:r>
            <a:r>
              <a:rPr lang="en-US" altLang="zh-CN" sz="2000">
                <a:ea typeface="SimSun" pitchFamily="2" charset="-122"/>
              </a:rPr>
              <a:t>: magnetic </a:t>
            </a:r>
            <a:r>
              <a:rPr lang="en-US" sz="2000"/>
              <a:t>susceptibility </a:t>
            </a:r>
            <a:r>
              <a:rPr lang="el-GR" altLang="zh-CN" sz="2000" i="1">
                <a:latin typeface="Lucida Grande" pitchFamily="-112" charset="0"/>
                <a:cs typeface="Tahoma" pitchFamily="34" charset="0"/>
              </a:rPr>
              <a:t>χ</a:t>
            </a:r>
            <a:r>
              <a:rPr lang="en-US" altLang="zh-CN" sz="2000">
                <a:ea typeface="SimSun" pitchFamily="2" charset="-122"/>
              </a:rPr>
              <a:t>&gt;0 and </a:t>
            </a:r>
            <a:r>
              <a:rPr lang="el-GR" altLang="zh-CN" sz="2000" i="1">
                <a:latin typeface="Lucida Grande" pitchFamily="-112" charset="0"/>
                <a:cs typeface="Tahoma" pitchFamily="34" charset="0"/>
              </a:rPr>
              <a:t>χ</a:t>
            </a:r>
            <a:r>
              <a:rPr lang="en-US" altLang="zh-CN" sz="2000">
                <a:ea typeface="SimSun" pitchFamily="2" charset="-122"/>
              </a:rPr>
              <a:t>∝1/T (Rare earth); </a:t>
            </a:r>
          </a:p>
          <a:p>
            <a:pPr>
              <a:lnSpc>
                <a:spcPct val="80000"/>
              </a:lnSpc>
            </a:pPr>
            <a:r>
              <a:rPr lang="en-US" altLang="zh-CN" sz="2000">
                <a:ea typeface="SimSun" pitchFamily="2" charset="-122"/>
              </a:rPr>
              <a:t>3. </a:t>
            </a:r>
            <a:r>
              <a:rPr lang="en-US" altLang="zh-CN" sz="2000" b="1" i="1">
                <a:solidFill>
                  <a:srgbClr val="3366FF"/>
                </a:solidFill>
                <a:ea typeface="SimSun" pitchFamily="2" charset="-122"/>
              </a:rPr>
              <a:t>F</a:t>
            </a:r>
            <a:r>
              <a:rPr lang="en-US" sz="2000" b="1" i="1">
                <a:solidFill>
                  <a:srgbClr val="3366FF"/>
                </a:solidFill>
              </a:rPr>
              <a:t>erromagneti</a:t>
            </a:r>
            <a:r>
              <a:rPr lang="en-US" altLang="zh-CN" sz="2000" b="1" i="1">
                <a:solidFill>
                  <a:srgbClr val="3366FF"/>
                </a:solidFill>
              </a:rPr>
              <a:t>c</a:t>
            </a:r>
            <a:r>
              <a:rPr lang="en-US" altLang="zh-CN" sz="2000">
                <a:ea typeface="SimSun" pitchFamily="2" charset="-122"/>
              </a:rPr>
              <a:t>: I</a:t>
            </a:r>
            <a:r>
              <a:rPr lang="en-US" altLang="zh-CN" sz="2000"/>
              <a:t>ron.</a:t>
            </a:r>
            <a:r>
              <a:rPr lang="en-US" altLang="zh-CN" sz="2000">
                <a:ea typeface="SimSun" pitchFamily="2" charset="-122"/>
              </a:rPr>
              <a:t> Below a critical temperature (Curie temperature), </a:t>
            </a:r>
            <a:r>
              <a:rPr lang="el-GR" altLang="zh-CN" sz="2000" i="1">
                <a:latin typeface="Lucida Grande" pitchFamily="-112" charset="0"/>
                <a:cs typeface="Tahoma" pitchFamily="34" charset="0"/>
              </a:rPr>
              <a:t>χ</a:t>
            </a:r>
            <a:r>
              <a:rPr lang="en-US" altLang="zh-CN" sz="2000">
                <a:ea typeface="SimSun" pitchFamily="2" charset="-122"/>
              </a:rPr>
              <a:t> depends on magnetic field, and the M-H diagram shows a </a:t>
            </a:r>
            <a:r>
              <a:rPr lang="en-US" sz="2000">
                <a:solidFill>
                  <a:srgbClr val="3366FF"/>
                </a:solidFill>
              </a:rPr>
              <a:t>hysteresis</a:t>
            </a:r>
            <a:r>
              <a:rPr lang="en-US" altLang="zh-CN" sz="2000">
                <a:solidFill>
                  <a:srgbClr val="3366FF"/>
                </a:solidFill>
                <a:ea typeface="SimSun" pitchFamily="2" charset="-122"/>
              </a:rPr>
              <a:t> loop</a:t>
            </a:r>
            <a:r>
              <a:rPr lang="en-US" altLang="zh-CN" sz="2000">
                <a:ea typeface="SimSun" pitchFamily="2" charset="-122"/>
              </a:rPr>
              <a:t>; above this temperature, the material becomes p</a:t>
            </a:r>
            <a:r>
              <a:rPr lang="en-US" sz="2000"/>
              <a:t>aramagneti</a:t>
            </a:r>
            <a:r>
              <a:rPr lang="en-US" altLang="zh-CN" sz="2000">
                <a:ea typeface="SimSun" pitchFamily="2" charset="-122"/>
              </a:rPr>
              <a:t>c; </a:t>
            </a:r>
          </a:p>
          <a:p>
            <a:pPr>
              <a:lnSpc>
                <a:spcPct val="80000"/>
              </a:lnSpc>
            </a:pPr>
            <a:r>
              <a:rPr lang="en-US" altLang="zh-CN" sz="2000">
                <a:ea typeface="SimSun" pitchFamily="2" charset="-122"/>
              </a:rPr>
              <a:t>4. Anti-F</a:t>
            </a:r>
            <a:r>
              <a:rPr lang="en-US" sz="2000"/>
              <a:t>erromagneti</a:t>
            </a:r>
            <a:r>
              <a:rPr lang="en-US" altLang="zh-CN" sz="2000"/>
              <a:t>c</a:t>
            </a:r>
            <a:r>
              <a:rPr lang="en-US" altLang="zh-CN" sz="2000">
                <a:ea typeface="SimSun" pitchFamily="2" charset="-122"/>
              </a:rPr>
              <a:t>: Below a critical temperature, </a:t>
            </a:r>
            <a:r>
              <a:rPr lang="el-GR" altLang="zh-CN" sz="2000" i="1">
                <a:latin typeface="Lucida Grande" pitchFamily="-112" charset="0"/>
                <a:cs typeface="Tahoma" pitchFamily="34" charset="0"/>
              </a:rPr>
              <a:t>χ</a:t>
            </a:r>
            <a:r>
              <a:rPr lang="el-GR" altLang="zh-CN" sz="2000">
                <a:cs typeface="Tahoma" pitchFamily="34" charset="0"/>
              </a:rPr>
              <a:t> </a:t>
            </a:r>
            <a:r>
              <a:rPr lang="en-US" altLang="zh-CN" sz="2000">
                <a:ea typeface="SimSun" pitchFamily="2" charset="-122"/>
              </a:rPr>
              <a:t>∝T; above this temperature, the material becomes p</a:t>
            </a:r>
            <a:r>
              <a:rPr lang="en-US" sz="2000"/>
              <a:t>aramagneti</a:t>
            </a:r>
            <a:r>
              <a:rPr lang="en-US" altLang="zh-CN" sz="2000">
                <a:ea typeface="SimSun" pitchFamily="2" charset="-122"/>
              </a:rPr>
              <a:t>c. (MnO)</a:t>
            </a:r>
            <a:endParaRPr lang="en-US" sz="2000">
              <a:ea typeface="SimSun" pitchFamily="2" charset="-122"/>
            </a:endParaRP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4300" y="2060575"/>
            <a:ext cx="1079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888" y="3573463"/>
            <a:ext cx="2303462" cy="225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5003800" y="2852738"/>
            <a:ext cx="2700338" cy="76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endParaRPr lang="ru-RU" sz="4400">
              <a:solidFill>
                <a:schemeClr val="tx2"/>
              </a:solidFill>
              <a:ea typeface="华文细黑" pitchFamily="-112" charset="-122"/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6372225" y="5949950"/>
            <a:ext cx="2087563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r>
              <a:rPr lang="en-US" altLang="zh-CN" sz="2000">
                <a:solidFill>
                  <a:schemeClr val="tx2"/>
                </a:solidFill>
                <a:ea typeface="SimSun" pitchFamily="2" charset="-122"/>
              </a:rPr>
              <a:t>Hysteresis loop</a:t>
            </a:r>
            <a:endParaRPr lang="en-US" sz="2000">
              <a:solidFill>
                <a:schemeClr val="tx2"/>
              </a:solidFill>
              <a:ea typeface="华文细黑" pitchFamily="-11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SimSun" pitchFamily="2" charset="-122"/>
              </a:rPr>
              <a:t>Ising Model(2D)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4325937" cy="46513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sz="1600" dirty="0">
                <a:ea typeface="SimSun" pitchFamily="2" charset="-122"/>
              </a:rPr>
              <a:t>A lattice model proposed to interpret ferromagnetism in materials(1925). </a:t>
            </a:r>
          </a:p>
          <a:p>
            <a:pPr>
              <a:lnSpc>
                <a:spcPct val="80000"/>
              </a:lnSpc>
            </a:pPr>
            <a:endParaRPr lang="en-US" altLang="zh-CN" sz="1600" dirty="0">
              <a:ea typeface="SimSun" pitchFamily="2" charset="-122"/>
            </a:endParaRPr>
          </a:p>
          <a:p>
            <a:pPr>
              <a:lnSpc>
                <a:spcPct val="80000"/>
              </a:lnSpc>
            </a:pPr>
            <a:r>
              <a:rPr lang="en-US" altLang="zh-CN" sz="1600" dirty="0">
                <a:ea typeface="SimSun" pitchFamily="2" charset="-122"/>
              </a:rPr>
              <a:t>Basic idea: Elementary particles have an intrinsic property called “</a:t>
            </a:r>
            <a:r>
              <a:rPr lang="en-US" altLang="zh-CN" sz="1600" dirty="0">
                <a:solidFill>
                  <a:srgbClr val="3366FF"/>
                </a:solidFill>
                <a:ea typeface="SimSun" pitchFamily="2" charset="-122"/>
              </a:rPr>
              <a:t>spin</a:t>
            </a:r>
            <a:r>
              <a:rPr lang="en-US" altLang="zh-CN" sz="1600" dirty="0">
                <a:ea typeface="SimSun" pitchFamily="2" charset="-122"/>
              </a:rPr>
              <a:t>”. Spins carry magnetic moments. The magnetism of a bulk material is made up of the magnetic dipole moments of the atomic spins inside the material. </a:t>
            </a:r>
          </a:p>
          <a:p>
            <a:pPr>
              <a:lnSpc>
                <a:spcPct val="80000"/>
              </a:lnSpc>
            </a:pPr>
            <a:endParaRPr lang="en-US" altLang="zh-CN" sz="1600" dirty="0">
              <a:ea typeface="SimSun" pitchFamily="2" charset="-122"/>
            </a:endParaRPr>
          </a:p>
          <a:p>
            <a:pPr>
              <a:lnSpc>
                <a:spcPct val="80000"/>
              </a:lnSpc>
            </a:pPr>
            <a:r>
              <a:rPr lang="en-US" altLang="zh-CN" sz="1600" dirty="0">
                <a:ea typeface="SimSun" pitchFamily="2" charset="-122"/>
              </a:rPr>
              <a:t>Ising model postulates a lattice with a spin </a:t>
            </a:r>
            <a:r>
              <a:rPr lang="el-GR" altLang="zh-CN" sz="1600" b="1" i="1" dirty="0">
                <a:solidFill>
                  <a:srgbClr val="FF3300"/>
                </a:solidFill>
                <a:latin typeface="Lucida Grande" pitchFamily="-112" charset="0"/>
              </a:rPr>
              <a:t>σ</a:t>
            </a:r>
            <a:r>
              <a:rPr lang="en-US" altLang="zh-CN" sz="1600" i="1" dirty="0">
                <a:ea typeface="SimSun" pitchFamily="2" charset="-122"/>
              </a:rPr>
              <a:t>(or magnetic dipole moment)</a:t>
            </a:r>
            <a:r>
              <a:rPr lang="en-US" altLang="zh-CN" sz="1600" dirty="0">
                <a:ea typeface="SimSun" pitchFamily="2" charset="-122"/>
              </a:rPr>
              <a:t> on each site, defining the following Hamiltonian:</a:t>
            </a:r>
          </a:p>
          <a:p>
            <a:pPr>
              <a:lnSpc>
                <a:spcPct val="80000"/>
              </a:lnSpc>
            </a:pPr>
            <a:endParaRPr lang="en-US" altLang="zh-CN" sz="1600" dirty="0">
              <a:ea typeface="SimSun" pitchFamily="2" charset="-122"/>
            </a:endParaRPr>
          </a:p>
          <a:p>
            <a:pPr>
              <a:lnSpc>
                <a:spcPct val="80000"/>
              </a:lnSpc>
            </a:pPr>
            <a:endParaRPr lang="en-US" altLang="zh-CN" sz="1600" dirty="0">
              <a:ea typeface="SimSun" pitchFamily="2" charset="-122"/>
            </a:endParaRPr>
          </a:p>
          <a:p>
            <a:pPr>
              <a:lnSpc>
                <a:spcPct val="80000"/>
              </a:lnSpc>
            </a:pPr>
            <a:endParaRPr lang="en-US" altLang="zh-CN" sz="1600" dirty="0">
              <a:ea typeface="SimSun" pitchFamily="2" charset="-122"/>
            </a:endParaRPr>
          </a:p>
          <a:p>
            <a:pPr>
              <a:lnSpc>
                <a:spcPct val="80000"/>
              </a:lnSpc>
            </a:pPr>
            <a:endParaRPr lang="en-US" altLang="zh-CN" sz="1600" dirty="0">
              <a:ea typeface="SimSun" pitchFamily="2" charset="-122"/>
            </a:endParaRPr>
          </a:p>
          <a:p>
            <a:pPr>
              <a:lnSpc>
                <a:spcPct val="80000"/>
              </a:lnSpc>
            </a:pPr>
            <a:r>
              <a:rPr lang="en-US" altLang="zh-CN" sz="1600" dirty="0">
                <a:ea typeface="SimSun" pitchFamily="2" charset="-122"/>
              </a:rPr>
              <a:t>E is total energy of the system, J is the </a:t>
            </a:r>
            <a:r>
              <a:rPr lang="en-US" altLang="zh-CN" sz="1600" i="1" dirty="0">
                <a:ea typeface="SimSun" pitchFamily="2" charset="-122"/>
              </a:rPr>
              <a:t>nearest </a:t>
            </a:r>
            <a:r>
              <a:rPr lang="en-US" altLang="zh-CN" sz="1600" dirty="0">
                <a:ea typeface="SimSun" pitchFamily="2" charset="-122"/>
              </a:rPr>
              <a:t>spin-spin interaction energy, H is external magnetic field. </a:t>
            </a:r>
            <a:r>
              <a:rPr lang="el-GR" altLang="zh-CN" sz="1600" b="1" i="1" dirty="0">
                <a:solidFill>
                  <a:srgbClr val="FF3300"/>
                </a:solidFill>
                <a:latin typeface="Lucida Grande" pitchFamily="-112" charset="0"/>
              </a:rPr>
              <a:t>σ</a:t>
            </a:r>
            <a:r>
              <a:rPr lang="en-US" altLang="zh-CN" sz="1600" b="1" i="1" dirty="0">
                <a:solidFill>
                  <a:srgbClr val="FF3300"/>
                </a:solidFill>
                <a:ea typeface="SimSun" pitchFamily="2" charset="-122"/>
              </a:rPr>
              <a:t>=+1 or -1.</a:t>
            </a:r>
            <a:endParaRPr lang="en-US" sz="1600" b="1" i="1" dirty="0">
              <a:solidFill>
                <a:srgbClr val="FF3300"/>
              </a:solidFill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250" y="5084763"/>
            <a:ext cx="3384550" cy="74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 descr="Ising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2636838"/>
            <a:ext cx="3133725" cy="2754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SimSun" pitchFamily="2" charset="-122"/>
              </a:rPr>
              <a:t>Ising Model(2D)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7637462" cy="4114800"/>
          </a:xfrm>
        </p:spPr>
        <p:txBody>
          <a:bodyPr/>
          <a:lstStyle/>
          <a:p>
            <a:r>
              <a:rPr lang="en-US" sz="2400"/>
              <a:t>Thermal</a:t>
            </a:r>
            <a:r>
              <a:rPr lang="en-US" altLang="zh-CN" sz="2400">
                <a:ea typeface="SimSun" pitchFamily="2" charset="-122"/>
              </a:rPr>
              <a:t> </a:t>
            </a:r>
            <a:r>
              <a:rPr lang="en-US" sz="2400"/>
              <a:t>properties are defined, and computed, by the partition function</a:t>
            </a:r>
            <a:r>
              <a:rPr lang="en-US" altLang="zh-CN" sz="2400"/>
              <a:t>, which is the normalization factor of the probability of a thermodynamic state</a:t>
            </a:r>
            <a:r>
              <a:rPr lang="en-US" altLang="zh-CN" sz="2400">
                <a:ea typeface="SimSun" pitchFamily="2" charset="-122"/>
              </a:rPr>
              <a:t>:</a:t>
            </a:r>
          </a:p>
          <a:p>
            <a:endParaRPr lang="en-US" altLang="zh-CN" sz="2400">
              <a:ea typeface="SimSun" pitchFamily="2" charset="-122"/>
            </a:endParaRPr>
          </a:p>
          <a:p>
            <a:endParaRPr lang="en-US" altLang="zh-CN" sz="2400">
              <a:ea typeface="SimSun" pitchFamily="2" charset="-122"/>
            </a:endParaRPr>
          </a:p>
          <a:p>
            <a:r>
              <a:rPr lang="en-US" altLang="zh-CN" sz="2400">
                <a:ea typeface="SimSun" pitchFamily="2" charset="-122"/>
              </a:rPr>
              <a:t>Using </a:t>
            </a:r>
            <a:r>
              <a:rPr lang="en-US" altLang="zh-CN" sz="2400">
                <a:solidFill>
                  <a:srgbClr val="3366FF"/>
                </a:solidFill>
                <a:ea typeface="SimSun" pitchFamily="2" charset="-122"/>
              </a:rPr>
              <a:t>Z(T),</a:t>
            </a:r>
            <a:r>
              <a:rPr lang="en-US" altLang="zh-CN" sz="2400">
                <a:ea typeface="SimSun" pitchFamily="2" charset="-122"/>
              </a:rPr>
              <a:t> we can calculate the specific heat </a:t>
            </a:r>
            <a:r>
              <a:rPr lang="en-US" altLang="zh-CN" sz="2400" i="1">
                <a:solidFill>
                  <a:srgbClr val="3366FF"/>
                </a:solidFill>
                <a:ea typeface="SimSun" pitchFamily="2" charset="-122"/>
              </a:rPr>
              <a:t>C</a:t>
            </a:r>
            <a:r>
              <a:rPr lang="en-US" altLang="zh-CN" sz="2400">
                <a:solidFill>
                  <a:srgbClr val="3366FF"/>
                </a:solidFill>
                <a:ea typeface="SimSun" pitchFamily="2" charset="-122"/>
              </a:rPr>
              <a:t> </a:t>
            </a:r>
            <a:r>
              <a:rPr lang="en-US" altLang="zh-CN" sz="2400">
                <a:ea typeface="SimSun" pitchFamily="2" charset="-122"/>
              </a:rPr>
              <a:t>, and magnetic </a:t>
            </a:r>
            <a:r>
              <a:rPr lang="en-US" sz="2400"/>
              <a:t>susceptibility</a:t>
            </a:r>
            <a:r>
              <a:rPr lang="en-US" altLang="zh-CN" sz="2400">
                <a:ea typeface="SimSun" pitchFamily="2" charset="-122"/>
              </a:rPr>
              <a:t> </a:t>
            </a:r>
            <a:r>
              <a:rPr lang="el-GR" altLang="zh-CN" sz="2400" i="1">
                <a:solidFill>
                  <a:srgbClr val="3366FF"/>
                </a:solidFill>
                <a:latin typeface="Lucida Grande" pitchFamily="-112" charset="0"/>
                <a:cs typeface="Tahoma" pitchFamily="34" charset="0"/>
              </a:rPr>
              <a:t>χ</a:t>
            </a:r>
            <a:r>
              <a:rPr lang="en-US" altLang="zh-CN" sz="2800">
                <a:solidFill>
                  <a:srgbClr val="3366FF"/>
                </a:solidFill>
                <a:ea typeface="SimSun" pitchFamily="2" charset="-122"/>
                <a:cs typeface="SimSun" pitchFamily="2" charset="-122"/>
              </a:rPr>
              <a:t> </a:t>
            </a:r>
            <a:endParaRPr lang="en-US" sz="2800" i="1">
              <a:solidFill>
                <a:srgbClr val="3366FF"/>
              </a:solidFill>
              <a:cs typeface="Tahoma" pitchFamily="34" charset="0"/>
            </a:endParaRPr>
          </a:p>
        </p:txBody>
      </p:sp>
      <p:graphicFrame>
        <p:nvGraphicFramePr>
          <p:cNvPr id="10249" name="Object 9"/>
          <p:cNvGraphicFramePr>
            <a:graphicFrameLocks noChangeAspect="1"/>
          </p:cNvGraphicFramePr>
          <p:nvPr>
            <p:ph sz="quarter" idx="2"/>
          </p:nvPr>
        </p:nvGraphicFramePr>
        <p:xfrm>
          <a:off x="4643438" y="3213100"/>
          <a:ext cx="2514600" cy="660400"/>
        </p:xfrm>
        <a:graphic>
          <a:graphicData uri="http://schemas.openxmlformats.org/presentationml/2006/ole">
            <p:oleObj spid="_x0000_s7170" name="Equation" r:id="rId3" imgW="2514600" imgH="660240" progId="">
              <p:embed/>
            </p:oleObj>
          </a:graphicData>
        </a:graphic>
      </p:graphicFrame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050" y="4941888"/>
            <a:ext cx="3673475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8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51050" y="5516563"/>
            <a:ext cx="424815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0251" name="Object 11"/>
          <p:cNvGraphicFramePr>
            <a:graphicFrameLocks noChangeAspect="1"/>
          </p:cNvGraphicFramePr>
          <p:nvPr>
            <p:ph sz="quarter" idx="3"/>
          </p:nvPr>
        </p:nvGraphicFramePr>
        <p:xfrm>
          <a:off x="1835150" y="3357563"/>
          <a:ext cx="2578100" cy="533400"/>
        </p:xfrm>
        <a:graphic>
          <a:graphicData uri="http://schemas.openxmlformats.org/presentationml/2006/ole">
            <p:oleObj spid="_x0000_s7171" name="Equation" r:id="rId6" imgW="2577960" imgH="533160" progId="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SimSun" pitchFamily="2" charset="-122"/>
              </a:rPr>
              <a:t>Phase transitions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989138"/>
            <a:ext cx="8199438" cy="40719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000">
                <a:ea typeface="SimSun" pitchFamily="2" charset="-122"/>
              </a:rPr>
              <a:t>The </a:t>
            </a:r>
            <a:r>
              <a:rPr lang="en-US" sz="2000"/>
              <a:t>abrupt sudden change in </a:t>
            </a:r>
            <a:r>
              <a:rPr lang="en-US" altLang="zh-CN" sz="2000">
                <a:ea typeface="SimSun" pitchFamily="2" charset="-122"/>
              </a:rPr>
              <a:t>physical </a:t>
            </a:r>
            <a:r>
              <a:rPr lang="en-US" sz="2000"/>
              <a:t>properties</a:t>
            </a:r>
            <a:r>
              <a:rPr lang="en-US" altLang="zh-CN" sz="2000">
                <a:ea typeface="SimSun" pitchFamily="2" charset="-122"/>
              </a:rPr>
              <a:t> of the </a:t>
            </a:r>
            <a:r>
              <a:rPr lang="en-US" sz="2000"/>
              <a:t>thermodynamic</a:t>
            </a:r>
            <a:r>
              <a:rPr lang="en-US" altLang="zh-CN" sz="2000">
                <a:ea typeface="SimSun" pitchFamily="2" charset="-122"/>
              </a:rPr>
              <a:t> system around some critical value of </a:t>
            </a:r>
            <a:r>
              <a:rPr lang="en-US" sz="2000"/>
              <a:t>thermodynamic variable</a:t>
            </a:r>
            <a:r>
              <a:rPr lang="en-US" altLang="zh-CN" sz="2000">
                <a:ea typeface="SimSun" pitchFamily="2" charset="-122"/>
              </a:rPr>
              <a:t>s</a:t>
            </a:r>
            <a:r>
              <a:rPr lang="en-US" sz="2000"/>
              <a:t> </a:t>
            </a:r>
            <a:r>
              <a:rPr lang="en-US" altLang="zh-CN" sz="2000">
                <a:ea typeface="SimSun" pitchFamily="2" charset="-122"/>
              </a:rPr>
              <a:t>(</a:t>
            </a:r>
            <a:r>
              <a:rPr lang="en-US" sz="2000" i="1"/>
              <a:t>such as</a:t>
            </a:r>
            <a:r>
              <a:rPr lang="en-US" altLang="zh-CN" sz="2000" i="1">
                <a:ea typeface="SimSun" pitchFamily="2" charset="-122"/>
              </a:rPr>
              <a:t> </a:t>
            </a:r>
            <a:r>
              <a:rPr lang="en-US" sz="2000" i="1"/>
              <a:t>temperature</a:t>
            </a:r>
            <a:r>
              <a:rPr lang="en-US" altLang="zh-CN" sz="2000">
                <a:ea typeface="SimSun" pitchFamily="2" charset="-122"/>
              </a:rPr>
              <a:t>). A particular quantity is </a:t>
            </a:r>
            <a:r>
              <a:rPr lang="en-US" sz="2000"/>
              <a:t>the </a:t>
            </a:r>
            <a:r>
              <a:rPr lang="en-US" altLang="zh-CN" sz="2000" i="1">
                <a:solidFill>
                  <a:srgbClr val="3366FF"/>
                </a:solidFill>
                <a:ea typeface="SimSun" pitchFamily="2" charset="-122"/>
              </a:rPr>
              <a:t>specific heat</a:t>
            </a:r>
            <a:r>
              <a:rPr lang="en-US" altLang="zh-CN" sz="2000" i="1">
                <a:ea typeface="SimSun" pitchFamily="2" charset="-122"/>
              </a:rPr>
              <a:t>.</a:t>
            </a:r>
            <a:r>
              <a:rPr lang="en-US" altLang="zh-CN" sz="2000">
                <a:ea typeface="SimSun" pitchFamily="2" charset="-122"/>
              </a:rPr>
              <a:t> </a:t>
            </a:r>
          </a:p>
          <a:p>
            <a:pPr algn="dist"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000">
                <a:ea typeface="SimSun" pitchFamily="2" charset="-122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000"/>
              <a:t>Ehrenfest classification </a:t>
            </a:r>
            <a:r>
              <a:rPr lang="en-US" altLang="zh-CN" sz="2000">
                <a:ea typeface="SimSun" pitchFamily="2" charset="-122"/>
              </a:rPr>
              <a:t>of Phase Transition:</a:t>
            </a:r>
          </a:p>
          <a:p>
            <a:pPr>
              <a:lnSpc>
                <a:spcPct val="90000"/>
              </a:lnSpc>
            </a:pPr>
            <a:r>
              <a:rPr lang="en-US" altLang="zh-CN" sz="2000" b="1">
                <a:solidFill>
                  <a:srgbClr val="3366FF"/>
                </a:solidFill>
                <a:ea typeface="SimSun" pitchFamily="2" charset="-122"/>
              </a:rPr>
              <a:t>First-order phase transitions</a:t>
            </a:r>
            <a:r>
              <a:rPr lang="en-US" altLang="zh-CN" sz="2000">
                <a:ea typeface="SimSun" pitchFamily="2" charset="-122"/>
              </a:rPr>
              <a:t> exhibit a discontinuity in the first derivative of the chemical potential with a thermodynamic variable. Such as solid/liquid/gas transitions.</a:t>
            </a:r>
            <a:r>
              <a:rPr lang="en-US" altLang="zh-CN" sz="2800">
                <a:ea typeface="SimSun" pitchFamily="2" charset="-122"/>
              </a:rPr>
              <a:t>  </a:t>
            </a:r>
          </a:p>
          <a:p>
            <a:pPr>
              <a:lnSpc>
                <a:spcPct val="90000"/>
              </a:lnSpc>
            </a:pPr>
            <a:r>
              <a:rPr lang="en-US" sz="2000" b="1">
                <a:solidFill>
                  <a:srgbClr val="3366FF"/>
                </a:solidFill>
              </a:rPr>
              <a:t>Second-order phase transitions</a:t>
            </a:r>
            <a:r>
              <a:rPr lang="en-US" sz="2000"/>
              <a:t> </a:t>
            </a:r>
            <a:r>
              <a:rPr lang="en-US" altLang="zh-CN" sz="2000">
                <a:ea typeface="SimSun" pitchFamily="2" charset="-122"/>
              </a:rPr>
              <a:t>(also called continuous phase transition)</a:t>
            </a:r>
            <a:r>
              <a:rPr lang="en-US" sz="2800"/>
              <a:t> </a:t>
            </a:r>
            <a:r>
              <a:rPr lang="en-US" sz="2000"/>
              <a:t>have a discontinuity</a:t>
            </a:r>
            <a:r>
              <a:rPr lang="en-US" altLang="zh-CN" sz="2000">
                <a:ea typeface="SimSun" pitchFamily="2" charset="-122"/>
              </a:rPr>
              <a:t> or divergence</a:t>
            </a:r>
            <a:r>
              <a:rPr lang="en-US" sz="2000"/>
              <a:t> in a second derivative of the </a:t>
            </a:r>
            <a:r>
              <a:rPr lang="en-US" altLang="zh-CN" sz="2000">
                <a:ea typeface="SimSun" pitchFamily="2" charset="-122"/>
              </a:rPr>
              <a:t>chemical potential with thermodynamic variables</a:t>
            </a:r>
            <a:r>
              <a:rPr lang="en-US" sz="2000"/>
              <a:t>.</a:t>
            </a:r>
            <a:r>
              <a:rPr lang="en-US" sz="2800"/>
              <a:t> </a:t>
            </a:r>
            <a:endParaRPr lang="en-US" altLang="zh-CN" sz="2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SimSun" pitchFamily="2" charset="-122"/>
              </a:rPr>
              <a:t>Phase transitions</a:t>
            </a: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39322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sz="2000" dirty="0">
                <a:ea typeface="SimSun" pitchFamily="2" charset="-122"/>
              </a:rPr>
              <a:t>C and </a:t>
            </a:r>
            <a:r>
              <a:rPr lang="el-GR" altLang="zh-CN" sz="2000" i="1" dirty="0">
                <a:latin typeface="Lucida Grande" pitchFamily="-112" charset="0"/>
                <a:cs typeface="Tahoma" pitchFamily="34" charset="0"/>
              </a:rPr>
              <a:t>χ</a:t>
            </a:r>
            <a:r>
              <a:rPr lang="en-US" sz="2000" dirty="0"/>
              <a:t> </a:t>
            </a:r>
            <a:r>
              <a:rPr lang="en-US" altLang="zh-CN" sz="2000" dirty="0">
                <a:ea typeface="SimSun" pitchFamily="2" charset="-122"/>
              </a:rPr>
              <a:t>are</a:t>
            </a:r>
            <a:r>
              <a:rPr lang="en-US" altLang="zh-CN" sz="2800" dirty="0">
                <a:ea typeface="SimSun" pitchFamily="2" charset="-122"/>
              </a:rPr>
              <a:t> </a:t>
            </a:r>
            <a:r>
              <a:rPr lang="en-US" sz="2000" dirty="0"/>
              <a:t>second derivative </a:t>
            </a:r>
            <a:r>
              <a:rPr lang="en-US" altLang="zh-CN" sz="2000" dirty="0">
                <a:ea typeface="SimSun" pitchFamily="2" charset="-122"/>
              </a:rPr>
              <a:t>of chemical potential with T and H separately.</a:t>
            </a:r>
          </a:p>
          <a:p>
            <a:pPr>
              <a:lnSpc>
                <a:spcPct val="80000"/>
              </a:lnSpc>
            </a:pPr>
            <a:endParaRPr lang="en-US" altLang="zh-CN" sz="2800" dirty="0">
              <a:ea typeface="SimSun" pitchFamily="2" charset="-122"/>
            </a:endParaRPr>
          </a:p>
          <a:p>
            <a:pPr>
              <a:lnSpc>
                <a:spcPct val="80000"/>
              </a:lnSpc>
            </a:pPr>
            <a:r>
              <a:rPr lang="en-US" altLang="zh-CN" sz="2000" dirty="0">
                <a:ea typeface="SimSun" pitchFamily="2" charset="-122"/>
              </a:rPr>
              <a:t>Onsager (1944) obtained the exact solution for 2D Ising model without external field. The solution shows that there exists </a:t>
            </a:r>
            <a:r>
              <a:rPr lang="en-US" altLang="zh-CN" sz="2000" dirty="0">
                <a:solidFill>
                  <a:srgbClr val="3366FF"/>
                </a:solidFill>
                <a:ea typeface="SimSun" pitchFamily="2" charset="-122"/>
              </a:rPr>
              <a:t>second order phase transition in C and</a:t>
            </a:r>
            <a:r>
              <a:rPr lang="en-US" altLang="zh-CN" sz="2800" dirty="0">
                <a:solidFill>
                  <a:srgbClr val="3366FF"/>
                </a:solidFill>
                <a:ea typeface="SimSun" pitchFamily="2" charset="-122"/>
              </a:rPr>
              <a:t> </a:t>
            </a:r>
            <a:r>
              <a:rPr lang="el-GR" altLang="zh-CN" sz="2000" i="1" dirty="0">
                <a:solidFill>
                  <a:srgbClr val="3366FF"/>
                </a:solidFill>
                <a:latin typeface="Lucida Grande" pitchFamily="-112" charset="0"/>
                <a:cs typeface="Tahoma" pitchFamily="34" charset="0"/>
              </a:rPr>
              <a:t>χ</a:t>
            </a:r>
            <a:r>
              <a:rPr lang="en-US" sz="2000" dirty="0"/>
              <a:t> </a:t>
            </a:r>
            <a:r>
              <a:rPr lang="en-US" altLang="zh-CN" sz="2000" dirty="0">
                <a:ea typeface="SimSun" pitchFamily="2" charset="-122"/>
              </a:rPr>
              <a:t>, because they diverge at some critical value of temperature (</a:t>
            </a:r>
            <a:r>
              <a:rPr lang="en-US" altLang="zh-CN" sz="2000" dirty="0">
                <a:solidFill>
                  <a:srgbClr val="3366FF"/>
                </a:solidFill>
                <a:ea typeface="SimSun" pitchFamily="2" charset="-122"/>
              </a:rPr>
              <a:t>Tc</a:t>
            </a:r>
            <a:r>
              <a:rPr lang="en-US" altLang="zh-CN" sz="2800" dirty="0">
                <a:solidFill>
                  <a:srgbClr val="3366FF"/>
                </a:solidFill>
                <a:ea typeface="SimSun" pitchFamily="2" charset="-122"/>
              </a:rPr>
              <a:t>≈</a:t>
            </a:r>
            <a:r>
              <a:rPr lang="en-US" altLang="zh-CN" sz="2000" dirty="0">
                <a:solidFill>
                  <a:srgbClr val="3366FF"/>
                </a:solidFill>
                <a:ea typeface="SimSun" pitchFamily="2" charset="-122"/>
              </a:rPr>
              <a:t>2.269 in unit of (1/Boltzmann constant)</a:t>
            </a:r>
            <a:r>
              <a:rPr lang="en-US" altLang="zh-CN" sz="2000" dirty="0">
                <a:ea typeface="SimSun" pitchFamily="2" charset="-122"/>
              </a:rPr>
              <a:t>). The studies can explain the ferromagnetic to paramagnetic transition of materials.</a:t>
            </a:r>
          </a:p>
          <a:p>
            <a:pPr algn="dist">
              <a:lnSpc>
                <a:spcPct val="80000"/>
              </a:lnSpc>
            </a:pPr>
            <a:endParaRPr lang="en-US" altLang="zh-CN" sz="2000" dirty="0">
              <a:ea typeface="SimSun" pitchFamily="2" charset="-122"/>
            </a:endParaRPr>
          </a:p>
          <a:p>
            <a:pPr>
              <a:lnSpc>
                <a:spcPct val="80000"/>
              </a:lnSpc>
            </a:pPr>
            <a:r>
              <a:rPr lang="en-US" altLang="zh-CN" sz="2000" i="1" dirty="0">
                <a:solidFill>
                  <a:srgbClr val="3366FF"/>
                </a:solidFill>
                <a:ea typeface="SimSun" pitchFamily="2" charset="-122"/>
              </a:rPr>
              <a:t>Monte Carlo</a:t>
            </a:r>
            <a:r>
              <a:rPr lang="en-US" altLang="zh-CN" sz="2000" dirty="0">
                <a:ea typeface="SimSun" pitchFamily="2" charset="-122"/>
              </a:rPr>
              <a:t> simulations also reveal the phase transition properties of Ising model.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>
                <a:ea typeface="SimSun" pitchFamily="2" charset="-122"/>
              </a:rPr>
              <a:t>Monte Carlo method and 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7781925" cy="45799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sz="2000" dirty="0">
                <a:ea typeface="SimSun" pitchFamily="2" charset="-122"/>
              </a:rPr>
              <a:t>Monte Carlo:</a:t>
            </a:r>
            <a:r>
              <a:rPr lang="en-US" altLang="zh-CN" sz="1400" dirty="0">
                <a:ea typeface="SimSun" pitchFamily="2" charset="-122"/>
              </a:rPr>
              <a:t> </a:t>
            </a:r>
            <a:r>
              <a:rPr lang="en-US" altLang="zh-CN" sz="1800" dirty="0">
                <a:ea typeface="SimSun" pitchFamily="2" charset="-122"/>
              </a:rPr>
              <a:t>A method using pseudorandom number to simulate the random thermal fluctuation from state to state of a system;</a:t>
            </a:r>
          </a:p>
          <a:p>
            <a:pPr>
              <a:lnSpc>
                <a:spcPct val="80000"/>
              </a:lnSpc>
            </a:pPr>
            <a:r>
              <a:rPr lang="en-US" altLang="zh-CN" sz="1800" dirty="0">
                <a:ea typeface="SimSun" pitchFamily="2" charset="-122"/>
              </a:rPr>
              <a:t>The probability of a particular state </a:t>
            </a:r>
            <a:r>
              <a:rPr lang="el-GR" altLang="zh-CN" sz="1800" dirty="0">
                <a:latin typeface="Lucida Grande" pitchFamily="-112" charset="0"/>
                <a:ea typeface="SimSun" pitchFamily="2" charset="-122"/>
                <a:cs typeface="SimSun" pitchFamily="2" charset="-122"/>
              </a:rPr>
              <a:t>α</a:t>
            </a:r>
            <a:r>
              <a:rPr lang="el-GR" altLang="zh-CN" sz="1800" dirty="0">
                <a:ea typeface="SimSun" pitchFamily="2" charset="-122"/>
                <a:cs typeface="SimSun" pitchFamily="2" charset="-122"/>
              </a:rPr>
              <a:t>follows</a:t>
            </a:r>
            <a:r>
              <a:rPr lang="en-US" altLang="zh-CN" sz="1800" dirty="0">
                <a:ea typeface="SimSun" pitchFamily="2" charset="-122"/>
                <a:cs typeface="SimSun" pitchFamily="2" charset="-122"/>
              </a:rPr>
              <a:t> Boltzmann distribution:</a:t>
            </a:r>
          </a:p>
          <a:p>
            <a:pPr>
              <a:lnSpc>
                <a:spcPct val="80000"/>
              </a:lnSpc>
            </a:pPr>
            <a:endParaRPr lang="en-US" altLang="zh-CN" sz="1800" dirty="0">
              <a:ea typeface="SimSun" pitchFamily="2" charset="-122"/>
            </a:endParaRPr>
          </a:p>
          <a:p>
            <a:pPr>
              <a:lnSpc>
                <a:spcPct val="80000"/>
              </a:lnSpc>
            </a:pPr>
            <a:endParaRPr lang="en-US" altLang="zh-CN" sz="1800" dirty="0">
              <a:ea typeface="SimSun" pitchFamily="2" charset="-122"/>
            </a:endParaRPr>
          </a:p>
          <a:p>
            <a:pPr>
              <a:lnSpc>
                <a:spcPct val="80000"/>
              </a:lnSpc>
            </a:pPr>
            <a:endParaRPr lang="en-US" altLang="zh-CN" sz="1800" dirty="0">
              <a:ea typeface="SimSun" pitchFamily="2" charset="-122"/>
            </a:endParaRPr>
          </a:p>
          <a:p>
            <a:pPr>
              <a:lnSpc>
                <a:spcPct val="80000"/>
              </a:lnSpc>
            </a:pPr>
            <a:r>
              <a:rPr lang="en-US" altLang="zh-CN" sz="1800" dirty="0">
                <a:ea typeface="SimSun" pitchFamily="2" charset="-122"/>
              </a:rPr>
              <a:t>In theory, sum over all possible states to calculate the statistical mean values of a physical quantity, weighing each state based on its Boltzmann factor;</a:t>
            </a:r>
          </a:p>
          <a:p>
            <a:pPr>
              <a:lnSpc>
                <a:spcPct val="80000"/>
              </a:lnSpc>
            </a:pPr>
            <a:endParaRPr lang="en-US" altLang="zh-CN" sz="1800" dirty="0">
              <a:ea typeface="SimSun" pitchFamily="2" charset="-122"/>
            </a:endParaRPr>
          </a:p>
          <a:p>
            <a:pPr>
              <a:lnSpc>
                <a:spcPct val="80000"/>
              </a:lnSpc>
            </a:pPr>
            <a:r>
              <a:rPr lang="en-US" altLang="zh-CN" sz="1800" dirty="0">
                <a:ea typeface="SimSun" pitchFamily="2" charset="-122"/>
              </a:rPr>
              <a:t>Metropolis algorithm (importance sampling technique):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1800" dirty="0">
                <a:ea typeface="SimSun" pitchFamily="2" charset="-122"/>
              </a:rPr>
              <a:t>   1.Flip one randomly picked spin;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1800" dirty="0">
                <a:ea typeface="SimSun" pitchFamily="2" charset="-122"/>
              </a:rPr>
              <a:t>   2.Calculate the total energy difference between new and old spin state </a:t>
            </a:r>
            <a:r>
              <a:rPr lang="el-GR" altLang="zh-CN" sz="1800" i="1" dirty="0">
                <a:solidFill>
                  <a:srgbClr val="3366FF"/>
                </a:solidFill>
                <a:latin typeface="Lucida Grande" pitchFamily="-112" charset="0"/>
                <a:ea typeface="SimSun" pitchFamily="2" charset="-122"/>
              </a:rPr>
              <a:t>δ</a:t>
            </a:r>
            <a:r>
              <a:rPr lang="el-GR" altLang="zh-CN" sz="1800" i="1" dirty="0">
                <a:solidFill>
                  <a:srgbClr val="3366FF"/>
                </a:solidFill>
                <a:ea typeface="SimSun" pitchFamily="2" charset="-122"/>
              </a:rPr>
              <a:t>E</a:t>
            </a:r>
            <a:r>
              <a:rPr lang="en-US" altLang="zh-CN" sz="1800" i="1" dirty="0">
                <a:solidFill>
                  <a:srgbClr val="3366FF"/>
                </a:solidFill>
                <a:ea typeface="SimSun" pitchFamily="2" charset="-122"/>
              </a:rPr>
              <a:t>=E(new)-E(old);</a:t>
            </a:r>
            <a:r>
              <a:rPr lang="en-US" altLang="zh-CN" sz="1800" dirty="0">
                <a:ea typeface="SimSun" pitchFamily="2" charset="-122"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1800" dirty="0">
                <a:ea typeface="SimSun" pitchFamily="2" charset="-122"/>
              </a:rPr>
              <a:t>   3. If </a:t>
            </a:r>
            <a:r>
              <a:rPr lang="el-GR" altLang="zh-CN" sz="1800" dirty="0">
                <a:solidFill>
                  <a:srgbClr val="3366FF"/>
                </a:solidFill>
                <a:latin typeface="Lucida Grande" pitchFamily="-112" charset="0"/>
                <a:ea typeface="SimSun" pitchFamily="2" charset="-122"/>
              </a:rPr>
              <a:t>δ</a:t>
            </a:r>
            <a:r>
              <a:rPr lang="el-GR" altLang="zh-CN" sz="1800" dirty="0">
                <a:solidFill>
                  <a:srgbClr val="3366FF"/>
                </a:solidFill>
                <a:ea typeface="SimSun" pitchFamily="2" charset="-122"/>
              </a:rPr>
              <a:t>E</a:t>
            </a:r>
            <a:r>
              <a:rPr lang="en-US" altLang="zh-CN" sz="1800" dirty="0">
                <a:solidFill>
                  <a:srgbClr val="3366FF"/>
                </a:solidFill>
                <a:ea typeface="SimSun" pitchFamily="2" charset="-122"/>
              </a:rPr>
              <a:t>&gt;0</a:t>
            </a:r>
            <a:r>
              <a:rPr lang="en-US" altLang="zh-CN" sz="1800" dirty="0">
                <a:ea typeface="SimSun" pitchFamily="2" charset="-122"/>
              </a:rPr>
              <a:t>, the probability to accept the new state </a:t>
            </a:r>
            <a:r>
              <a:rPr lang="en-US" altLang="zh-CN" sz="1800" i="1" dirty="0">
                <a:solidFill>
                  <a:srgbClr val="3366FF"/>
                </a:solidFill>
                <a:ea typeface="SimSun" pitchFamily="2" charset="-122"/>
              </a:rPr>
              <a:t>P(old-&gt;new) = exp[-</a:t>
            </a:r>
            <a:r>
              <a:rPr lang="el-GR" altLang="zh-CN" sz="1800" i="1" dirty="0">
                <a:solidFill>
                  <a:srgbClr val="3366FF"/>
                </a:solidFill>
                <a:latin typeface="Lucida Grande" pitchFamily="-112" charset="0"/>
                <a:ea typeface="SimSun" pitchFamily="2" charset="-122"/>
              </a:rPr>
              <a:t>δ</a:t>
            </a:r>
            <a:r>
              <a:rPr lang="el-GR" altLang="zh-CN" sz="1800" i="1" dirty="0">
                <a:solidFill>
                  <a:srgbClr val="3366FF"/>
                </a:solidFill>
                <a:ea typeface="SimSun" pitchFamily="2" charset="-122"/>
              </a:rPr>
              <a:t>E</a:t>
            </a:r>
            <a:r>
              <a:rPr lang="en-US" altLang="zh-CN" sz="1800" i="1" dirty="0">
                <a:solidFill>
                  <a:srgbClr val="3366FF"/>
                </a:solidFill>
                <a:ea typeface="SimSun" pitchFamily="2" charset="-122"/>
              </a:rPr>
              <a:t>/</a:t>
            </a:r>
            <a:r>
              <a:rPr lang="en-US" altLang="zh-CN" sz="1800" i="1" dirty="0" err="1">
                <a:solidFill>
                  <a:srgbClr val="3366FF"/>
                </a:solidFill>
                <a:ea typeface="SimSun" pitchFamily="2" charset="-122"/>
              </a:rPr>
              <a:t>kT</a:t>
            </a:r>
            <a:r>
              <a:rPr lang="en-US" altLang="zh-CN" sz="1800" i="1" dirty="0">
                <a:solidFill>
                  <a:srgbClr val="3366FF"/>
                </a:solidFill>
                <a:ea typeface="SimSun" pitchFamily="2" charset="-122"/>
              </a:rPr>
              <a:t>],</a:t>
            </a:r>
            <a:r>
              <a:rPr lang="en-US" altLang="zh-CN" sz="1800" dirty="0">
                <a:solidFill>
                  <a:srgbClr val="3366FF"/>
                </a:solidFill>
                <a:ea typeface="SimSun" pitchFamily="2" charset="-122"/>
              </a:rPr>
              <a:t> </a:t>
            </a:r>
            <a:r>
              <a:rPr lang="en-US" altLang="zh-CN" sz="1800" dirty="0">
                <a:ea typeface="SimSun" pitchFamily="2" charset="-122"/>
              </a:rPr>
              <a:t>otherwise</a:t>
            </a:r>
            <a:r>
              <a:rPr lang="en-US" altLang="zh-CN" sz="1800" dirty="0">
                <a:solidFill>
                  <a:srgbClr val="3366FF"/>
                </a:solidFill>
                <a:ea typeface="SimSun" pitchFamily="2" charset="-122"/>
              </a:rPr>
              <a:t> </a:t>
            </a:r>
            <a:r>
              <a:rPr lang="en-US" altLang="zh-CN" sz="1800" i="1" dirty="0">
                <a:solidFill>
                  <a:srgbClr val="3366FF"/>
                </a:solidFill>
                <a:ea typeface="SimSun" pitchFamily="2" charset="-122"/>
              </a:rPr>
              <a:t>P(old-&gt;new) = 1.</a:t>
            </a:r>
            <a:endParaRPr lang="el-GR" altLang="zh-CN" sz="1800" i="1" dirty="0">
              <a:solidFill>
                <a:srgbClr val="3366FF"/>
              </a:solidFill>
              <a:ea typeface="SimSun" pitchFamily="2" charset="-122"/>
            </a:endParaRPr>
          </a:p>
        </p:txBody>
      </p:sp>
      <p:graphicFrame>
        <p:nvGraphicFramePr>
          <p:cNvPr id="12294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3348038" y="2924175"/>
          <a:ext cx="2514600" cy="660400"/>
        </p:xfrm>
        <a:graphic>
          <a:graphicData uri="http://schemas.openxmlformats.org/presentationml/2006/ole">
            <p:oleObj spid="_x0000_s8194" name="Equation" r:id="rId3" imgW="2514600" imgH="660240" progId="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SimSun" pitchFamily="2" charset="-122"/>
              </a:rPr>
              <a:t>Simulation settings</a:t>
            </a:r>
          </a:p>
        </p:txBody>
      </p:sp>
      <p:sp>
        <p:nvSpPr>
          <p:cNvPr id="17416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7277100" cy="4114800"/>
          </a:xfrm>
        </p:spPr>
        <p:txBody>
          <a:bodyPr/>
          <a:lstStyle/>
          <a:p>
            <a:r>
              <a:rPr lang="en-US" altLang="zh-CN" sz="2800">
                <a:ea typeface="SimSun" pitchFamily="2" charset="-122"/>
              </a:rPr>
              <a:t>Set the spin-spin interaction energy J=1, Boltzmann constant k=1, Bohr magneton</a:t>
            </a:r>
          </a:p>
          <a:p>
            <a:endParaRPr lang="en-US" altLang="zh-CN" sz="2800">
              <a:ea typeface="SimSun" pitchFamily="2" charset="-122"/>
            </a:endParaRPr>
          </a:p>
          <a:p>
            <a:endParaRPr lang="en-US" altLang="zh-CN" sz="2800">
              <a:ea typeface="SimSun" pitchFamily="2" charset="-122"/>
            </a:endParaRPr>
          </a:p>
          <a:p>
            <a:r>
              <a:rPr lang="en-US" altLang="zh-CN" sz="2800">
                <a:ea typeface="SimSun" pitchFamily="2" charset="-122"/>
              </a:rPr>
              <a:t>The unit of Energy is J; the unit of temperature T is  </a:t>
            </a:r>
            <a:endParaRPr lang="el-GR" altLang="zh-CN" sz="2800">
              <a:ea typeface="SimSun" pitchFamily="2" charset="-122"/>
            </a:endParaRPr>
          </a:p>
        </p:txBody>
      </p:sp>
      <p:graphicFrame>
        <p:nvGraphicFramePr>
          <p:cNvPr id="17421" name="Object 1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763713" y="3068638"/>
          <a:ext cx="2019300" cy="609600"/>
        </p:xfrm>
        <a:graphic>
          <a:graphicData uri="http://schemas.openxmlformats.org/presentationml/2006/ole">
            <p:oleObj spid="_x0000_s9218" name="Equation" r:id="rId3" imgW="2019240" imgH="609480" progId="">
              <p:embed/>
            </p:oleObj>
          </a:graphicData>
        </a:graphic>
      </p:graphicFrame>
      <p:graphicFrame>
        <p:nvGraphicFramePr>
          <p:cNvPr id="17422" name="Object 14"/>
          <p:cNvGraphicFramePr>
            <a:graphicFrameLocks noChangeAspect="1"/>
          </p:cNvGraphicFramePr>
          <p:nvPr>
            <p:ph sz="quarter" idx="3"/>
          </p:nvPr>
        </p:nvGraphicFramePr>
        <p:xfrm>
          <a:off x="4356100" y="4437063"/>
          <a:ext cx="863600" cy="590550"/>
        </p:xfrm>
        <a:graphic>
          <a:graphicData uri="http://schemas.openxmlformats.org/presentationml/2006/ole">
            <p:oleObj spid="_x0000_s9219" name="Equation" r:id="rId4" imgW="482400" imgH="330120" progId="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50963" y="214313"/>
            <a:ext cx="7793037" cy="1462087"/>
          </a:xfrm>
        </p:spPr>
        <p:txBody>
          <a:bodyPr/>
          <a:lstStyle/>
          <a:p>
            <a:r>
              <a:rPr lang="en-US" altLang="zh-CN"/>
              <a:t>Simulation interface</a:t>
            </a:r>
            <a:endParaRPr lang="en-US"/>
          </a:p>
        </p:txBody>
      </p:sp>
      <p:pic>
        <p:nvPicPr>
          <p:cNvPr id="3482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6375" y="1916113"/>
            <a:ext cx="5397500" cy="469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776</Words>
  <Application>Microsoft Office PowerPoint</Application>
  <PresentationFormat>Экран (4:3)</PresentationFormat>
  <Paragraphs>75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Тема Office</vt:lpstr>
      <vt:lpstr>Equation</vt:lpstr>
      <vt:lpstr>Monte Carlo Simulation of Ising Model and Phase Transition Studies  By Gelman Evgenii </vt:lpstr>
      <vt:lpstr>Introduction to Magnetism</vt:lpstr>
      <vt:lpstr>Ising Model(2D)</vt:lpstr>
      <vt:lpstr>Ising Model(2D)</vt:lpstr>
      <vt:lpstr>Phase transitions</vt:lpstr>
      <vt:lpstr>Phase transitions</vt:lpstr>
      <vt:lpstr>Monte Carlo method and </vt:lpstr>
      <vt:lpstr>Simulation settings</vt:lpstr>
      <vt:lpstr>Simulation interface</vt:lpstr>
      <vt:lpstr>Слайд 10</vt:lpstr>
      <vt:lpstr>Results: C versus T. Specific heat divergence is shown more clearly at Tc≈2.269 in this figure. Second order phase transition occurs.  </vt:lpstr>
      <vt:lpstr>Results: Magnetization per spin versus Temperature (Zero external field). </vt:lpstr>
      <vt:lpstr>Results: Magnetization per spin versus External field H at T= 0.2. It shows a hysteresis loop, characteristic of ferromagnetic materials.</vt:lpstr>
      <vt:lpstr>Summary of Results</vt:lpstr>
      <vt:lpstr>Plans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Monte Carlo Simulation of Ising Model and Phase Transition Studies</dc:title>
  <dc:creator>Gelman</dc:creator>
  <cp:lastModifiedBy>Gelman</cp:lastModifiedBy>
  <cp:revision>7</cp:revision>
  <dcterms:created xsi:type="dcterms:W3CDTF">2011-06-19T01:28:53Z</dcterms:created>
  <dcterms:modified xsi:type="dcterms:W3CDTF">2011-06-19T13:53:26Z</dcterms:modified>
</cp:coreProperties>
</file>