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14" autoAdjust="0"/>
  </p:normalViewPr>
  <p:slideViewPr>
    <p:cSldViewPr>
      <p:cViewPr>
        <p:scale>
          <a:sx n="100" d="100"/>
          <a:sy n="100" d="100"/>
        </p:scale>
        <p:origin x="-21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6534BA-7342-4D70-83BB-90A7ABA5FE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D1FC71-B68A-46A6-810C-182D583A8998}" type="datetimeFigureOut">
              <a:rPr lang="en-US" smtClean="0"/>
              <a:t>6/17/2011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Hellman’s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Time / Memory tradeoff for finding a pre-image of a random function</a:t>
            </a:r>
          </a:p>
          <a:p>
            <a:endParaRPr lang="en-US" dirty="0"/>
          </a:p>
          <a:p>
            <a:r>
              <a:rPr lang="en-US" dirty="0" smtClean="0"/>
              <a:t>June 2011</a:t>
            </a:r>
          </a:p>
          <a:p>
            <a:r>
              <a:rPr lang="en-US" dirty="0" smtClean="0"/>
              <a:t>Weizmann Institute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8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function </a:t>
            </a:r>
            <a:r>
              <a:rPr lang="en-US" i="1" dirty="0" smtClean="0">
                <a:solidFill>
                  <a:srgbClr val="FF0000"/>
                </a:solidFill>
              </a:rPr>
              <a:t>f: {0,…,N-1}:{0,…,N-1}</a:t>
            </a:r>
            <a:r>
              <a:rPr lang="en-US" dirty="0" smtClean="0"/>
              <a:t>, given a value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from </a:t>
            </a:r>
            <a:r>
              <a:rPr lang="en-US" dirty="0"/>
              <a:t>the image</a:t>
            </a:r>
            <a:r>
              <a:rPr lang="en-US" dirty="0" smtClean="0"/>
              <a:t>, find a pre-image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such that </a:t>
            </a:r>
            <a:r>
              <a:rPr lang="en-US" i="1" dirty="0" smtClean="0">
                <a:solidFill>
                  <a:srgbClr val="FF0000"/>
                </a:solidFill>
              </a:rPr>
              <a:t>f(x)=y</a:t>
            </a:r>
            <a:r>
              <a:rPr lang="en-US" dirty="0" smtClean="0"/>
              <a:t>.</a:t>
            </a:r>
          </a:p>
          <a:p>
            <a:r>
              <a:rPr lang="en-US" dirty="0"/>
              <a:t>We can not assume anything about the internal structure of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fact, we will consider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/>
              <a:t> to be a random function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93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as a random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645398"/>
              </p:ext>
            </p:extLst>
          </p:nvPr>
        </p:nvGraphicFramePr>
        <p:xfrm>
          <a:off x="272955" y="1324792"/>
          <a:ext cx="7755429" cy="547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צילום של Photo Editor" r:id="rId3" imgW="26742857" imgH="18862133" progId="MSPhotoEd.3">
                  <p:embed/>
                </p:oleObj>
              </mc:Choice>
              <mc:Fallback>
                <p:oleObj name="צילום של Photo Editor" r:id="rId3" imgW="26742857" imgH="18862133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955" y="1324792"/>
                        <a:ext cx="7755429" cy="5470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1340768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Goal</a:t>
            </a:r>
            <a:r>
              <a:rPr lang="en-US" sz="2800" dirty="0" smtClean="0"/>
              <a:t>: Go backwards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Means</a:t>
            </a:r>
            <a:r>
              <a:rPr lang="en-US" sz="2800" dirty="0" smtClean="0"/>
              <a:t>: Going forwards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29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Exhaustive search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Query time complexity: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Memory complexity: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Exhaustive table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/>
                  <a:t>Query time complexity: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/>
                  <a:t>Memory </a:t>
                </a:r>
                <a:r>
                  <a:rPr lang="en-US" dirty="0" smtClean="0"/>
                  <a:t>complexity: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𝑀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Hellman’s algorithm</a:t>
                </a:r>
                <a:r>
                  <a:rPr lang="en-US" dirty="0" smtClean="0"/>
                  <a:t> would use a preprocessing phase to get:</a:t>
                </a:r>
              </a:p>
              <a:p>
                <a:pPr lvl="1"/>
                <a:r>
                  <a:rPr lang="en-US" dirty="0" smtClean="0"/>
                  <a:t>Query </a:t>
                </a:r>
                <a:r>
                  <a:rPr lang="en-US" dirty="0"/>
                  <a:t>time complexity: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Memory </a:t>
                </a:r>
                <a:r>
                  <a:rPr lang="en-US" dirty="0"/>
                  <a:t>complexity: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𝑀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86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Hellman’s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Preprocessing phase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Build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tables, each table has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chains, each chain starts from a random point and follows by invocations of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until a chain-length of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reached. We will save only start and end points.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Online phase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Given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, compute a chain until reaching a value that is part of the endpoints or until we have a chain of length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47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phase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We start with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, building a </a:t>
            </a:r>
            <a:r>
              <a:rPr lang="en-US" dirty="0" smtClean="0">
                <a:solidFill>
                  <a:srgbClr val="FFC000"/>
                </a:solidFill>
              </a:rPr>
              <a:t>chain</a:t>
            </a:r>
            <a:r>
              <a:rPr lang="en-US" dirty="0" smtClean="0"/>
              <a:t> up to an </a:t>
            </a:r>
            <a:r>
              <a:rPr lang="en-US" dirty="0" smtClean="0">
                <a:solidFill>
                  <a:srgbClr val="92D050"/>
                </a:solidFill>
              </a:rPr>
              <a:t>endpoint</a:t>
            </a:r>
            <a:r>
              <a:rPr lang="en-US" dirty="0" smtClean="0"/>
              <a:t>, then starting a new chain from the </a:t>
            </a:r>
            <a:r>
              <a:rPr lang="en-US" dirty="0" err="1" smtClean="0">
                <a:solidFill>
                  <a:srgbClr val="00B0F0"/>
                </a:solidFill>
              </a:rPr>
              <a:t>startpoint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reaching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ellm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" t="5062" r="2565" b="6491"/>
          <a:stretch/>
        </p:blipFill>
        <p:spPr bwMode="auto">
          <a:xfrm>
            <a:off x="80072" y="2893194"/>
            <a:ext cx="8316416" cy="35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3429024" y="4106925"/>
            <a:ext cx="720080" cy="607077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96336" y="4106925"/>
            <a:ext cx="720080" cy="607077"/>
          </a:xfrm>
          <a:prstGeom prst="ellipse">
            <a:avLst/>
          </a:prstGeom>
          <a:noFill/>
          <a:ln w="825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6" idx="6"/>
            <a:endCxn id="16" idx="2"/>
          </p:cNvCxnSpPr>
          <p:nvPr/>
        </p:nvCxnSpPr>
        <p:spPr>
          <a:xfrm>
            <a:off x="4149104" y="4410464"/>
            <a:ext cx="3447232" cy="12700"/>
          </a:xfrm>
          <a:prstGeom prst="curvedConnector3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11560" y="4106925"/>
            <a:ext cx="720080" cy="607077"/>
          </a:xfrm>
          <a:prstGeom prst="ellipse">
            <a:avLst/>
          </a:prstGeom>
          <a:noFill/>
          <a:ln w="825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Curved Connector 20"/>
          <p:cNvCxnSpPr>
            <a:stCxn id="16" idx="4"/>
            <a:endCxn id="20" idx="2"/>
          </p:cNvCxnSpPr>
          <p:nvPr/>
        </p:nvCxnSpPr>
        <p:spPr>
          <a:xfrm rot="5400000" flipH="1">
            <a:off x="4132199" y="889825"/>
            <a:ext cx="303538" cy="7344816"/>
          </a:xfrm>
          <a:prstGeom prst="curvedConnector4">
            <a:avLst>
              <a:gd name="adj1" fmla="val -75312"/>
              <a:gd name="adj2" fmla="val 103112"/>
            </a:avLst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057053" y="4106925"/>
            <a:ext cx="720080" cy="607077"/>
          </a:xfrm>
          <a:prstGeom prst="ellipse">
            <a:avLst/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6" name="Curved Connector 25"/>
          <p:cNvCxnSpPr>
            <a:stCxn id="20" idx="6"/>
            <a:endCxn id="25" idx="2"/>
          </p:cNvCxnSpPr>
          <p:nvPr/>
        </p:nvCxnSpPr>
        <p:spPr>
          <a:xfrm>
            <a:off x="1331640" y="4410464"/>
            <a:ext cx="725413" cy="12700"/>
          </a:xfrm>
          <a:prstGeom prst="curvedConnector3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54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most common set of parameters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𝑙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It will give us domain coverage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80%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Memory complexity: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M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ml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N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b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Query time complexity: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T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tl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N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b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Notice that all complexities are actually exponential because that the input size is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/>
                  <a:t> bits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𝑁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42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improvements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 will make the preprocessing phase and the online phase parallel.</a:t>
                </a:r>
              </a:p>
              <a:p>
                <a:r>
                  <a:rPr lang="en-US" dirty="0" smtClean="0"/>
                  <a:t>The benefit should be perfect (no dependencies).</a:t>
                </a:r>
              </a:p>
              <a:p>
                <a:r>
                  <a:rPr lang="en-US" dirty="0" smtClean="0"/>
                  <a:t>So either Hellman’s algorithm or a simple exhaustive solution will be exponential, why use Hellman? There is a big difference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.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90</m:t>
                    </m:r>
                  </m:oMath>
                </a14:m>
                <a:r>
                  <a:rPr lang="en-US" dirty="0" smtClean="0"/>
                  <a:t>, an exhaustive search is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not feasible</a:t>
                </a:r>
                <a:r>
                  <a:rPr lang="en-US" dirty="0" smtClean="0"/>
                  <a:t> but Hellman’s algorithm makes it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feasible</a:t>
                </a:r>
                <a:r>
                  <a:rPr lang="en-US" dirty="0" smtClean="0"/>
                  <a:t> for big institutes.</a:t>
                </a:r>
              </a:p>
              <a:p>
                <a:r>
                  <a:rPr lang="en-US" dirty="0" smtClean="0"/>
                  <a:t>Random function to be used: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AES</a:t>
                </a:r>
                <a:r>
                  <a:rPr lang="en-US" dirty="0" smtClean="0"/>
                  <a:t> or any other cryptographic function.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58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19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84</TotalTime>
  <Words>438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Adjacency</vt:lpstr>
      <vt:lpstr>צילום של Microsoft Photo Editor 3.0</vt:lpstr>
      <vt:lpstr>Hellman’s Algorithm</vt:lpstr>
      <vt:lpstr>Problem definition</vt:lpstr>
      <vt:lpstr>f as a random graph</vt:lpstr>
      <vt:lpstr>Solutions</vt:lpstr>
      <vt:lpstr>Hellman’s Algorithm</vt:lpstr>
      <vt:lpstr>Online phase example</vt:lpstr>
      <vt:lpstr>Complexities</vt:lpstr>
      <vt:lpstr>Practical improvements</vt:lpstr>
      <vt:lpstr>Thank you</vt:lpstr>
    </vt:vector>
  </TitlesOfParts>
  <Company>Weizmann Institute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Hellman Algorithm</dc:title>
  <dc:creator>Eldad Zinger</dc:creator>
  <cp:lastModifiedBy>Eldad Zinger</cp:lastModifiedBy>
  <cp:revision>56</cp:revision>
  <dcterms:created xsi:type="dcterms:W3CDTF">2011-06-17T13:14:50Z</dcterms:created>
  <dcterms:modified xsi:type="dcterms:W3CDTF">2011-06-17T14:39:49Z</dcterms:modified>
</cp:coreProperties>
</file>