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6E8B13-4201-4822-880C-546EDD3A28F6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EB8C4C-5993-4ED8-96AA-688FD321C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nvidia.com/cuda-downloa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Crack Propagation in Brittle Solids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CUDA Simulation</a:t>
            </a:r>
          </a:p>
          <a:p>
            <a:pPr algn="ctr"/>
            <a:r>
              <a:rPr lang="en-US" sz="1800" dirty="0" err="1" smtClean="0"/>
              <a:t>Benjy</a:t>
            </a:r>
            <a:r>
              <a:rPr lang="en-US" sz="1800" dirty="0" smtClean="0"/>
              <a:t> Kessler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i="1" dirty="0" smtClean="0"/>
              <a:t>[2002]</a:t>
            </a:r>
            <a:r>
              <a:rPr lang="en-US" dirty="0" smtClean="0"/>
              <a:t>  </a:t>
            </a:r>
            <a:r>
              <a:rPr lang="en-US" dirty="0" err="1" smtClean="0"/>
              <a:t>Heizler</a:t>
            </a:r>
            <a:r>
              <a:rPr lang="en-US" dirty="0" smtClean="0"/>
              <a:t>, S. ; Kessler, David ; Levine, H. "Mode-I Fracture in a Nonlinear Lattice with </a:t>
            </a:r>
            <a:r>
              <a:rPr lang="en-US" dirty="0" err="1" smtClean="0"/>
              <a:t>Viscoelastic</a:t>
            </a:r>
            <a:r>
              <a:rPr lang="en-US" dirty="0" smtClean="0"/>
              <a:t> Forces" Physical Review E, vol. 66, 2002, Art. No. 016126.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[2] Add Vector example in CUDA samples.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brittle substance with a crack in it.</a:t>
            </a:r>
          </a:p>
          <a:p>
            <a:r>
              <a:rPr lang="en-US" dirty="0" smtClean="0"/>
              <a:t>The goal is to study how the crack propagates in the substance as a function of time.</a:t>
            </a:r>
          </a:p>
          <a:p>
            <a:r>
              <a:rPr lang="en-US" dirty="0" smtClean="0"/>
              <a:t>This accomplished by simulating the substance as a grid of points with forces acting upon them.</a:t>
            </a:r>
          </a:p>
          <a:p>
            <a:r>
              <a:rPr lang="en-US" dirty="0" smtClean="0"/>
              <a:t>Based on a paper by </a:t>
            </a:r>
            <a:r>
              <a:rPr lang="en-US" dirty="0" err="1" smtClean="0"/>
              <a:t>Heizler</a:t>
            </a:r>
            <a:r>
              <a:rPr lang="en-US" dirty="0" smtClean="0"/>
              <a:t>, Kessler and Levine[1].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Physics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7924800" cy="4462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simulation models a mode-III crack.</a:t>
            </a:r>
          </a:p>
          <a:p>
            <a:r>
              <a:rPr lang="en-US" dirty="0" smtClean="0"/>
              <a:t>The bonds between molecules are modeled as springs with </a:t>
            </a:r>
            <a:r>
              <a:rPr lang="en-US" dirty="0" err="1" smtClean="0"/>
              <a:t>Hookean</a:t>
            </a:r>
            <a:r>
              <a:rPr lang="en-US" i="1" dirty="0" smtClean="0"/>
              <a:t> </a:t>
            </a:r>
            <a:r>
              <a:rPr lang="en-US" dirty="0" smtClean="0"/>
              <a:t>forces acting on them.</a:t>
            </a:r>
          </a:p>
          <a:p>
            <a:r>
              <a:rPr lang="en-US" dirty="0" smtClean="0"/>
              <a:t>The spring breaks when the forces acting upon it exceed a certain threshold.</a:t>
            </a:r>
          </a:p>
          <a:p>
            <a:r>
              <a:rPr lang="en-US" dirty="0" smtClean="0"/>
              <a:t>When the spring breaks the particles snap apart exerting more force on the neighboring particles, and the crack progresses.</a:t>
            </a:r>
          </a:p>
          <a:p>
            <a:r>
              <a:rPr lang="en-US" dirty="0" smtClean="0"/>
              <a:t>There is no randomness built into the model but there is inherent randomness in floating point arithmetic.</a:t>
            </a:r>
          </a:p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simulation was written to solve the propagation problem.</a:t>
            </a:r>
          </a:p>
          <a:p>
            <a:r>
              <a:rPr lang="en-US" dirty="0" smtClean="0"/>
              <a:t>The simulation is a molecular dynamics simulation, where each particle obeys Newton’s Laws of Motion.</a:t>
            </a:r>
          </a:p>
          <a:p>
            <a:r>
              <a:rPr lang="en-US" dirty="0" smtClean="0"/>
              <a:t>Each iteration the particles update their positions and velocities and cracked springs are eliminated.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3225389" cy="36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im</a:t>
            </a:r>
            <a:r>
              <a:rPr lang="en-US" dirty="0" smtClean="0"/>
              <a:t>p</a:t>
            </a:r>
            <a:r>
              <a:rPr lang="en-US" dirty="0" smtClean="0"/>
              <a:t>lementation only utilizes the CPU, but not the GPU.</a:t>
            </a:r>
          </a:p>
          <a:p>
            <a:r>
              <a:rPr lang="en-US" dirty="0" smtClean="0"/>
              <a:t>The goal of the project is to rewrite the project using CUDA.</a:t>
            </a:r>
          </a:p>
          <a:p>
            <a:r>
              <a:rPr lang="en-US" dirty="0" smtClean="0"/>
              <a:t>This should speed up the running time of the simulation.</a:t>
            </a:r>
          </a:p>
          <a:p>
            <a:r>
              <a:rPr lang="en-US" dirty="0" smtClean="0"/>
              <a:t>In addition it would be interesting to run the simulation on a cluster using Condor.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is a </a:t>
            </a:r>
            <a:r>
              <a:rPr lang="en-US" dirty="0" smtClean="0"/>
              <a:t>C/C++ library </a:t>
            </a:r>
            <a:r>
              <a:rPr lang="en-US" dirty="0" smtClean="0"/>
              <a:t>which provides an interface to NVIDIA graphics cards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CUDA you can easily run parallel programs on the graphics card.</a:t>
            </a:r>
          </a:p>
          <a:p>
            <a:r>
              <a:rPr lang="en-US" dirty="0" smtClean="0"/>
              <a:t>You can download the CUDA SDK and documentation for free at </a:t>
            </a:r>
            <a:r>
              <a:rPr lang="en-US" dirty="0" smtClean="0">
                <a:hlinkClick r:id="rId2"/>
              </a:rPr>
              <a:t>http://developer.nvidia.com/cuda-downloads</a:t>
            </a:r>
            <a:endParaRPr lang="en-US" dirty="0" smtClean="0"/>
          </a:p>
          <a:p>
            <a:r>
              <a:rPr lang="en-US" dirty="0" smtClean="0"/>
              <a:t>Supports Windows (32,64) UNIX and Mac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float* </a:t>
            </a:r>
            <a:r>
              <a:rPr lang="en-US" dirty="0" err="1" smtClean="0"/>
              <a:t>h_A</a:t>
            </a:r>
            <a:r>
              <a:rPr lang="en-US" dirty="0" smtClean="0"/>
              <a:t>;</a:t>
            </a:r>
          </a:p>
          <a:p>
            <a:r>
              <a:rPr lang="en-US" dirty="0" smtClean="0"/>
              <a:t>float* </a:t>
            </a:r>
            <a:r>
              <a:rPr lang="en-US" dirty="0" err="1" smtClean="0"/>
              <a:t>h_B</a:t>
            </a:r>
            <a:r>
              <a:rPr lang="en-US" dirty="0" smtClean="0"/>
              <a:t>;</a:t>
            </a:r>
          </a:p>
          <a:p>
            <a:r>
              <a:rPr lang="en-US" dirty="0" smtClean="0"/>
              <a:t>float* </a:t>
            </a:r>
            <a:r>
              <a:rPr lang="en-US" dirty="0" err="1" smtClean="0"/>
              <a:t>h_C</a:t>
            </a:r>
            <a:r>
              <a:rPr lang="en-US" dirty="0" smtClean="0"/>
              <a:t>;</a:t>
            </a:r>
          </a:p>
          <a:p>
            <a:r>
              <a:rPr lang="en-US" dirty="0" smtClean="0"/>
              <a:t>float* </a:t>
            </a:r>
            <a:r>
              <a:rPr lang="en-US" dirty="0" err="1" smtClean="0"/>
              <a:t>d_A</a:t>
            </a:r>
            <a:r>
              <a:rPr lang="en-US" dirty="0" smtClean="0"/>
              <a:t>;</a:t>
            </a:r>
          </a:p>
          <a:p>
            <a:r>
              <a:rPr lang="en-US" dirty="0" smtClean="0"/>
              <a:t>float* </a:t>
            </a:r>
            <a:r>
              <a:rPr lang="en-US" dirty="0" err="1" smtClean="0"/>
              <a:t>d_B</a:t>
            </a:r>
            <a:r>
              <a:rPr lang="en-US" dirty="0" smtClean="0"/>
              <a:t>;</a:t>
            </a:r>
          </a:p>
          <a:p>
            <a:r>
              <a:rPr lang="en-US" dirty="0" smtClean="0"/>
              <a:t>float* </a:t>
            </a:r>
            <a:r>
              <a:rPr lang="en-US" dirty="0" err="1" smtClean="0"/>
              <a:t>d_C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// Device code</a:t>
            </a:r>
          </a:p>
          <a:p>
            <a:r>
              <a:rPr lang="en-US" dirty="0" smtClean="0"/>
              <a:t>__global__ void </a:t>
            </a:r>
            <a:r>
              <a:rPr lang="en-US" dirty="0" err="1" smtClean="0"/>
              <a:t>VecAdd</a:t>
            </a:r>
            <a:r>
              <a:rPr lang="en-US" dirty="0" smtClean="0"/>
              <a:t>(const float* A, const float* B, float* C, 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blockIdx.x</a:t>
            </a:r>
            <a:r>
              <a:rPr lang="en-US" dirty="0" smtClean="0"/>
              <a:t> + </a:t>
            </a:r>
            <a:r>
              <a:rPr lang="en-US" dirty="0" err="1" smtClean="0"/>
              <a:t>threadIdx.x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i</a:t>
            </a:r>
            <a:r>
              <a:rPr lang="en-US" dirty="0" smtClean="0"/>
              <a:t> &lt; N)</a:t>
            </a:r>
          </a:p>
          <a:p>
            <a:r>
              <a:rPr lang="en-US" dirty="0" smtClean="0"/>
              <a:t>        C[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B[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// Host code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char** </a:t>
            </a:r>
            <a:r>
              <a:rPr lang="en-US" dirty="0" err="1" smtClean="0"/>
              <a:t>argv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r>
              <a:rPr lang="en-US" dirty="0" smtClean="0"/>
              <a:t>    // Allocate input vectors </a:t>
            </a:r>
            <a:r>
              <a:rPr lang="en-US" dirty="0" err="1" smtClean="0"/>
              <a:t>h_A</a:t>
            </a:r>
            <a:r>
              <a:rPr lang="en-US" dirty="0" smtClean="0"/>
              <a:t> and </a:t>
            </a:r>
            <a:r>
              <a:rPr lang="en-US" dirty="0" err="1" smtClean="0"/>
              <a:t>h_B</a:t>
            </a:r>
            <a:r>
              <a:rPr lang="en-US" dirty="0" smtClean="0"/>
              <a:t> in host memory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h_A</a:t>
            </a:r>
            <a:r>
              <a:rPr lang="en-US" dirty="0" smtClean="0"/>
              <a:t> = (float*)</a:t>
            </a:r>
            <a:r>
              <a:rPr lang="en-US" dirty="0" err="1" smtClean="0"/>
              <a:t>malloc</a:t>
            </a:r>
            <a:r>
              <a:rPr lang="en-US" dirty="0" smtClean="0"/>
              <a:t>(size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h_B</a:t>
            </a:r>
            <a:r>
              <a:rPr lang="en-US" dirty="0" smtClean="0"/>
              <a:t> = (float*)</a:t>
            </a:r>
            <a:r>
              <a:rPr lang="en-US" dirty="0" err="1" smtClean="0"/>
              <a:t>malloc</a:t>
            </a:r>
            <a:r>
              <a:rPr lang="en-US" dirty="0" smtClean="0"/>
              <a:t>(size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h_C</a:t>
            </a:r>
            <a:r>
              <a:rPr lang="en-US" dirty="0" smtClean="0"/>
              <a:t> = (float*)</a:t>
            </a:r>
            <a:r>
              <a:rPr lang="en-US" dirty="0" err="1" smtClean="0"/>
              <a:t>malloc</a:t>
            </a:r>
            <a:r>
              <a:rPr lang="en-US" dirty="0" smtClean="0"/>
              <a:t>(size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Example</a:t>
            </a:r>
            <a:r>
              <a:rPr lang="en-US" sz="1800" dirty="0" smtClean="0"/>
              <a:t>[2]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 // Initialize input vectors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RandomInit</a:t>
            </a:r>
            <a:r>
              <a:rPr lang="en-US" dirty="0" smtClean="0"/>
              <a:t>(</a:t>
            </a:r>
            <a:r>
              <a:rPr lang="en-US" dirty="0" err="1" smtClean="0"/>
              <a:t>h_A</a:t>
            </a:r>
            <a:r>
              <a:rPr lang="en-US" dirty="0" smtClean="0"/>
              <a:t>, N);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RandomInit</a:t>
            </a:r>
            <a:r>
              <a:rPr lang="en-US" dirty="0" smtClean="0"/>
              <a:t>(</a:t>
            </a:r>
            <a:r>
              <a:rPr lang="en-US" dirty="0" err="1" smtClean="0"/>
              <a:t>h_B</a:t>
            </a:r>
            <a:r>
              <a:rPr lang="en-US" dirty="0" smtClean="0"/>
              <a:t>, N);</a:t>
            </a:r>
          </a:p>
          <a:p>
            <a:endParaRPr lang="en-US" dirty="0" smtClean="0"/>
          </a:p>
          <a:p>
            <a:r>
              <a:rPr lang="en-US" dirty="0" smtClean="0"/>
              <a:t>    // Allocate vectors in device memory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cudaMalloc</a:t>
            </a:r>
            <a:r>
              <a:rPr lang="en-US" dirty="0" smtClean="0"/>
              <a:t>((void**)&amp;</a:t>
            </a:r>
            <a:r>
              <a:rPr lang="en-US" dirty="0" err="1" smtClean="0"/>
              <a:t>d_A</a:t>
            </a:r>
            <a:r>
              <a:rPr lang="en-US" dirty="0" smtClean="0"/>
              <a:t>, size) 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cudaMalloc</a:t>
            </a:r>
            <a:r>
              <a:rPr lang="en-US" dirty="0" smtClean="0"/>
              <a:t>((void**)&amp;</a:t>
            </a:r>
            <a:r>
              <a:rPr lang="en-US" dirty="0" err="1" smtClean="0"/>
              <a:t>d_B</a:t>
            </a:r>
            <a:r>
              <a:rPr lang="en-US" dirty="0" smtClean="0"/>
              <a:t>, size) 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cudaMalloc</a:t>
            </a:r>
            <a:r>
              <a:rPr lang="en-US" dirty="0" smtClean="0"/>
              <a:t>((void**)&amp;</a:t>
            </a:r>
            <a:r>
              <a:rPr lang="en-US" dirty="0" err="1" smtClean="0"/>
              <a:t>d_C</a:t>
            </a:r>
            <a:r>
              <a:rPr lang="en-US" dirty="0" smtClean="0"/>
              <a:t>, size) );</a:t>
            </a:r>
          </a:p>
          <a:p>
            <a:endParaRPr lang="en-US" dirty="0" smtClean="0"/>
          </a:p>
          <a:p>
            <a:r>
              <a:rPr lang="en-US" dirty="0" smtClean="0"/>
              <a:t>    // Copy vectors from host memory to device memory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cudaMemcpy</a:t>
            </a:r>
            <a:r>
              <a:rPr lang="en-US" dirty="0" smtClean="0"/>
              <a:t>(</a:t>
            </a:r>
            <a:r>
              <a:rPr lang="en-US" dirty="0" err="1" smtClean="0"/>
              <a:t>d_A</a:t>
            </a:r>
            <a:r>
              <a:rPr lang="en-US" dirty="0" smtClean="0"/>
              <a:t>, </a:t>
            </a:r>
            <a:r>
              <a:rPr lang="en-US" dirty="0" err="1" smtClean="0"/>
              <a:t>h_A</a:t>
            </a:r>
            <a:r>
              <a:rPr lang="en-US" dirty="0" smtClean="0"/>
              <a:t>, size, </a:t>
            </a:r>
            <a:r>
              <a:rPr lang="en-US" dirty="0" err="1" smtClean="0"/>
              <a:t>cudaMemcpyHostToDevice</a:t>
            </a:r>
            <a:r>
              <a:rPr lang="en-US" dirty="0" smtClean="0"/>
              <a:t>) 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cudaMemcpy</a:t>
            </a:r>
            <a:r>
              <a:rPr lang="en-US" dirty="0" smtClean="0"/>
              <a:t>(</a:t>
            </a:r>
            <a:r>
              <a:rPr lang="en-US" dirty="0" err="1" smtClean="0"/>
              <a:t>d_B</a:t>
            </a:r>
            <a:r>
              <a:rPr lang="en-US" dirty="0" smtClean="0"/>
              <a:t>, </a:t>
            </a:r>
            <a:r>
              <a:rPr lang="en-US" dirty="0" err="1" smtClean="0"/>
              <a:t>h_B</a:t>
            </a:r>
            <a:r>
              <a:rPr lang="en-US" dirty="0" smtClean="0"/>
              <a:t>, size, </a:t>
            </a:r>
            <a:r>
              <a:rPr lang="en-US" dirty="0" err="1" smtClean="0"/>
              <a:t>cudaMemcpyHostToDevice</a:t>
            </a:r>
            <a:r>
              <a:rPr lang="en-US" dirty="0" smtClean="0"/>
              <a:t>) );</a:t>
            </a:r>
          </a:p>
          <a:p>
            <a:endParaRPr lang="en-US" dirty="0" smtClean="0"/>
          </a:p>
          <a:p>
            <a:r>
              <a:rPr lang="en-US" dirty="0" smtClean="0"/>
              <a:t>    // Invoke kernel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threadsPerBlock</a:t>
            </a:r>
            <a:r>
              <a:rPr lang="en-US" dirty="0" smtClean="0"/>
              <a:t> = 256;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blocksPerGrid</a:t>
            </a:r>
            <a:r>
              <a:rPr lang="en-US" dirty="0" smtClean="0"/>
              <a:t> = (N + </a:t>
            </a:r>
            <a:r>
              <a:rPr lang="en-US" dirty="0" err="1" smtClean="0"/>
              <a:t>threadsPerBlock</a:t>
            </a:r>
            <a:r>
              <a:rPr lang="en-US" dirty="0" smtClean="0"/>
              <a:t> - 1) / </a:t>
            </a:r>
            <a:r>
              <a:rPr lang="en-US" dirty="0" err="1" smtClean="0"/>
              <a:t>threadsPerBlock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VecAdd</a:t>
            </a:r>
            <a:r>
              <a:rPr lang="en-US" dirty="0" smtClean="0"/>
              <a:t>&lt;&lt;&lt;</a:t>
            </a:r>
            <a:r>
              <a:rPr lang="en-US" dirty="0" err="1" smtClean="0"/>
              <a:t>blocksPerGrid</a:t>
            </a:r>
            <a:r>
              <a:rPr lang="en-US" dirty="0" smtClean="0"/>
              <a:t>, </a:t>
            </a:r>
            <a:r>
              <a:rPr lang="en-US" dirty="0" err="1" smtClean="0"/>
              <a:t>threadsPerBlock</a:t>
            </a:r>
            <a:r>
              <a:rPr lang="en-US" dirty="0" smtClean="0"/>
              <a:t>&gt;&gt;&gt;(</a:t>
            </a:r>
            <a:r>
              <a:rPr lang="en-US" dirty="0" err="1" smtClean="0"/>
              <a:t>d_A</a:t>
            </a:r>
            <a:r>
              <a:rPr lang="en-US" dirty="0" smtClean="0"/>
              <a:t>, </a:t>
            </a:r>
            <a:r>
              <a:rPr lang="en-US" dirty="0" err="1" smtClean="0"/>
              <a:t>d_B</a:t>
            </a:r>
            <a:r>
              <a:rPr lang="en-US" dirty="0" smtClean="0"/>
              <a:t>, </a:t>
            </a:r>
            <a:r>
              <a:rPr lang="en-US" dirty="0" err="1" smtClean="0"/>
              <a:t>d_C</a:t>
            </a:r>
            <a:r>
              <a:rPr lang="en-US" dirty="0" smtClean="0"/>
              <a:t>, N</a:t>
            </a:r>
            <a:r>
              <a:rPr lang="en-US" dirty="0" smtClean="0"/>
              <a:t>); </a:t>
            </a:r>
          </a:p>
          <a:p>
            <a:endParaRPr lang="en-US" dirty="0" smtClean="0"/>
          </a:p>
          <a:p>
            <a:r>
              <a:rPr lang="en-US" dirty="0" smtClean="0"/>
              <a:t>    // Copy result from device memory to host memory</a:t>
            </a:r>
          </a:p>
          <a:p>
            <a:r>
              <a:rPr lang="en-US" dirty="0" smtClean="0"/>
              <a:t>    // </a:t>
            </a:r>
            <a:r>
              <a:rPr lang="en-US" dirty="0" err="1" smtClean="0"/>
              <a:t>h_C</a:t>
            </a:r>
            <a:r>
              <a:rPr lang="en-US" dirty="0" smtClean="0"/>
              <a:t> contains the result in host memory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cutilSafeCall</a:t>
            </a:r>
            <a:r>
              <a:rPr lang="en-US" dirty="0" smtClean="0"/>
              <a:t>( </a:t>
            </a:r>
            <a:r>
              <a:rPr lang="en-US" dirty="0" err="1" smtClean="0"/>
              <a:t>cudaMemcpy</a:t>
            </a:r>
            <a:r>
              <a:rPr lang="en-US" dirty="0" smtClean="0"/>
              <a:t>(</a:t>
            </a:r>
            <a:r>
              <a:rPr lang="en-US" dirty="0" err="1" smtClean="0"/>
              <a:t>h_C</a:t>
            </a:r>
            <a:r>
              <a:rPr lang="en-US" dirty="0" smtClean="0"/>
              <a:t>, </a:t>
            </a:r>
            <a:r>
              <a:rPr lang="en-US" dirty="0" err="1" smtClean="0"/>
              <a:t>d_C</a:t>
            </a:r>
            <a:r>
              <a:rPr lang="en-US" dirty="0" smtClean="0"/>
              <a:t>, size, </a:t>
            </a:r>
            <a:r>
              <a:rPr lang="en-US" dirty="0" err="1" smtClean="0"/>
              <a:t>cudaMemcpyDeviceToHost</a:t>
            </a:r>
            <a:r>
              <a:rPr lang="en-US" dirty="0" smtClean="0"/>
              <a:t>) 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Example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1319</TotalTime>
  <Words>596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Crack Propagation in Brittle Solids</vt:lpstr>
      <vt:lpstr>Background</vt:lpstr>
      <vt:lpstr>A little Physics</vt:lpstr>
      <vt:lpstr>The Simulation</vt:lpstr>
      <vt:lpstr>Graphs</vt:lpstr>
      <vt:lpstr>The Project</vt:lpstr>
      <vt:lpstr>CUDA</vt:lpstr>
      <vt:lpstr>CUDA Example[2]</vt:lpstr>
      <vt:lpstr>CUDA Example Cont.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 Propagation in Brittle Solids</dc:title>
  <dc:creator>Benjy</dc:creator>
  <cp:lastModifiedBy>Benjy</cp:lastModifiedBy>
  <cp:revision>63</cp:revision>
  <dcterms:created xsi:type="dcterms:W3CDTF">2011-06-16T18:04:09Z</dcterms:created>
  <dcterms:modified xsi:type="dcterms:W3CDTF">2011-06-17T16:04:01Z</dcterms:modified>
</cp:coreProperties>
</file>