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64" r:id="rId4"/>
    <p:sldId id="260" r:id="rId5"/>
    <p:sldId id="262" r:id="rId6"/>
    <p:sldId id="267" r:id="rId7"/>
    <p:sldId id="268" r:id="rId8"/>
    <p:sldId id="269" r:id="rId9"/>
    <p:sldId id="287" r:id="rId10"/>
    <p:sldId id="290" r:id="rId11"/>
    <p:sldId id="288" r:id="rId12"/>
    <p:sldId id="289" r:id="rId13"/>
    <p:sldId id="270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1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28A83-ABFA-4AD9-AE4A-F062E27FF3DE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94783-9036-415B-9D98-6CD4F0CD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6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0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6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DBF98-EDF7-48CF-9F57-50179C5A5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4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8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1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4D57-FC3F-4209-864C-AB04FE2B1A6B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67A2-4DAC-4C3E-9866-E05B88D1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browse-author.php?a=218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908224" TargetMode="External"/><Relationship Id="rId2" Type="http://schemas.openxmlformats.org/officeDocument/2006/relationships/hyperlink" Target="http://laughingsquid.com/benoit-b-mandelbrot-1924-2010-father-of-fractal-geomet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tel-zur@computer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uting.llnl.gov/tutorials/mpi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93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Scientific Computing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Lecture 5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Guy Tel-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" y="6519863"/>
            <a:ext cx="6345238" cy="338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Autumn Colors</a:t>
            </a:r>
            <a:r>
              <a:rPr lang="en-US" sz="1600" dirty="0"/>
              <a:t>, by </a:t>
            </a:r>
            <a:r>
              <a:rPr lang="en-US" sz="1600" dirty="0">
                <a:hlinkClick r:id="rId3"/>
              </a:rPr>
              <a:t>Bobby </a:t>
            </a:r>
            <a:r>
              <a:rPr lang="en-US" sz="1600" dirty="0" err="1">
                <a:hlinkClick r:id="rId3"/>
              </a:rPr>
              <a:t>Mikul</a:t>
            </a:r>
            <a:r>
              <a:rPr lang="en-US" sz="1600" dirty="0"/>
              <a:t>, http://www.publicdomainpictures.net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62700" y="6533356"/>
            <a:ext cx="2736850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Version </a:t>
            </a:r>
            <a:r>
              <a:rPr lang="en-US" sz="1600" b="1" dirty="0" smtClean="0"/>
              <a:t>17-04-2011 08:00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6735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Collective Communications Example - Scatter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799"/>
            <a:ext cx="5040560" cy="509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39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Collective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Communications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Example - Scatter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955" y="1916832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#include "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mpi.h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"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#define SIZE 4</a:t>
            </a:r>
          </a:p>
          <a:p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argc,argv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char *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[];  {</a:t>
            </a:r>
          </a:p>
          <a:p>
            <a:r>
              <a:rPr 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numtasks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rank,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sendcount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recvcount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source;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float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sendbuf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[SIZE][SIZE] =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{1.0, 2.0, 3.0, 4.0},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{5.0, 6.0, 7.0, 8.0},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{9.0, 10.0, 11.0, 12.0},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{13.0, 14.0, 15.0, 16.0}  };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float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recvbuf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[SIZE];</a:t>
            </a:r>
          </a:p>
          <a:p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err="1">
                <a:latin typeface="Consolas" pitchFamily="49" charset="0"/>
                <a:cs typeface="Consolas" pitchFamily="49" charset="0"/>
              </a:rPr>
              <a:t>MPI_Init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,&amp;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dirty="0" err="1">
                <a:latin typeface="Consolas" pitchFamily="49" charset="0"/>
                <a:cs typeface="Consolas" pitchFamily="49" charset="0"/>
              </a:rPr>
              <a:t>MPI_Comm_rank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(MPI_COMM_WORLD, &amp;rank);</a:t>
            </a:r>
          </a:p>
          <a:p>
            <a:r>
              <a:rPr lang="en-US" sz="1400" dirty="0" err="1">
                <a:latin typeface="Consolas" pitchFamily="49" charset="0"/>
                <a:cs typeface="Consolas" pitchFamily="49" charset="0"/>
              </a:rPr>
              <a:t>MPI_Comm_size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(MPI_COMM_WORLD, &amp;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numtasks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48064" y="1772816"/>
            <a:ext cx="32403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 demo in Virtual box – Ubuntu OS. Folder: ~/</a:t>
            </a:r>
            <a:r>
              <a:rPr lang="en-US" dirty="0" err="1" smtClean="0"/>
              <a:t>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0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Continued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if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numtasks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== SIZE)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source = 1;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sendcount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SIZE;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recvcount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SIZE;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MPI_Scatter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sendbuf,sendcount,MPI_FLOAT,recvbuf,recvcount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MPI_FLOAT,source,MPI_COMM_WORLD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("rank= %d  Results: %f %f %f %f\n",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rank,recvbuf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[0],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recvbuf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[1],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recvbuf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[2],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recvbuf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[3]);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else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("Must specify %d processors. Terminating.\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n",SIZE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MPI_Finalize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1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MPI examples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Numerical Integration – Computing pi</a:t>
            </a:r>
          </a:p>
          <a:p>
            <a:r>
              <a:rPr lang="en-US" dirty="0" smtClean="0"/>
              <a:t>Embarrassingly Parallel Computation – Mandelbrot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Switch to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DeinoMPI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slides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Demo: execute the </a:t>
            </a:r>
            <a:r>
              <a:rPr lang="en-US" dirty="0" err="1" smtClean="0"/>
              <a:t>cpi.c</a:t>
            </a:r>
            <a:r>
              <a:rPr lang="en-US" dirty="0" smtClean="0"/>
              <a:t>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0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Benoît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B. Mandelbrot (1924-2010), Father of Fractal Geometry</a:t>
            </a: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6477000" cy="3602038"/>
          </a:xfrm>
        </p:spPr>
        <p:txBody>
          <a:bodyPr/>
          <a:lstStyle/>
          <a:p>
            <a:r>
              <a:rPr lang="en-US" smtClean="0">
                <a:hlinkClick r:id="rId2"/>
              </a:rPr>
              <a:t>http://laughingsquid.com/benoit-b-mandelbrot-1924-2010-father-of-fractal-geometry/</a:t>
            </a:r>
            <a:endParaRPr lang="en-US" smtClean="0"/>
          </a:p>
          <a:p>
            <a:r>
              <a:rPr lang="en-US" smtClean="0">
                <a:hlinkClick r:id="rId3"/>
              </a:rPr>
              <a:t>http://vimeo.com/1908224</a:t>
            </a:r>
            <a:endParaRPr lang="en-US" smtClean="0"/>
          </a:p>
          <a:p>
            <a:endParaRPr lang="he-IL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2160588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629400" y="4648200"/>
            <a:ext cx="238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Died on Oct 15, 2010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36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Next slides are from online presentations by: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/>
              <a:t>Dr. Barry Wilkinson</a:t>
            </a:r>
            <a:r>
              <a:rPr lang="en-US" sz="4000" dirty="0"/>
              <a:t> </a:t>
            </a:r>
          </a:p>
          <a:p>
            <a:r>
              <a:rPr lang="en-US" b="1" dirty="0"/>
              <a:t>UNIVERSITY OF NORTH CAROLINA AT CHARLOTTE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Department of Computer Science</a:t>
            </a:r>
            <a:br>
              <a:rPr lang="en-US" b="1" dirty="0"/>
            </a:br>
            <a:r>
              <a:rPr lang="en-US" b="1" dirty="0"/>
              <a:t>ITCS 4145/5145 Parallel Programming</a:t>
            </a:r>
            <a:r>
              <a:rPr lang="en-US" dirty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Spring 2009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814240" y="304800"/>
            <a:ext cx="3496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Mandelbrot Set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33400" y="1143000"/>
            <a:ext cx="8153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/>
              <a:t>Set of points in a complex plane that are quasi-stable (will increase and decrease, but not exceed some limit) when computed by iterating the function:</a:t>
            </a:r>
          </a:p>
        </p:txBody>
      </p:sp>
      <p:pic>
        <p:nvPicPr>
          <p:cNvPr id="1536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276600"/>
            <a:ext cx="3429000" cy="696913"/>
          </a:xfrm>
          <a:noFill/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57200" y="4191000"/>
            <a:ext cx="8382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/>
              <a:t>where </a:t>
            </a:r>
            <a:r>
              <a:rPr lang="en-US" sz="2400" i="1"/>
              <a:t>z</a:t>
            </a:r>
            <a:r>
              <a:rPr lang="en-US" sz="2400" i="1" baseline="-25000"/>
              <a:t>k </a:t>
            </a:r>
            <a:r>
              <a:rPr lang="en-US" sz="2400" baseline="-25000"/>
              <a:t>+1</a:t>
            </a:r>
            <a:r>
              <a:rPr lang="en-US" sz="2400"/>
              <a:t> is the (</a:t>
            </a:r>
            <a:r>
              <a:rPr lang="en-US" sz="2400" i="1"/>
              <a:t>k </a:t>
            </a:r>
            <a:r>
              <a:rPr lang="en-US" sz="2400"/>
              <a:t>+ 1)</a:t>
            </a:r>
            <a:r>
              <a:rPr lang="en-US" sz="2400" i="1"/>
              <a:t>th</a:t>
            </a:r>
            <a:r>
              <a:rPr lang="en-US" sz="2400"/>
              <a:t> iteration of complex number:</a:t>
            </a:r>
          </a:p>
          <a:p>
            <a:pPr algn="ctr">
              <a:lnSpc>
                <a:spcPct val="150000"/>
              </a:lnSpc>
            </a:pPr>
            <a:r>
              <a:rPr lang="en-US" sz="2400"/>
              <a:t>  </a:t>
            </a:r>
            <a:r>
              <a:rPr lang="en-US" sz="2400" i="1"/>
              <a:t>z </a:t>
            </a:r>
            <a:r>
              <a:rPr lang="en-US" sz="2400"/>
              <a:t>= </a:t>
            </a:r>
            <a:r>
              <a:rPr lang="en-US" sz="2400" i="1"/>
              <a:t>a </a:t>
            </a:r>
            <a:r>
              <a:rPr lang="en-US" sz="2400"/>
              <a:t>+ </a:t>
            </a:r>
            <a:r>
              <a:rPr lang="en-US" sz="2400" i="1"/>
              <a:t>bi </a:t>
            </a:r>
          </a:p>
          <a:p>
            <a:pPr algn="just">
              <a:lnSpc>
                <a:spcPct val="150000"/>
              </a:lnSpc>
            </a:pPr>
            <a:r>
              <a:rPr lang="en-US" sz="2400"/>
              <a:t>and </a:t>
            </a:r>
            <a:r>
              <a:rPr lang="en-US" sz="2400" i="1"/>
              <a:t>c </a:t>
            </a:r>
            <a:r>
              <a:rPr lang="en-US" sz="2400"/>
              <a:t>is a complex number giving position of point in the complex plane. The initial value for </a:t>
            </a:r>
            <a:r>
              <a:rPr lang="en-US" sz="2400" i="1"/>
              <a:t>z </a:t>
            </a:r>
            <a:r>
              <a:rPr lang="en-US" sz="2400"/>
              <a:t>is zero.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3.10</a:t>
            </a:r>
          </a:p>
        </p:txBody>
      </p:sp>
    </p:spTree>
    <p:extLst>
      <p:ext uri="{BB962C8B-B14F-4D97-AF65-F5344CB8AC3E}">
        <p14:creationId xmlns:p14="http://schemas.microsoft.com/office/powerpoint/2010/main" val="17647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88932" y="304800"/>
            <a:ext cx="5747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Mandelbrot Set continued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533400" y="990600"/>
            <a:ext cx="8305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/>
              <a:t>Iterations continued until magnitude of </a:t>
            </a:r>
            <a:r>
              <a:rPr lang="en-US" sz="2400" i="1"/>
              <a:t>z </a:t>
            </a:r>
            <a:r>
              <a:rPr lang="en-US" sz="2400"/>
              <a:t>is: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2400"/>
              <a:t> Greater than 2</a:t>
            </a:r>
          </a:p>
          <a:p>
            <a:pPr algn="just">
              <a:lnSpc>
                <a:spcPct val="150000"/>
              </a:lnSpc>
            </a:pPr>
            <a:r>
              <a:rPr lang="en-US" sz="2400"/>
              <a:t>or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2400"/>
              <a:t> Number of iterations reaches arbitrary limit.</a:t>
            </a:r>
          </a:p>
          <a:p>
            <a:pPr algn="just">
              <a:lnSpc>
                <a:spcPct val="150000"/>
              </a:lnSpc>
            </a:pPr>
            <a:endParaRPr lang="en-US" sz="2400"/>
          </a:p>
          <a:p>
            <a:pPr algn="just">
              <a:lnSpc>
                <a:spcPct val="150000"/>
              </a:lnSpc>
            </a:pPr>
            <a:r>
              <a:rPr lang="en-US" sz="2400"/>
              <a:t>Magnitude of </a:t>
            </a:r>
            <a:r>
              <a:rPr lang="en-US" sz="2400" i="1"/>
              <a:t>z </a:t>
            </a:r>
            <a:r>
              <a:rPr lang="en-US" sz="2400"/>
              <a:t>is the length of the vector given by:</a:t>
            </a:r>
          </a:p>
        </p:txBody>
      </p:sp>
      <p:pic>
        <p:nvPicPr>
          <p:cNvPr id="1638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4572000"/>
            <a:ext cx="3962400" cy="1050925"/>
          </a:xfrm>
          <a:noFill/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3.10</a:t>
            </a:r>
          </a:p>
        </p:txBody>
      </p:sp>
    </p:spTree>
    <p:extLst>
      <p:ext uri="{BB962C8B-B14F-4D97-AF65-F5344CB8AC3E}">
        <p14:creationId xmlns:p14="http://schemas.microsoft.com/office/powerpoint/2010/main" val="12946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Sequential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routine computing value of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one point returning number of iterations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876300" y="1219200"/>
            <a:ext cx="739140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US" sz="1700" b="1"/>
              <a:t>structure complex {</a:t>
            </a:r>
          </a:p>
          <a:p>
            <a:pPr defTabSz="457200"/>
            <a:r>
              <a:rPr lang="en-US" sz="1700" b="1"/>
              <a:t>	float real;</a:t>
            </a:r>
          </a:p>
          <a:p>
            <a:pPr defTabSz="457200"/>
            <a:r>
              <a:rPr lang="en-US" sz="1700" b="1"/>
              <a:t>	float imag;</a:t>
            </a:r>
          </a:p>
          <a:p>
            <a:pPr defTabSz="457200"/>
            <a:r>
              <a:rPr lang="en-US" sz="1700" b="1"/>
              <a:t>};</a:t>
            </a:r>
          </a:p>
          <a:p>
            <a:pPr defTabSz="457200"/>
            <a:r>
              <a:rPr lang="en-US" sz="1700" b="1"/>
              <a:t>int cal_pixel(complex c)</a:t>
            </a:r>
          </a:p>
          <a:p>
            <a:pPr defTabSz="457200"/>
            <a:r>
              <a:rPr lang="en-US" sz="1700" b="1"/>
              <a:t>{</a:t>
            </a:r>
          </a:p>
          <a:p>
            <a:pPr defTabSz="457200"/>
            <a:r>
              <a:rPr lang="en-US" sz="1700" b="1"/>
              <a:t>	int count, max;</a:t>
            </a:r>
          </a:p>
          <a:p>
            <a:pPr defTabSz="457200"/>
            <a:r>
              <a:rPr lang="en-US" sz="1700" b="1"/>
              <a:t>	complex z;</a:t>
            </a:r>
          </a:p>
          <a:p>
            <a:pPr defTabSz="457200"/>
            <a:r>
              <a:rPr lang="en-US" sz="1700" b="1"/>
              <a:t>	float temp, lengthsq;</a:t>
            </a:r>
          </a:p>
          <a:p>
            <a:pPr defTabSz="457200"/>
            <a:r>
              <a:rPr lang="en-US" sz="1700" b="1"/>
              <a:t>	max = 256;</a:t>
            </a:r>
          </a:p>
          <a:p>
            <a:pPr defTabSz="457200"/>
            <a:r>
              <a:rPr lang="en-US" sz="1700" b="1"/>
              <a:t>	z.real = 0; z.imag = 0;</a:t>
            </a:r>
          </a:p>
          <a:p>
            <a:pPr defTabSz="457200"/>
            <a:r>
              <a:rPr lang="en-US" sz="1700" b="1"/>
              <a:t>	count = 0;                                 /* number of iterations */</a:t>
            </a:r>
          </a:p>
          <a:p>
            <a:pPr defTabSz="457200"/>
            <a:r>
              <a:rPr lang="en-US" sz="1700" b="1"/>
              <a:t>	do {</a:t>
            </a:r>
          </a:p>
          <a:p>
            <a:pPr defTabSz="457200"/>
            <a:r>
              <a:rPr lang="en-US" sz="1700" b="1"/>
              <a:t>		temp = z.real * z.real - z.imag * z.imag + c.real;</a:t>
            </a:r>
          </a:p>
          <a:p>
            <a:pPr defTabSz="457200"/>
            <a:r>
              <a:rPr lang="en-US" sz="1700" b="1"/>
              <a:t>		z.imag = 2 * z.real * z.imag + c.imag;</a:t>
            </a:r>
          </a:p>
          <a:p>
            <a:pPr defTabSz="457200"/>
            <a:r>
              <a:rPr lang="en-US" sz="1700" b="1"/>
              <a:t>		z.real = temp;</a:t>
            </a:r>
          </a:p>
          <a:p>
            <a:pPr defTabSz="457200"/>
            <a:r>
              <a:rPr lang="en-US" sz="1700" b="1"/>
              <a:t>		lengthsq = z.real * z.real + z.imag * z.imag;</a:t>
            </a:r>
          </a:p>
          <a:p>
            <a:pPr defTabSz="457200"/>
            <a:r>
              <a:rPr lang="en-US" sz="1700" b="1"/>
              <a:t>		count++;</a:t>
            </a:r>
          </a:p>
          <a:p>
            <a:pPr defTabSz="457200"/>
            <a:r>
              <a:rPr lang="en-US" sz="1700" b="1"/>
              <a:t>	} while ((lengthsq &lt; 4.0) &amp;&amp; (count &lt; max));</a:t>
            </a:r>
          </a:p>
          <a:p>
            <a:pPr defTabSz="457200"/>
            <a:r>
              <a:rPr lang="en-US" sz="1700" b="1"/>
              <a:t>	return count;</a:t>
            </a:r>
          </a:p>
          <a:p>
            <a:pPr defTabSz="457200"/>
            <a:r>
              <a:rPr lang="en-US" sz="1700" b="1"/>
              <a:t>}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3.11</a:t>
            </a:r>
          </a:p>
        </p:txBody>
      </p:sp>
    </p:spTree>
    <p:extLst>
      <p:ext uri="{BB962C8B-B14F-4D97-AF65-F5344CB8AC3E}">
        <p14:creationId xmlns:p14="http://schemas.microsoft.com/office/powerpoint/2010/main" val="39107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Agenda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Administration</a:t>
            </a:r>
          </a:p>
          <a:p>
            <a:r>
              <a:rPr lang="en-US" dirty="0" smtClean="0"/>
              <a:t>MPI – </a:t>
            </a:r>
            <a:r>
              <a:rPr lang="en-US" dirty="0" smtClean="0"/>
              <a:t>Continue from last lecture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/>
              <a:t>DeinoMPI</a:t>
            </a:r>
            <a:r>
              <a:rPr lang="en-US" dirty="0"/>
              <a:t> short </a:t>
            </a:r>
            <a:r>
              <a:rPr lang="en-US" dirty="0" smtClean="0"/>
              <a:t>presentation</a:t>
            </a:r>
            <a:endParaRPr lang="en-US" dirty="0" smtClean="0"/>
          </a:p>
          <a:p>
            <a:r>
              <a:rPr lang="en-US" dirty="0" smtClean="0"/>
              <a:t>MPI Examples:</a:t>
            </a:r>
          </a:p>
          <a:p>
            <a:pPr lvl="1"/>
            <a:r>
              <a:rPr lang="en-US" dirty="0" smtClean="0"/>
              <a:t>Parallel Integration</a:t>
            </a:r>
          </a:p>
          <a:p>
            <a:pPr lvl="1"/>
            <a:r>
              <a:rPr lang="en-US" dirty="0" smtClean="0"/>
              <a:t>Parallel </a:t>
            </a:r>
            <a:r>
              <a:rPr lang="en-US" dirty="0" smtClean="0"/>
              <a:t>Mandelbrot set</a:t>
            </a:r>
          </a:p>
          <a:p>
            <a:r>
              <a:rPr lang="en-US" b="1" dirty="0" smtClean="0"/>
              <a:t>Differential equations</a:t>
            </a:r>
          </a:p>
          <a:p>
            <a:pPr lvl="1"/>
            <a:r>
              <a:rPr lang="en-US" dirty="0" smtClean="0"/>
              <a:t>MHJ Chapter 13 + S. </a:t>
            </a:r>
            <a:r>
              <a:rPr lang="en-US" dirty="0" err="1" smtClean="0"/>
              <a:t>Koonin</a:t>
            </a:r>
            <a:r>
              <a:rPr lang="en-US" dirty="0" smtClean="0"/>
              <a:t> Chapter 2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demos</a:t>
            </a:r>
          </a:p>
          <a:p>
            <a:pPr lvl="1"/>
            <a:r>
              <a:rPr lang="en-US" dirty="0" err="1" smtClean="0"/>
              <a:t>Scilab</a:t>
            </a:r>
            <a:r>
              <a:rPr lang="en-US" dirty="0" smtClean="0"/>
              <a:t> demos</a:t>
            </a:r>
          </a:p>
          <a:p>
            <a:r>
              <a:rPr lang="en-US" dirty="0" err="1" smtClean="0"/>
              <a:t>OpenMP</a:t>
            </a:r>
            <a:r>
              <a:rPr lang="en-US" dirty="0" smtClean="0"/>
              <a:t> mini-course</a:t>
            </a:r>
          </a:p>
          <a:p>
            <a:r>
              <a:rPr lang="en-US" dirty="0" err="1" smtClean="0"/>
              <a:t>FlexPDE</a:t>
            </a:r>
            <a:r>
              <a:rPr lang="en-US" dirty="0" smtClean="0"/>
              <a:t> mini-course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32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660485" y="228600"/>
            <a:ext cx="3448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Mandelbrot set</a:t>
            </a:r>
          </a:p>
        </p:txBody>
      </p:sp>
      <p:pic>
        <p:nvPicPr>
          <p:cNvPr id="18435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4400"/>
            <a:ext cx="6780213" cy="5534025"/>
          </a:xfrm>
          <a:noFill/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828800"/>
            <a:ext cx="4038600" cy="3698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Show class live demo using Octave</a:t>
            </a:r>
          </a:p>
        </p:txBody>
      </p:sp>
    </p:spTree>
    <p:extLst>
      <p:ext uri="{BB962C8B-B14F-4D97-AF65-F5344CB8AC3E}">
        <p14:creationId xmlns:p14="http://schemas.microsoft.com/office/powerpoint/2010/main" val="14287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04800"/>
            <a:ext cx="8110537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9807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Demo: Guy’s </a:t>
            </a:r>
            <a:r>
              <a:rPr lang="en-US" dirty="0" err="1"/>
              <a:t>M</a:t>
            </a:r>
            <a:r>
              <a:rPr lang="en-US" dirty="0" err="1" smtClean="0"/>
              <a:t>atlab</a:t>
            </a:r>
            <a:r>
              <a:rPr lang="en-US" dirty="0" smtClean="0"/>
              <a:t>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9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466725" y="430213"/>
            <a:ext cx="8190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Parallelizing Mandelbrot Set Computation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286000" y="1524000"/>
            <a:ext cx="420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Static Task Assignment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533400" y="22860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/>
              <a:t>Simply divide the region in to fixed number of parts, each computed by a separate processor.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609600" y="3429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/>
              <a:t>Not very successful because different regions require different numbers of iterations and time.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3.13</a:t>
            </a:r>
          </a:p>
        </p:txBody>
      </p:sp>
    </p:spTree>
    <p:extLst>
      <p:ext uri="{BB962C8B-B14F-4D97-AF65-F5344CB8AC3E}">
        <p14:creationId xmlns:p14="http://schemas.microsoft.com/office/powerpoint/2010/main" val="38947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7218363" cy="3971925"/>
          </a:xfrm>
          <a:noFill/>
        </p:spPr>
      </p:pic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3.14</a:t>
            </a: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2155294" y="304800"/>
            <a:ext cx="4673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Dynamic Task Assignment</a:t>
            </a: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533400" y="1066800"/>
            <a:ext cx="7932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Have processor request regions after computing previous</a:t>
            </a:r>
          </a:p>
          <a:p>
            <a:r>
              <a:rPr lang="en-US" sz="2400"/>
              <a:t>regions</a:t>
            </a:r>
          </a:p>
        </p:txBody>
      </p:sp>
    </p:spTree>
    <p:extLst>
      <p:ext uri="{BB962C8B-B14F-4D97-AF65-F5344CB8AC3E}">
        <p14:creationId xmlns:p14="http://schemas.microsoft.com/office/powerpoint/2010/main" val="4177191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504" y="274638"/>
            <a:ext cx="8856984" cy="58515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Demo: parallel Mandelbrot set + parallel visualization</a:t>
            </a:r>
          </a:p>
          <a:p>
            <a:pPr lvl="1"/>
            <a:r>
              <a:rPr lang="en-US" dirty="0" smtClean="0"/>
              <a:t>Open 2 DOS command line windows and cd to </a:t>
            </a:r>
            <a:r>
              <a:rPr lang="pt-BR" dirty="0">
                <a:latin typeface="Consolas" pitchFamily="49" charset="0"/>
                <a:cs typeface="Consolas" pitchFamily="49" charset="0"/>
              </a:rPr>
              <a:t>C:\Program Files (x86)\DeinoMPI\examples </a:t>
            </a:r>
            <a:r>
              <a:rPr lang="en-US" dirty="0" smtClean="0"/>
              <a:t>directory</a:t>
            </a:r>
          </a:p>
          <a:p>
            <a:pPr lvl="1"/>
            <a:r>
              <a:rPr lang="en-US" dirty="0" smtClean="0"/>
              <a:t>Start </a:t>
            </a:r>
            <a:r>
              <a:rPr lang="en-US" dirty="0" err="1" smtClean="0"/>
              <a:t>pmandel</a:t>
            </a:r>
            <a:r>
              <a:rPr lang="en-US" dirty="0" smtClean="0"/>
              <a:t> using: </a:t>
            </a:r>
          </a:p>
          <a:p>
            <a:pPr lvl="2"/>
            <a:r>
              <a:rPr lang="en-US" dirty="0" smtClean="0"/>
              <a:t>Window1:    ..\bin\</a:t>
            </a:r>
            <a:r>
              <a:rPr lang="en-US" dirty="0" err="1" smtClean="0"/>
              <a:t>mpiexec</a:t>
            </a:r>
            <a:r>
              <a:rPr lang="en-US" dirty="0" smtClean="0"/>
              <a:t> –n 4 </a:t>
            </a:r>
            <a:r>
              <a:rPr lang="en-US" dirty="0" err="1" smtClean="0"/>
              <a:t>pmandel</a:t>
            </a:r>
            <a:endParaRPr lang="en-US" dirty="0" smtClean="0"/>
          </a:p>
          <a:p>
            <a:pPr lvl="2"/>
            <a:r>
              <a:rPr lang="en-US" dirty="0" smtClean="0"/>
              <a:t>Window2:   pman_vis.exe (select the port from the “file” menu)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010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Mandelbrot set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1" y="1124744"/>
            <a:ext cx="4858354" cy="54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60" y="2060848"/>
            <a:ext cx="4592181" cy="26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099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FlexPDE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mini course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the other </a:t>
            </a:r>
            <a:r>
              <a:rPr lang="en-US" dirty="0" err="1" smtClean="0"/>
              <a:t>pptx</a:t>
            </a:r>
            <a:r>
              <a:rPr lang="en-US" dirty="0" smtClean="0"/>
              <a:t>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8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Final Projects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two weeks we must finalize the final projects topics.</a:t>
            </a:r>
          </a:p>
          <a:p>
            <a:r>
              <a:rPr lang="en-US" dirty="0" smtClean="0"/>
              <a:t>Please devote time to search for a project</a:t>
            </a:r>
          </a:p>
          <a:p>
            <a:pPr lvl="1"/>
            <a:r>
              <a:rPr lang="en-US" dirty="0" smtClean="0"/>
              <a:t>CPU intensive</a:t>
            </a:r>
          </a:p>
          <a:p>
            <a:pPr lvl="1"/>
            <a:r>
              <a:rPr lang="en-US" dirty="0" smtClean="0"/>
              <a:t>Will use one or more of the computational tools and techniques we learnt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4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Feed Back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You are encouraged to send a feedback about all aspects of the course</a:t>
            </a:r>
          </a:p>
          <a:p>
            <a:pPr algn="l"/>
            <a:r>
              <a:rPr lang="en-US" dirty="0" smtClean="0"/>
              <a:t>Math level, CS level</a:t>
            </a:r>
          </a:p>
          <a:p>
            <a:pPr algn="l"/>
            <a:r>
              <a:rPr lang="en-US" dirty="0" smtClean="0"/>
              <a:t>Condor, MPI,…</a:t>
            </a:r>
          </a:p>
          <a:p>
            <a:pPr algn="l"/>
            <a:r>
              <a:rPr lang="en-US" dirty="0" smtClean="0"/>
              <a:t>Send an email to: </a:t>
            </a:r>
            <a:r>
              <a:rPr lang="en-US" dirty="0" smtClean="0">
                <a:hlinkClick r:id="rId2"/>
              </a:rPr>
              <a:t>tel-zur@computer.org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4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No Class Next Week.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We Will Meet Again on 1/5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46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157"/>
            <a:ext cx="384976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7053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439248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http://www.nature.com/news/2010/101013/full/467775a.html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8226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2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Join the Computational Science and Engineering group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1746"/>
            <a:ext cx="7457281" cy="500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556792"/>
            <a:ext cx="63367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http://www.meetup.com/ComputationalScience/</a:t>
            </a:r>
          </a:p>
        </p:txBody>
      </p:sp>
    </p:spTree>
    <p:extLst>
      <p:ext uri="{BB962C8B-B14F-4D97-AF65-F5344CB8AC3E}">
        <p14:creationId xmlns:p14="http://schemas.microsoft.com/office/powerpoint/2010/main" val="255377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76" y="24906"/>
            <a:ext cx="5078651" cy="683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4342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Wolfram Alpha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-Computational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Knowledge Engine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717032"/>
            <a:ext cx="35283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http://www.wolframalpha.com</a:t>
            </a:r>
          </a:p>
        </p:txBody>
      </p:sp>
    </p:spTree>
    <p:extLst>
      <p:ext uri="{BB962C8B-B14F-4D97-AF65-F5344CB8AC3E}">
        <p14:creationId xmlns:p14="http://schemas.microsoft.com/office/powerpoint/2010/main" val="13082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Tutorial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91683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 tutorial from: </a:t>
            </a:r>
            <a:r>
              <a:rPr lang="en-US" dirty="0">
                <a:hlinkClick r:id="rId2"/>
              </a:rPr>
              <a:t>https://computing.llnl.gov/tutorials/mpi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Sections 1 to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8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683</Words>
  <Application>Microsoft Office PowerPoint</Application>
  <PresentationFormat>On-screen Show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Scientific Computing Lecture 5</vt:lpstr>
      <vt:lpstr>Agenda</vt:lpstr>
      <vt:lpstr>Final Projects</vt:lpstr>
      <vt:lpstr>Feed Back</vt:lpstr>
      <vt:lpstr>No Class Next Week. We Will Meet Again on 1/5</vt:lpstr>
      <vt:lpstr>PowerPoint Presentation</vt:lpstr>
      <vt:lpstr>Join the Computational Science and Engineering group</vt:lpstr>
      <vt:lpstr>Wolfram Alpha  -Computational  Knowledge Engine</vt:lpstr>
      <vt:lpstr>MPI Tutorial</vt:lpstr>
      <vt:lpstr>Collective Communications Example - Scatter</vt:lpstr>
      <vt:lpstr>Collective Communications Example - Scatter</vt:lpstr>
      <vt:lpstr>Continued</vt:lpstr>
      <vt:lpstr>MPI examples</vt:lpstr>
      <vt:lpstr>Switch to DeinoMPI slides</vt:lpstr>
      <vt:lpstr>Benoît B. Mandelbrot (1924-2010), Father of Fractal Geometry</vt:lpstr>
      <vt:lpstr>Next slides are from online presentations by: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Mandelbrot set</vt:lpstr>
      <vt:lpstr>FlexPDE mini course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Physics</dc:title>
  <dc:creator>Guy Tel-Zur</dc:creator>
  <cp:lastModifiedBy>Guy Tel-Zur</cp:lastModifiedBy>
  <cp:revision>28</cp:revision>
  <dcterms:created xsi:type="dcterms:W3CDTF">2010-11-05T21:27:50Z</dcterms:created>
  <dcterms:modified xsi:type="dcterms:W3CDTF">2011-04-17T09:25:31Z</dcterms:modified>
</cp:coreProperties>
</file>