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79" r:id="rId5"/>
    <p:sldId id="257" r:id="rId6"/>
    <p:sldId id="261" r:id="rId7"/>
    <p:sldId id="262" r:id="rId8"/>
    <p:sldId id="271" r:id="rId9"/>
    <p:sldId id="272" r:id="rId10"/>
    <p:sldId id="273" r:id="rId11"/>
    <p:sldId id="274" r:id="rId12"/>
    <p:sldId id="275" r:id="rId13"/>
    <p:sldId id="278" r:id="rId14"/>
    <p:sldId id="263" r:id="rId15"/>
    <p:sldId id="276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88389-5430-43E4-A8B1-239891AB5EDB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69B0C-6C16-439F-BEE9-93795EFF9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8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ABF8F4-F3CD-4FA5-B090-DC401FB08ACF}" type="slidenum">
              <a:rPr lang="en-GB"/>
              <a:pPr/>
              <a:t>11</a:t>
            </a:fld>
            <a:endParaRPr lang="en-GB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6129" cy="34275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1" y="4342535"/>
            <a:ext cx="5485279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9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7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97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DBF98-EDF7-48CF-9F57-50179C5A5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5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9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E6D77-B0F4-4F8C-8724-799615DD4192}" type="datetimeFigureOut">
              <a:rPr lang="en-US" smtClean="0"/>
              <a:t>4/10/2011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BF0B5-31BD-46F9-B9EF-5EA2E32B3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8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908224" TargetMode="External"/><Relationship Id="rId2" Type="http://schemas.openxmlformats.org/officeDocument/2006/relationships/hyperlink" Target="http://laughingsquid.com/benoit-b-mandelbrot-1924-2010-father-of-fractal-geomet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puting.llnl.gov/tutorials/mp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Scientific Computing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Lecture 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Guy Tel-</a:t>
            </a:r>
            <a:r>
              <a:rPr lang="en-US" dirty="0" err="1" smtClean="0"/>
              <a:t>Zur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3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920" y="483568"/>
            <a:ext cx="8432640" cy="6454731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MPI_Bcast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(&amp;n, 1, MPI_INT, 0, MPI_COMM_WORLD);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if(n == 0) {      // program quits if the interval is 0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break;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}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else {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h = 1.0 / (double)n;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sum = 0.0;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for(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=myid+1;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&lt;=n;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+=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numprocs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	x = h * ((double)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- 0.5);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	sum += (4.0 / (1.0 + x*x));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}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mypi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 h * sum;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MPI_Reduce(&amp;mypi, &amp;pi, 1, MPI_DOUBLE, MPI_SUM,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0, MPI_COMM_WORLD);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if(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myid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== 0) {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("PI is %.16f, Error is %.16f\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n“,pi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fabs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(pi - PI25DT));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}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}     // n!=0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     // end of while</a:t>
            </a:r>
          </a:p>
          <a:p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MPI_Finalize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return 0;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   // end of main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946" y="44429"/>
            <a:ext cx="463104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Continued from previous slide</a:t>
            </a:r>
          </a:p>
        </p:txBody>
      </p:sp>
    </p:spTree>
    <p:extLst>
      <p:ext uri="{BB962C8B-B14F-4D97-AF65-F5344CB8AC3E}">
        <p14:creationId xmlns:p14="http://schemas.microsoft.com/office/powerpoint/2010/main" val="281009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1600" y="0"/>
            <a:ext cx="70128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5859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904"/>
            <a:ext cx="11000160" cy="687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08800" y="3567254"/>
            <a:ext cx="3870720" cy="42231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2200" b="1" dirty="0"/>
              <a:t>http://www.sagenb.org</a:t>
            </a:r>
          </a:p>
        </p:txBody>
      </p:sp>
    </p:spTree>
    <p:extLst>
      <p:ext uri="{BB962C8B-B14F-4D97-AF65-F5344CB8AC3E}">
        <p14:creationId xmlns:p14="http://schemas.microsoft.com/office/powerpoint/2010/main" val="327511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Switch to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DeinoMPI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slides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Demo: execute the </a:t>
            </a:r>
            <a:r>
              <a:rPr lang="en-US" dirty="0" err="1" smtClean="0"/>
              <a:t>cpi.c</a:t>
            </a:r>
            <a:r>
              <a:rPr lang="en-US" dirty="0" smtClean="0"/>
              <a:t>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Benoît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B. Mandelbrot (1924-2010), Father of Fractal Geometry</a:t>
            </a:r>
            <a:endParaRPr lang="he-I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6477000" cy="3602038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http://laughingsquid.com/benoit-b-mandelbrot-1924-2010-father-of-fractal-geometry/</a:t>
            </a:r>
            <a:endParaRPr lang="en-US" smtClean="0"/>
          </a:p>
          <a:p>
            <a:r>
              <a:rPr lang="en-US" smtClean="0">
                <a:hlinkClick r:id="rId3"/>
              </a:rPr>
              <a:t>http://vimeo.com/1908224</a:t>
            </a:r>
            <a:endParaRPr lang="en-US" smtClean="0"/>
          </a:p>
          <a:p>
            <a:endParaRPr lang="he-IL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2160588" cy="299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629400" y="4648200"/>
            <a:ext cx="238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Died on Oct 15, 2010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246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Next slides are from online presentations by: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/>
              <a:t>Dr. Barry Wilkinson</a:t>
            </a:r>
            <a:r>
              <a:rPr lang="en-US" sz="4000" dirty="0"/>
              <a:t> </a:t>
            </a:r>
          </a:p>
          <a:p>
            <a:r>
              <a:rPr lang="en-US" b="1" dirty="0"/>
              <a:t>UNIVERSITY OF NORTH CAROLINA AT CHARLOTTE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Department of Computer Science</a:t>
            </a:r>
            <a:br>
              <a:rPr lang="en-US" b="1" dirty="0"/>
            </a:br>
            <a:r>
              <a:rPr lang="en-US" b="1" dirty="0"/>
              <a:t>ITCS 4145/5145 Parallel Programming</a:t>
            </a:r>
            <a:r>
              <a:rPr lang="en-US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Spring 2009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2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814240" y="304800"/>
            <a:ext cx="34964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Mandelbrot Set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33400" y="1143000"/>
            <a:ext cx="8153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Set of points in a complex plane that are quasi-stable (will increase and decrease, but not exceed some limit) when computed by iterating the function:</a:t>
            </a:r>
          </a:p>
        </p:txBody>
      </p:sp>
      <p:pic>
        <p:nvPicPr>
          <p:cNvPr id="1536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276600"/>
            <a:ext cx="3429000" cy="696913"/>
          </a:xfrm>
          <a:noFill/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57200" y="4191000"/>
            <a:ext cx="8382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where </a:t>
            </a:r>
            <a:r>
              <a:rPr lang="en-US" sz="2400" i="1"/>
              <a:t>z</a:t>
            </a:r>
            <a:r>
              <a:rPr lang="en-US" sz="2400" i="1" baseline="-25000"/>
              <a:t>k </a:t>
            </a:r>
            <a:r>
              <a:rPr lang="en-US" sz="2400" baseline="-25000"/>
              <a:t>+1</a:t>
            </a:r>
            <a:r>
              <a:rPr lang="en-US" sz="2400"/>
              <a:t> is the (</a:t>
            </a:r>
            <a:r>
              <a:rPr lang="en-US" sz="2400" i="1"/>
              <a:t>k </a:t>
            </a:r>
            <a:r>
              <a:rPr lang="en-US" sz="2400"/>
              <a:t>+ 1)</a:t>
            </a:r>
            <a:r>
              <a:rPr lang="en-US" sz="2400" i="1"/>
              <a:t>th</a:t>
            </a:r>
            <a:r>
              <a:rPr lang="en-US" sz="2400"/>
              <a:t> iteration of complex number:</a:t>
            </a:r>
          </a:p>
          <a:p>
            <a:pPr algn="ctr">
              <a:lnSpc>
                <a:spcPct val="150000"/>
              </a:lnSpc>
            </a:pPr>
            <a:r>
              <a:rPr lang="en-US" sz="2400"/>
              <a:t>  </a:t>
            </a:r>
            <a:r>
              <a:rPr lang="en-US" sz="2400" i="1"/>
              <a:t>z </a:t>
            </a:r>
            <a:r>
              <a:rPr lang="en-US" sz="2400"/>
              <a:t>= </a:t>
            </a:r>
            <a:r>
              <a:rPr lang="en-US" sz="2400" i="1"/>
              <a:t>a </a:t>
            </a:r>
            <a:r>
              <a:rPr lang="en-US" sz="2400"/>
              <a:t>+ </a:t>
            </a:r>
            <a:r>
              <a:rPr lang="en-US" sz="2400" i="1"/>
              <a:t>bi </a:t>
            </a:r>
          </a:p>
          <a:p>
            <a:pPr algn="just">
              <a:lnSpc>
                <a:spcPct val="150000"/>
              </a:lnSpc>
            </a:pPr>
            <a:r>
              <a:rPr lang="en-US" sz="2400"/>
              <a:t>and </a:t>
            </a:r>
            <a:r>
              <a:rPr lang="en-US" sz="2400" i="1"/>
              <a:t>c </a:t>
            </a:r>
            <a:r>
              <a:rPr lang="en-US" sz="2400"/>
              <a:t>is a complex number giving position of point in the complex plane. The initial value for </a:t>
            </a:r>
            <a:r>
              <a:rPr lang="en-US" sz="2400" i="1"/>
              <a:t>z </a:t>
            </a:r>
            <a:r>
              <a:rPr lang="en-US" sz="2400"/>
              <a:t>is zero.</a:t>
            </a:r>
          </a:p>
        </p:txBody>
      </p:sp>
      <p:sp>
        <p:nvSpPr>
          <p:cNvPr id="15366" name="Text Box 15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3.10</a:t>
            </a:r>
          </a:p>
        </p:txBody>
      </p:sp>
    </p:spTree>
    <p:extLst>
      <p:ext uri="{BB962C8B-B14F-4D97-AF65-F5344CB8AC3E}">
        <p14:creationId xmlns:p14="http://schemas.microsoft.com/office/powerpoint/2010/main" val="20720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88932" y="304800"/>
            <a:ext cx="57470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Mandelbrot Set continued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533400" y="990600"/>
            <a:ext cx="8305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/>
              <a:t>Iterations continued until magnitude of </a:t>
            </a:r>
            <a:r>
              <a:rPr lang="en-US" sz="2400" i="1"/>
              <a:t>z </a:t>
            </a:r>
            <a:r>
              <a:rPr lang="en-US" sz="2400"/>
              <a:t>is: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2400"/>
              <a:t> Greater than 2</a:t>
            </a:r>
          </a:p>
          <a:p>
            <a:pPr algn="just">
              <a:lnSpc>
                <a:spcPct val="150000"/>
              </a:lnSpc>
            </a:pPr>
            <a:r>
              <a:rPr lang="en-US" sz="2400"/>
              <a:t>or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en-US" sz="2400"/>
              <a:t> Number of iterations reaches arbitrary limit.</a:t>
            </a:r>
          </a:p>
          <a:p>
            <a:pPr algn="just">
              <a:lnSpc>
                <a:spcPct val="150000"/>
              </a:lnSpc>
            </a:pPr>
            <a:endParaRPr lang="en-US" sz="2400"/>
          </a:p>
          <a:p>
            <a:pPr algn="just">
              <a:lnSpc>
                <a:spcPct val="150000"/>
              </a:lnSpc>
            </a:pPr>
            <a:r>
              <a:rPr lang="en-US" sz="2400"/>
              <a:t>Magnitude of </a:t>
            </a:r>
            <a:r>
              <a:rPr lang="en-US" sz="2400" i="1"/>
              <a:t>z </a:t>
            </a:r>
            <a:r>
              <a:rPr lang="en-US" sz="2400"/>
              <a:t>is the length of the vector given by:</a:t>
            </a:r>
          </a:p>
        </p:txBody>
      </p:sp>
      <p:pic>
        <p:nvPicPr>
          <p:cNvPr id="1638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572000"/>
            <a:ext cx="3962400" cy="1050925"/>
          </a:xfrm>
          <a:noFill/>
        </p:spPr>
      </p:pic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3.10</a:t>
            </a:r>
          </a:p>
        </p:txBody>
      </p:sp>
    </p:spTree>
    <p:extLst>
      <p:ext uri="{BB962C8B-B14F-4D97-AF65-F5344CB8AC3E}">
        <p14:creationId xmlns:p14="http://schemas.microsoft.com/office/powerpoint/2010/main" val="34279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Sequential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routine computing value of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one point returning number of iterations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876300" y="1219200"/>
            <a:ext cx="73914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US" sz="1700" b="1"/>
              <a:t>structure complex {</a:t>
            </a:r>
          </a:p>
          <a:p>
            <a:pPr defTabSz="457200"/>
            <a:r>
              <a:rPr lang="en-US" sz="1700" b="1"/>
              <a:t>	float real;</a:t>
            </a:r>
          </a:p>
          <a:p>
            <a:pPr defTabSz="457200"/>
            <a:r>
              <a:rPr lang="en-US" sz="1700" b="1"/>
              <a:t>	float imag;</a:t>
            </a:r>
          </a:p>
          <a:p>
            <a:pPr defTabSz="457200"/>
            <a:r>
              <a:rPr lang="en-US" sz="1700" b="1"/>
              <a:t>};</a:t>
            </a:r>
          </a:p>
          <a:p>
            <a:pPr defTabSz="457200"/>
            <a:r>
              <a:rPr lang="en-US" sz="1700" b="1"/>
              <a:t>int cal_pixel(complex c)</a:t>
            </a:r>
          </a:p>
          <a:p>
            <a:pPr defTabSz="457200"/>
            <a:r>
              <a:rPr lang="en-US" sz="1700" b="1"/>
              <a:t>{</a:t>
            </a:r>
          </a:p>
          <a:p>
            <a:pPr defTabSz="457200"/>
            <a:r>
              <a:rPr lang="en-US" sz="1700" b="1"/>
              <a:t>	int count, max;</a:t>
            </a:r>
          </a:p>
          <a:p>
            <a:pPr defTabSz="457200"/>
            <a:r>
              <a:rPr lang="en-US" sz="1700" b="1"/>
              <a:t>	complex z;</a:t>
            </a:r>
          </a:p>
          <a:p>
            <a:pPr defTabSz="457200"/>
            <a:r>
              <a:rPr lang="en-US" sz="1700" b="1"/>
              <a:t>	float temp, lengthsq;</a:t>
            </a:r>
          </a:p>
          <a:p>
            <a:pPr defTabSz="457200"/>
            <a:r>
              <a:rPr lang="en-US" sz="1700" b="1"/>
              <a:t>	max = 256;</a:t>
            </a:r>
          </a:p>
          <a:p>
            <a:pPr defTabSz="457200"/>
            <a:r>
              <a:rPr lang="en-US" sz="1700" b="1"/>
              <a:t>	z.real = 0; z.imag = 0;</a:t>
            </a:r>
          </a:p>
          <a:p>
            <a:pPr defTabSz="457200"/>
            <a:r>
              <a:rPr lang="en-US" sz="1700" b="1"/>
              <a:t>	count = 0;                                 /* number of iterations */</a:t>
            </a:r>
          </a:p>
          <a:p>
            <a:pPr defTabSz="457200"/>
            <a:r>
              <a:rPr lang="en-US" sz="1700" b="1"/>
              <a:t>	do {</a:t>
            </a:r>
          </a:p>
          <a:p>
            <a:pPr defTabSz="457200"/>
            <a:r>
              <a:rPr lang="en-US" sz="1700" b="1"/>
              <a:t>		temp = z.real * z.real - z.imag * z.imag + c.real;</a:t>
            </a:r>
          </a:p>
          <a:p>
            <a:pPr defTabSz="457200"/>
            <a:r>
              <a:rPr lang="en-US" sz="1700" b="1"/>
              <a:t>		z.imag = 2 * z.real * z.imag + c.imag;</a:t>
            </a:r>
          </a:p>
          <a:p>
            <a:pPr defTabSz="457200"/>
            <a:r>
              <a:rPr lang="en-US" sz="1700" b="1"/>
              <a:t>		z.real = temp;</a:t>
            </a:r>
          </a:p>
          <a:p>
            <a:pPr defTabSz="457200"/>
            <a:r>
              <a:rPr lang="en-US" sz="1700" b="1"/>
              <a:t>		lengthsq = z.real * z.real + z.imag * z.imag;</a:t>
            </a:r>
          </a:p>
          <a:p>
            <a:pPr defTabSz="457200"/>
            <a:r>
              <a:rPr lang="en-US" sz="1700" b="1"/>
              <a:t>		count++;</a:t>
            </a:r>
          </a:p>
          <a:p>
            <a:pPr defTabSz="457200"/>
            <a:r>
              <a:rPr lang="en-US" sz="1700" b="1"/>
              <a:t>	} while ((lengthsq &lt; 4.0) &amp;&amp; (count &lt; max));</a:t>
            </a:r>
          </a:p>
          <a:p>
            <a:pPr defTabSz="457200"/>
            <a:r>
              <a:rPr lang="en-US" sz="1700" b="1"/>
              <a:t>	return count;</a:t>
            </a:r>
          </a:p>
          <a:p>
            <a:pPr defTabSz="457200"/>
            <a:r>
              <a:rPr lang="en-US" sz="1700" b="1"/>
              <a:t>}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3.11</a:t>
            </a:r>
          </a:p>
        </p:txBody>
      </p:sp>
    </p:spTree>
    <p:extLst>
      <p:ext uri="{BB962C8B-B14F-4D97-AF65-F5344CB8AC3E}">
        <p14:creationId xmlns:p14="http://schemas.microsoft.com/office/powerpoint/2010/main" val="27701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660485" y="228600"/>
            <a:ext cx="3448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Mandelbrot set</a:t>
            </a:r>
          </a:p>
        </p:txBody>
      </p:sp>
      <p:pic>
        <p:nvPicPr>
          <p:cNvPr id="18435" name="Picture 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6780213" cy="5534025"/>
          </a:xfrm>
          <a:noFill/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1828800"/>
            <a:ext cx="4038600" cy="3698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Show class live demo using Octave</a:t>
            </a:r>
          </a:p>
        </p:txBody>
      </p:sp>
    </p:spTree>
    <p:extLst>
      <p:ext uri="{BB962C8B-B14F-4D97-AF65-F5344CB8AC3E}">
        <p14:creationId xmlns:p14="http://schemas.microsoft.com/office/powerpoint/2010/main" val="14488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157"/>
            <a:ext cx="384976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7053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268760"/>
            <a:ext cx="4392488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/>
              <a:t>http://www.nature.com/news/2010/101013/full/467775a.html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69810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04800"/>
            <a:ext cx="8110537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98072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Demo: Guy’s </a:t>
            </a:r>
            <a:r>
              <a:rPr lang="en-US" dirty="0" err="1"/>
              <a:t>M</a:t>
            </a:r>
            <a:r>
              <a:rPr lang="en-US" dirty="0" err="1" smtClean="0"/>
              <a:t>atlab</a:t>
            </a:r>
            <a:r>
              <a:rPr lang="en-US" dirty="0" smtClean="0"/>
              <a:t>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79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466725" y="430213"/>
            <a:ext cx="8190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Parallelizing Mandelbrot Set Computation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286000" y="1524000"/>
            <a:ext cx="420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Static Task Assignment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533400" y="22860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/>
              <a:t>Simply divide the region in to fixed number of parts, each computed by a separate processor.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609600" y="3429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/>
              <a:t>Not very successful because different regions require different numbers of iterations and time.</a:t>
            </a:r>
          </a:p>
        </p:txBody>
      </p:sp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3.13</a:t>
            </a:r>
          </a:p>
        </p:txBody>
      </p:sp>
    </p:spTree>
    <p:extLst>
      <p:ext uri="{BB962C8B-B14F-4D97-AF65-F5344CB8AC3E}">
        <p14:creationId xmlns:p14="http://schemas.microsoft.com/office/powerpoint/2010/main" val="39815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7218363" cy="3971925"/>
          </a:xfrm>
          <a:noFill/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3.14</a:t>
            </a: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2155294" y="304800"/>
            <a:ext cx="4673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Dynamic Task Assignment</a:t>
            </a: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533400" y="1066800"/>
            <a:ext cx="79327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Have processor request regions after computing previous</a:t>
            </a:r>
          </a:p>
          <a:p>
            <a:r>
              <a:rPr lang="en-US" sz="2400"/>
              <a:t>regions</a:t>
            </a:r>
          </a:p>
        </p:txBody>
      </p:sp>
    </p:spTree>
    <p:extLst>
      <p:ext uri="{BB962C8B-B14F-4D97-AF65-F5344CB8AC3E}">
        <p14:creationId xmlns:p14="http://schemas.microsoft.com/office/powerpoint/2010/main" val="1323731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504" y="274638"/>
            <a:ext cx="8856984" cy="58515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Demo: parallel Mandelbrot set + parallel visualization</a:t>
            </a:r>
          </a:p>
          <a:p>
            <a:pPr lvl="1"/>
            <a:r>
              <a:rPr lang="en-US" dirty="0" smtClean="0"/>
              <a:t>Open 2 DOS command line windows and cd to </a:t>
            </a:r>
            <a:r>
              <a:rPr lang="pt-BR" dirty="0">
                <a:latin typeface="Consolas" pitchFamily="49" charset="0"/>
                <a:cs typeface="Consolas" pitchFamily="49" charset="0"/>
              </a:rPr>
              <a:t>C:\Program Files (x86)\DeinoMPI\examples </a:t>
            </a:r>
            <a:r>
              <a:rPr lang="en-US" dirty="0" smtClean="0"/>
              <a:t>directory</a:t>
            </a:r>
            <a:endParaRPr lang="en-US" dirty="0" smtClean="0"/>
          </a:p>
          <a:p>
            <a:pPr lvl="1"/>
            <a:r>
              <a:rPr lang="en-US" dirty="0" smtClean="0"/>
              <a:t>Start </a:t>
            </a:r>
            <a:r>
              <a:rPr lang="en-US" dirty="0" err="1" smtClean="0"/>
              <a:t>pmandel</a:t>
            </a:r>
            <a:r>
              <a:rPr lang="en-US" dirty="0" smtClean="0"/>
              <a:t> using: </a:t>
            </a:r>
          </a:p>
          <a:p>
            <a:pPr lvl="2"/>
            <a:r>
              <a:rPr lang="en-US" dirty="0" smtClean="0"/>
              <a:t>Window1:    ..\bin\</a:t>
            </a:r>
            <a:r>
              <a:rPr lang="en-US" dirty="0" err="1" smtClean="0"/>
              <a:t>mpiexec</a:t>
            </a:r>
            <a:r>
              <a:rPr lang="en-US" dirty="0" smtClean="0"/>
              <a:t> –n 4 </a:t>
            </a:r>
            <a:r>
              <a:rPr lang="en-US" dirty="0" err="1" smtClean="0"/>
              <a:t>pmandel</a:t>
            </a:r>
            <a:endParaRPr lang="en-US" dirty="0" smtClean="0"/>
          </a:p>
          <a:p>
            <a:pPr lvl="2"/>
            <a:r>
              <a:rPr lang="en-US" dirty="0" smtClean="0"/>
              <a:t>Window2:   pman_vis.exe (select the port from the “file” menu)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36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2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Join the Computational Science and Engineering group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1746"/>
            <a:ext cx="7457281" cy="50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1556792"/>
            <a:ext cx="63367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http://www.meetup.com/ComputationalScience/</a:t>
            </a:r>
          </a:p>
        </p:txBody>
      </p:sp>
    </p:spTree>
    <p:extLst>
      <p:ext uri="{BB962C8B-B14F-4D97-AF65-F5344CB8AC3E}">
        <p14:creationId xmlns:p14="http://schemas.microsoft.com/office/powerpoint/2010/main" val="345938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The Final Projects – a reminder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 need to finalize the topics for the final projects by lecture #7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7170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Next week (April 17) – There is a lecture</a:t>
            </a:r>
          </a:p>
          <a:p>
            <a:r>
              <a:rPr lang="en-US" sz="2400" b="1" dirty="0" smtClean="0"/>
              <a:t>The week after that (April 24) – No lecture – Passover vacation, Right????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684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Agenda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 to HPC </a:t>
            </a:r>
            <a:r>
              <a:rPr lang="en-US" dirty="0" smtClean="0"/>
              <a:t>– continued from slide 57</a:t>
            </a:r>
          </a:p>
          <a:p>
            <a:r>
              <a:rPr lang="en-US" b="1" dirty="0" smtClean="0"/>
              <a:t>Linear Algebra (chapter 4 @ MHJ )</a:t>
            </a:r>
          </a:p>
          <a:p>
            <a:r>
              <a:rPr lang="en-US" b="1" dirty="0" smtClean="0"/>
              <a:t>MPI Mini-course </a:t>
            </a:r>
          </a:p>
          <a:p>
            <a:pPr lvl="1"/>
            <a:r>
              <a:rPr lang="en-US" dirty="0">
                <a:hlinkClick r:id="rId2"/>
              </a:rPr>
              <a:t>Message Passing Interface (MPI</a:t>
            </a:r>
            <a:r>
              <a:rPr lang="en-US" dirty="0" smtClean="0">
                <a:hlinkClick r:id="rId2"/>
              </a:rPr>
              <a:t>)</a:t>
            </a:r>
            <a:r>
              <a:rPr lang="en-US" dirty="0" smtClean="0"/>
              <a:t> (LLNL tutorial)</a:t>
            </a:r>
            <a:endParaRPr lang="en-US" dirty="0"/>
          </a:p>
          <a:p>
            <a:pPr lvl="1"/>
            <a:r>
              <a:rPr lang="en-US" dirty="0" err="1" smtClean="0"/>
              <a:t>DeinoMPI</a:t>
            </a:r>
            <a:r>
              <a:rPr lang="en-US" dirty="0" smtClean="0"/>
              <a:t> short presentation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cpi</a:t>
            </a:r>
            <a:r>
              <a:rPr lang="en-US" dirty="0" smtClean="0"/>
              <a:t>, </a:t>
            </a:r>
            <a:r>
              <a:rPr lang="en-US" dirty="0" err="1" smtClean="0"/>
              <a:t>mandelbrot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509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76" y="24906"/>
            <a:ext cx="5078651" cy="683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4342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Wolfram Alpha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-Computational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Knowledge Engine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717032"/>
            <a:ext cx="35283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http://www.wolframalpha.com</a:t>
            </a:r>
          </a:p>
        </p:txBody>
      </p:sp>
    </p:spTree>
    <p:extLst>
      <p:ext uri="{BB962C8B-B14F-4D97-AF65-F5344CB8AC3E}">
        <p14:creationId xmlns:p14="http://schemas.microsoft.com/office/powerpoint/2010/main" val="42771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MPI examples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Numerical Integration – Computing pi</a:t>
            </a:r>
          </a:p>
          <a:p>
            <a:r>
              <a:rPr lang="en-US" dirty="0" smtClean="0"/>
              <a:t>Embarrassingly Parallel Computation – Mandelbrot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7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240" y="1493437"/>
            <a:ext cx="4125600" cy="400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240" y="180018"/>
            <a:ext cx="4767412" cy="15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5710199"/>
            <a:ext cx="8995680" cy="100708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500" dirty="0"/>
              <a:t>Figures in this slide are taken from:</a:t>
            </a:r>
            <a:r>
              <a:rPr lang="en-US" sz="1500" b="1" dirty="0"/>
              <a:t> “Ch MPI: Interpretive Parallel Computing in C”, </a:t>
            </a:r>
            <a:r>
              <a:rPr lang="en-US" sz="1500" dirty="0"/>
              <a:t>By</a:t>
            </a:r>
            <a:r>
              <a:rPr lang="en-US" sz="1500" b="1" dirty="0"/>
              <a:t> </a:t>
            </a:r>
            <a:r>
              <a:rPr lang="en-US" sz="1500" dirty="0"/>
              <a:t>Yu-Cheng Chou</a:t>
            </a:r>
          </a:p>
          <a:p>
            <a:r>
              <a:rPr lang="en-US" sz="1500" i="1" dirty="0"/>
              <a:t>Chung Yuan Christian University, Taiwan. </a:t>
            </a:r>
            <a:r>
              <a:rPr lang="en-US" sz="1500" dirty="0"/>
              <a:t>Stephen S. </a:t>
            </a:r>
            <a:r>
              <a:rPr lang="en-US" sz="1500" dirty="0" err="1"/>
              <a:t>Nestinger</a:t>
            </a:r>
            <a:r>
              <a:rPr lang="en-US" sz="1500" dirty="0"/>
              <a:t>, </a:t>
            </a:r>
            <a:r>
              <a:rPr lang="en-US" sz="1500" i="1" dirty="0"/>
              <a:t>Worcester Polytechnic Institute.</a:t>
            </a:r>
          </a:p>
          <a:p>
            <a:r>
              <a:rPr lang="en-US" sz="1500" dirty="0"/>
              <a:t>Harry H. Cheng, </a:t>
            </a:r>
            <a:r>
              <a:rPr lang="en-US" sz="1500" i="1" dirty="0"/>
              <a:t>University of California, Davis</a:t>
            </a:r>
          </a:p>
          <a:p>
            <a:r>
              <a:rPr lang="en-US" sz="1500" b="1" i="1" dirty="0">
                <a:latin typeface="Arial Rounded MT Bold" pitchFamily="34" charset="0"/>
              </a:rPr>
              <a:t>Computing in Science and Engineering, March/April 2010</a:t>
            </a:r>
            <a:endParaRPr lang="en-US" sz="15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4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37754"/>
            <a:ext cx="7810560" cy="590073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/************************************************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* File: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cpi.c</a:t>
            </a:r>
            <a:endParaRPr lang="en-US" b="1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* Purpose: Parallel computation of pi with the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* number of intervals from standard input.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************************************************/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mpi.h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stdio.h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math.h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main(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argc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char *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argv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[]) {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n,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myid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numprocs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double PI25DT = 3.141592653589793238462643;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double 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mypi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pi, h, sum, x;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MPI_Init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(&amp;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argc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&amp;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argv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MPI_Comm_size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numprocs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MPI_Comm_rank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(MPI_COMM_WORLD, &amp;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myid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while(1) {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if(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myid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== 0) {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("Enter the number of intervals: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	(0 quits) ");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US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scanf</a:t>
            </a:r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("%d", &amp;n);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		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2664" y="0"/>
            <a:ext cx="3248640" cy="637754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cpi.c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18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534</Words>
  <Application>Microsoft Office PowerPoint</Application>
  <PresentationFormat>On-screen Show (4:3)</PresentationFormat>
  <Paragraphs>137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Scientific Computing Lecture 4</vt:lpstr>
      <vt:lpstr>PowerPoint Presentation</vt:lpstr>
      <vt:lpstr>Join the Computational Science and Engineering group</vt:lpstr>
      <vt:lpstr>The Final Projects – a reminder</vt:lpstr>
      <vt:lpstr>Agenda</vt:lpstr>
      <vt:lpstr>Wolfram Alpha  -Computational  Knowledge Engine</vt:lpstr>
      <vt:lpstr>MPI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Switch to DeinoMPI slides</vt:lpstr>
      <vt:lpstr>Benoît B. Mandelbrot (1924-2010), Father of Fractal Geometry</vt:lpstr>
      <vt:lpstr>Next slides are from online presentations by: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Physics</dc:title>
  <dc:creator>Guy Tel-Zur</dc:creator>
  <cp:lastModifiedBy>Guy Tel-Zur</cp:lastModifiedBy>
  <cp:revision>20</cp:revision>
  <dcterms:created xsi:type="dcterms:W3CDTF">2010-10-28T20:13:31Z</dcterms:created>
  <dcterms:modified xsi:type="dcterms:W3CDTF">2011-04-10T10:48:45Z</dcterms:modified>
</cp:coreProperties>
</file>