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345" r:id="rId15"/>
    <p:sldId id="329" r:id="rId16"/>
    <p:sldId id="341" r:id="rId17"/>
    <p:sldId id="343" r:id="rId18"/>
    <p:sldId id="344" r:id="rId19"/>
    <p:sldId id="342" r:id="rId20"/>
    <p:sldId id="330" r:id="rId21"/>
    <p:sldId id="331" r:id="rId22"/>
    <p:sldId id="332" r:id="rId23"/>
    <p:sldId id="333" r:id="rId24"/>
    <p:sldId id="334" r:id="rId25"/>
    <p:sldId id="346" r:id="rId26"/>
    <p:sldId id="347" r:id="rId27"/>
    <p:sldId id="335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355" r:id="rId45"/>
    <p:sldId id="357" r:id="rId46"/>
    <p:sldId id="354" r:id="rId47"/>
    <p:sldId id="356" r:id="rId48"/>
    <p:sldId id="285" r:id="rId49"/>
    <p:sldId id="286" r:id="rId50"/>
    <p:sldId id="289" r:id="rId51"/>
    <p:sldId id="287" r:id="rId52"/>
    <p:sldId id="288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9" r:id="rId62"/>
    <p:sldId id="300" r:id="rId63"/>
    <p:sldId id="298" r:id="rId64"/>
    <p:sldId id="301" r:id="rId65"/>
    <p:sldId id="302" r:id="rId66"/>
    <p:sldId id="303" r:id="rId67"/>
    <p:sldId id="315" r:id="rId68"/>
    <p:sldId id="314" r:id="rId69"/>
    <p:sldId id="321" r:id="rId70"/>
    <p:sldId id="322" r:id="rId71"/>
    <p:sldId id="327" r:id="rId72"/>
    <p:sldId id="328" r:id="rId73"/>
    <p:sldId id="324" r:id="rId74"/>
    <p:sldId id="325" r:id="rId75"/>
    <p:sldId id="326" r:id="rId76"/>
    <p:sldId id="32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134" autoAdjust="0"/>
  </p:normalViewPr>
  <p:slideViewPr>
    <p:cSldViewPr>
      <p:cViewPr varScale="1">
        <p:scale>
          <a:sx n="94" d="100"/>
          <a:sy n="94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ז'/אדר ב/תשע"א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Guy Tel-</a:t>
            </a:r>
            <a:r>
              <a:rPr lang="en-US" dirty="0" err="1" smtClean="0"/>
              <a:t>Zur</a:t>
            </a:r>
            <a:r>
              <a:rPr lang="en-US" dirty="0" smtClean="0"/>
              <a:t> ©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51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1961-52D9-445B-A00E-B51B73923078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B86E-6747-47B4-A4DF-A738614C3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browse-author.php?a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purdue.edu/~hisao/book/www/examples/chap1/decay.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pythonxy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72"/>
            <a:ext cx="9144000" cy="616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Computing - 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 Tel-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5860" y="6457012"/>
            <a:ext cx="917985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/>
              <a:t>Green </a:t>
            </a:r>
            <a:r>
              <a:rPr lang="en-US" b="1" dirty="0" smtClean="0"/>
              <a:t>Watermelon</a:t>
            </a:r>
            <a:r>
              <a:rPr lang="en-US" dirty="0"/>
              <a:t>, by </a:t>
            </a:r>
            <a:r>
              <a:rPr lang="en-US" dirty="0" err="1">
                <a:hlinkClick r:id="rId3"/>
              </a:rPr>
              <a:t>Petr</a:t>
            </a:r>
            <a:r>
              <a:rPr lang="en-US" dirty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Kratochvil</a:t>
            </a:r>
            <a:r>
              <a:rPr lang="en-US" dirty="0" smtClean="0"/>
              <a:t>. </a:t>
            </a:r>
            <a:r>
              <a:rPr lang="en-US" dirty="0"/>
              <a:t>Source: http://www.publicdomainpictures.net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42759" y="6126812"/>
            <a:ext cx="2286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Version 14-10-2010 16:00</a:t>
            </a:r>
            <a:endParaRPr lang="he-IL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עצות לגבי יעילות הקוד – המטרה מהירות  חישוב! ופשטות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המנע מ- </a:t>
            </a:r>
            <a:r>
              <a:rPr lang="en-US" dirty="0" smtClean="0"/>
              <a:t>Lists and Sets</a:t>
            </a:r>
            <a:r>
              <a:rPr lang="he-IL" dirty="0" smtClean="0"/>
              <a:t> כאשר מערכים פשוטים יכולים לעשות את העבודה</a:t>
            </a:r>
          </a:p>
          <a:p>
            <a:pPr algn="r" rtl="1"/>
            <a:r>
              <a:rPr lang="he-IL" dirty="0" smtClean="0"/>
              <a:t>חישובים כבדים עם אובייקטים קטנים עלולים לפגוע ביעילות</a:t>
            </a:r>
          </a:p>
          <a:p>
            <a:pPr algn="r" rtl="1"/>
            <a:r>
              <a:rPr lang="he-IL" dirty="0" smtClean="0"/>
              <a:t>השתמש בפונקציות ספריה תפורות לבעיה במידה וקיימות פונקציות כאלה</a:t>
            </a:r>
          </a:p>
          <a:p>
            <a:pPr algn="r" rtl="1"/>
            <a:r>
              <a:rPr lang="he-IL" dirty="0" smtClean="0"/>
              <a:t>הפחת שימוש במצביעים (פוינטרים) המצביעים על ...מצביעים...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המנע משמות משתנים </a:t>
            </a:r>
            <a:r>
              <a:rPr lang="en-US" dirty="0" smtClean="0"/>
              <a:t>implicit type</a:t>
            </a:r>
            <a:r>
              <a:rPr lang="he-IL" dirty="0" smtClean="0"/>
              <a:t> והעדף להגדיר כל משתנה ומשתנה: </a:t>
            </a:r>
            <a:r>
              <a:rPr lang="en-US" dirty="0" smtClean="0"/>
              <a:t>explicit declaration</a:t>
            </a:r>
          </a:p>
          <a:p>
            <a:pPr algn="r" rtl="1"/>
            <a:r>
              <a:rPr lang="he-IL" dirty="0" smtClean="0"/>
              <a:t>העדף שימוש בשפה התקנית </a:t>
            </a:r>
            <a:r>
              <a:rPr lang="en-US" dirty="0" smtClean="0"/>
              <a:t>ANSI</a:t>
            </a:r>
            <a:r>
              <a:rPr lang="he-IL" dirty="0" smtClean="0"/>
              <a:t> ולא בדיאלקטים אשר פוגמים ביכולת ניוד הקוד בעתיד.</a:t>
            </a:r>
          </a:p>
          <a:p>
            <a:pPr algn="r" rtl="1"/>
            <a:r>
              <a:rPr lang="he-IL" dirty="0" smtClean="0"/>
              <a:t>הוסף בנדיבות שורות הערה </a:t>
            </a:r>
            <a:r>
              <a:rPr lang="en-US" dirty="0" smtClean="0"/>
              <a:t>(Comments)</a:t>
            </a:r>
          </a:p>
          <a:p>
            <a:pPr algn="r" rtl="1"/>
            <a:r>
              <a:rPr lang="he-IL" dirty="0" smtClean="0"/>
              <a:t>המנע משימוש ב </a:t>
            </a:r>
            <a:r>
              <a:rPr lang="en-US" dirty="0" smtClean="0"/>
              <a:t>GOTO</a:t>
            </a:r>
            <a:r>
              <a:rPr lang="he-IL" dirty="0" smtClean="0"/>
              <a:t> (פורטרן)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תן למשתנים שמות ברורים. לדוגמה במקום </a:t>
            </a:r>
            <a:r>
              <a:rPr lang="en-US" dirty="0" smtClean="0"/>
              <a:t>v1</a:t>
            </a:r>
            <a:r>
              <a:rPr lang="he-IL" dirty="0"/>
              <a:t> </a:t>
            </a:r>
            <a:r>
              <a:rPr lang="he-IL" dirty="0" smtClean="0"/>
              <a:t>רשום </a:t>
            </a:r>
            <a:r>
              <a:rPr lang="en-US" dirty="0" err="1" smtClean="0">
                <a:latin typeface="Consolas" pitchFamily="49" charset="0"/>
              </a:rPr>
              <a:t>speed_of_light</a:t>
            </a:r>
            <a:endParaRPr lang="en-US" dirty="0" smtClean="0">
              <a:latin typeface="Consolas" pitchFamily="49" charset="0"/>
            </a:endParaRPr>
          </a:p>
          <a:p>
            <a:pPr algn="r" rtl="1"/>
            <a:r>
              <a:rPr lang="he-IL" dirty="0" smtClean="0"/>
              <a:t>למד להשתמש </a:t>
            </a:r>
            <a:r>
              <a:rPr lang="he-IL" dirty="0" err="1" smtClean="0"/>
              <a:t>בדבאגר</a:t>
            </a:r>
            <a:r>
              <a:rPr lang="he-IL" dirty="0" smtClean="0"/>
              <a:t> </a:t>
            </a:r>
            <a:r>
              <a:rPr lang="en-US" dirty="0" smtClean="0"/>
              <a:t>(Debugger like </a:t>
            </a:r>
            <a:r>
              <a:rPr lang="en-US" dirty="0" err="1" smtClean="0"/>
              <a:t>gdb</a:t>
            </a:r>
            <a:r>
              <a:rPr lang="en-US" dirty="0" smtClean="0"/>
              <a:t>)</a:t>
            </a:r>
            <a:r>
              <a:rPr lang="he-IL" dirty="0" smtClean="0"/>
              <a:t>. לדוגמה חריגה ממערך לאלמנטים שלא קיימים תייצר שגיאה מסוג </a:t>
            </a:r>
            <a:r>
              <a:rPr lang="en-US" dirty="0" smtClean="0"/>
              <a:t>segmentation fault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 smtClean="0"/>
              <a:t>עד כאן הפרק הראשון של </a:t>
            </a:r>
            <a:r>
              <a:rPr lang="en-US" dirty="0" smtClean="0"/>
              <a:t>MHJ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warm up example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548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Nuclear Decay</a:t>
            </a:r>
            <a:endParaRPr lang="he-IL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71800" y="2362200"/>
                <a:ext cx="2590800" cy="8016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𝑑𝑁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 smtClean="0"/>
                  <a:t>=-</a:t>
                </a:r>
                <a:r>
                  <a:rPr lang="he-IL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num>
                      <m:den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</m:oMath>
                </a14:m>
                <a:endParaRPr lang="he-IL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362200"/>
                <a:ext cx="2590800" cy="801630"/>
              </a:xfrm>
              <a:prstGeom prst="rect">
                <a:avLst/>
              </a:prstGeom>
              <a:blipFill rotWithShape="1">
                <a:blip r:embed="rId2"/>
                <a:stretch>
                  <a:fillRect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19400" y="3581400"/>
                <a:ext cx="2444772" cy="53931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2800" dirty="0" smtClean="0"/>
                  <a:t>(0)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</m:oMath>
                </a14:m>
                <a:endParaRPr lang="he-IL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581400"/>
                <a:ext cx="2444772" cy="539315"/>
              </a:xfrm>
              <a:prstGeom prst="rect">
                <a:avLst/>
              </a:prstGeom>
              <a:blipFill rotWithShape="1">
                <a:blip r:embed="rId3"/>
                <a:stretch>
                  <a:fillRect t="-6818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08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 #1 – Nuclear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Based on Chapter 1 in “Computational Physics“ Book by Giordano and Nakanishi</a:t>
            </a:r>
          </a:p>
          <a:p>
            <a:r>
              <a:rPr lang="en-US" dirty="0" smtClean="0"/>
              <a:t>Example code: </a:t>
            </a:r>
            <a:r>
              <a:rPr lang="en-US" dirty="0">
                <a:hlinkClick r:id="rId2"/>
              </a:rPr>
              <a:t>http://www.physics.purdue.edu/~</a:t>
            </a:r>
            <a:r>
              <a:rPr lang="en-US" dirty="0" smtClean="0">
                <a:hlinkClick r:id="rId2"/>
              </a:rPr>
              <a:t>hisao/book/www/examples/chap1/decay.f</a:t>
            </a:r>
            <a:endParaRPr lang="en-US" dirty="0" smtClean="0"/>
          </a:p>
          <a:p>
            <a:pPr algn="l" rtl="0"/>
            <a:r>
              <a:rPr lang="en-US" dirty="0" smtClean="0"/>
              <a:t>Guy: The visualization subroutine must be modified because the external graphics library is available only at Purdue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Decay.f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1534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 Simulation of radioactive decay - Euler or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Runge-Kutta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 (2nd or 4th)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 Program to accompany "Computational Physics" by N. Giordano and H. Nakanishi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 Fortran version written by H. Nakanishi, need to be compiled with "-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lpepl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".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program decay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       Declare the arrays we will need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dimension uranium(1003), t(1003)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       Use subroutines to do the work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call initialize(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uranium,t,tau,dt,n,lsym,nsym,method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)   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call calculate(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uranium,t,dt,tau,n,method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call display(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uranium,t,tau,dt,n,lsym,nsym,method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stop</a:t>
            </a:r>
          </a:p>
          <a:p>
            <a:r>
              <a:rPr lang="en-US" sz="1600" b="1" dirty="0">
                <a:latin typeface="Consolas" pitchFamily="49" charset="0"/>
                <a:cs typeface="Consolas" pitchFamily="49" charset="0"/>
              </a:rPr>
              <a:t>	end</a:t>
            </a:r>
          </a:p>
          <a:p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c</a:t>
            </a:r>
            <a:endParaRPr lang="en-US" sz="1600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0"/>
            <a:ext cx="7696200" cy="68941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subroutine initialize(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unuclei,t,tc,dt,n,lsym,nsym,method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)      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c       Initialize variables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dimension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unuclei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(1),t(1)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character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ans,yes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yes='y'</a:t>
            </a:r>
          </a:p>
          <a:p>
            <a:r>
              <a:rPr lang="nb-NO" sz="1300" b="1" dirty="0">
                <a:latin typeface="Consolas" pitchFamily="49" charset="0"/>
                <a:cs typeface="Consolas" pitchFamily="49" charset="0"/>
              </a:rPr>
              <a:t>	print *,'Euler (1), Runge-Kutta 2nd order (2), 4th (3) ? -&gt; 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read(5,*) method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if(method.ne.1.and.method.ne.2.and.method.ne.3) then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	print *,'must select 1, 2 or 3 ..'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	stop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endif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print *,'initial number of nuclei -&gt; 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read(5,*)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unuclei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(1)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t(1) = 0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print *,'time constant -&gt; 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read(5,*)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tc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print *,'time step -&gt; 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read(5,*)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print *,'total time -&gt; 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read(5,*) time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n=min(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(time/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),1000)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print *,'set line, symbol?'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read(5,14)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ans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14	format(a1)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if(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ans.eq.yes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) then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	print *,'line and symbol numbers -&gt; '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	read(5,*) 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lsym,nsym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else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lsym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=-1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nsym</a:t>
            </a:r>
            <a:r>
              <a:rPr lang="en-US" sz="1300" b="1" dirty="0">
                <a:latin typeface="Consolas" pitchFamily="49" charset="0"/>
                <a:cs typeface="Consolas" pitchFamily="49" charset="0"/>
              </a:rPr>
              <a:t>=1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300" b="1" dirty="0" err="1">
                <a:latin typeface="Consolas" pitchFamily="49" charset="0"/>
                <a:cs typeface="Consolas" pitchFamily="49" charset="0"/>
              </a:rPr>
              <a:t>endif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return</a:t>
            </a:r>
          </a:p>
          <a:p>
            <a:r>
              <a:rPr lang="en-US" sz="13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end</a:t>
            </a:r>
            <a:endParaRPr lang="en-US" sz="1300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659" y="17929"/>
            <a:ext cx="7620000" cy="6771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subroutine calculate(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x,t,dt,tau,n,method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c       Now use the Euler method or the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Runge-Kutta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 (2nd or 4th order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dimension x(1),t(1)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if(method.eq.1) then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do 10 i = 1,n-1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x(i+1)=x(i)-x(i)/tau*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t(i+1) = t(i) +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10		continue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elseif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(method.eq.2) then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do 30 i = 1,n-1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dx=-x(i)/tau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x1=x(i)+0.5*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*dx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dx2=-x1/tau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    	x(i+1)=x(i)+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*dx2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t(i+1) = t(i) +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30		continue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else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do 40 i = 1,n-1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dx=-x(i)/tau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x1=x(i)+0.5*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*dx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dx2=-x1/tau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x2=x(i)+0.5*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*dx2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dx3=-x2/tau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x3=x(i)+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*dx3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dx4=-x3/tau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x(i+1)=x(i)+0.16666667*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*(dx+2*dx2+2*dx3+dx4)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	t(i+1) = t(i) +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dt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40		continue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endif</a:t>
            </a:r>
            <a:endParaRPr lang="en-US" sz="1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return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end</a:t>
            </a:r>
            <a:endParaRPr lang="he-IL" sz="1400" b="1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7315200" cy="7109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subroutine display(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uranium,t,tau,dt,n,lsym,nsym,method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c       First set up title and label axes for graph. Plotting is a lot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c       of work in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fortran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.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c       This version displays output as well as writes to a file "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graph.out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".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c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dimension uranium(1),t(1)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usrmon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(.true.,.false.,-0.5,9.,-0.5,12.)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pltlun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(19,.true.,.false.)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pltlfn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('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graph.out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')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plots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plot(0.,3.5,-3)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if(method.eq.1) then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text(0.2,5.8,0.2,'Radioactive Decay: Euler',0.,24,0)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elseif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(method.eq.2) then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text(0.2,5.8,0.2,'Radioactive Decay: Runge-Kutta2',0.,31,0)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else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text(0.2,5.8,0.2,'Radioactive Decay: Runge-Kutta4',0.,31,0)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endif</a:t>
            </a:r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text(0.2,5.5,0.2,'Number of nuclei versus time',0.,28,0)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scalex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(t,5.,n,1)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axctl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(0.15,0.04,0.15,0.2,0.2,-1)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axisx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(0.,0.,'Time(s)',-7,5.,0.,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 c	t(n+1),t(n+2),t(n+3),4)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axisx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(0.,5.,' ',1,5.,0.,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 c	t(n+1),t(n+2),t(n+3),20)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scalex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(uranium,5.,n,1)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axctl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(0.15,0.04,0.15,0.2,0.2,-1)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axisx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(0.,0.,'Number of Nuclei',16,5.,90.,</a:t>
            </a:r>
          </a:p>
          <a:p>
            <a:r>
              <a:rPr lang="pt-BR" sz="1200" b="1" dirty="0">
                <a:latin typeface="Consolas" pitchFamily="49" charset="0"/>
                <a:cs typeface="Consolas" pitchFamily="49" charset="0"/>
              </a:rPr>
              <a:t>     c	uranium(n+1),uranium(n+2),uranium(n+3),-5)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</a:t>
            </a:r>
            <a:r>
              <a:rPr lang="en-US" sz="1200" b="1" dirty="0" err="1">
                <a:latin typeface="Consolas" pitchFamily="49" charset="0"/>
                <a:cs typeface="Consolas" pitchFamily="49" charset="0"/>
              </a:rPr>
              <a:t>axisx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(5.,0.,' ',-1,5.,90.,</a:t>
            </a:r>
          </a:p>
          <a:p>
            <a:r>
              <a:rPr lang="pt-BR" sz="1200" b="1" dirty="0">
                <a:latin typeface="Consolas" pitchFamily="49" charset="0"/>
                <a:cs typeface="Consolas" pitchFamily="49" charset="0"/>
              </a:rPr>
              <a:t>     c	uranium(n+1),uranium(n+2),uranium(n+3),-21)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line(t,uranium,n,1,lsym,nsym)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number(2.,3.5,0.2,tau,0.,'''tau = '',f5.2')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number(2.,4.0,0.2,dt,0.,'''dt = '',f5.2')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call plot(0.,0.,999)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return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end</a:t>
            </a:r>
            <a:endParaRPr lang="en-US" sz="1200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MHJ = </a:t>
            </a:r>
            <a:r>
              <a:rPr lang="en-US" dirty="0" err="1" smtClean="0"/>
              <a:t>Morten</a:t>
            </a:r>
            <a:r>
              <a:rPr lang="en-US" dirty="0" smtClean="0"/>
              <a:t> </a:t>
            </a:r>
            <a:r>
              <a:rPr lang="en-US" dirty="0" err="1" smtClean="0"/>
              <a:t>Hjorth</a:t>
            </a:r>
            <a:r>
              <a:rPr lang="en-US" dirty="0" smtClean="0"/>
              <a:t>-Jensen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sides are based on MHJ 2009 free edition, Chapter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and Execution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62" y="1196751"/>
            <a:ext cx="8695938" cy="50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31870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Linux – Native support, Windows: install </a:t>
            </a:r>
            <a:r>
              <a:rPr lang="en-US" dirty="0" err="1" smtClean="0"/>
              <a:t>mingw</a:t>
            </a:r>
            <a:r>
              <a:rPr lang="en-US" dirty="0" smtClean="0"/>
              <a:t>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/>
              <a:t>MinGW</a:t>
            </a:r>
            <a:r>
              <a:rPr lang="en-US" dirty="0" smtClean="0"/>
              <a:t>, a contraction of "Minimalist GNU for Windows“</a:t>
            </a:r>
          </a:p>
          <a:p>
            <a:pPr algn="l" rtl="0"/>
            <a:r>
              <a:rPr lang="en-US" dirty="0" smtClean="0">
                <a:latin typeface="Consolas" pitchFamily="49" charset="0"/>
                <a:cs typeface="Consolas" pitchFamily="49" charset="0"/>
              </a:rPr>
              <a:t>http://www.mingw.org/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-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46085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s-ES" dirty="0" smtClean="0">
                <a:latin typeface="Consolas" pitchFamily="49" charset="0"/>
              </a:rPr>
              <a:t>A=importdata('output.dat',' ');</a:t>
            </a:r>
          </a:p>
          <a:p>
            <a:pPr algn="l" rtl="0"/>
            <a:r>
              <a:rPr lang="es-ES" dirty="0" smtClean="0">
                <a:latin typeface="Consolas" pitchFamily="49" charset="0"/>
              </a:rPr>
              <a:t>&gt;&gt; x=A(:,1);</a:t>
            </a:r>
          </a:p>
          <a:p>
            <a:pPr algn="l" rtl="0"/>
            <a:r>
              <a:rPr lang="es-ES" dirty="0" smtClean="0">
                <a:latin typeface="Consolas" pitchFamily="49" charset="0"/>
              </a:rPr>
              <a:t>&gt;&gt; y=A(:,2);</a:t>
            </a:r>
          </a:p>
          <a:p>
            <a:pPr algn="l" rtl="0"/>
            <a:r>
              <a:rPr lang="es-ES" dirty="0" smtClean="0">
                <a:latin typeface="Consolas" pitchFamily="49" charset="0"/>
              </a:rPr>
              <a:t>&gt;&gt; plot(x,y);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00250"/>
            <a:ext cx="5486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3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- Excel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5717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6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M</a:t>
            </a:r>
            <a:r>
              <a:rPr lang="he-IL" b="1" dirty="0" smtClean="0"/>
              <a:t>ore </a:t>
            </a:r>
            <a:r>
              <a:rPr lang="en-US" b="1" dirty="0" smtClean="0"/>
              <a:t>V</a:t>
            </a:r>
            <a:r>
              <a:rPr lang="he-IL" b="1" dirty="0" smtClean="0"/>
              <a:t>is. </a:t>
            </a:r>
            <a:r>
              <a:rPr lang="en-US" b="1" dirty="0" smtClean="0"/>
              <a:t>T</a:t>
            </a:r>
            <a:r>
              <a:rPr lang="he-IL" b="1" dirty="0" smtClean="0"/>
              <a:t>ools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4896544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u="sng" dirty="0" smtClean="0"/>
              <a:t>O</a:t>
            </a:r>
            <a:r>
              <a:rPr lang="he-IL" u="sng" dirty="0" smtClean="0"/>
              <a:t>n  </a:t>
            </a:r>
            <a:r>
              <a:rPr lang="en-US" u="sng" dirty="0" smtClean="0"/>
              <a:t>L</a:t>
            </a:r>
            <a:r>
              <a:rPr lang="he-IL" u="sng" dirty="0" smtClean="0"/>
              <a:t>inux:</a:t>
            </a:r>
          </a:p>
          <a:p>
            <a:pPr algn="l" rtl="0"/>
            <a:r>
              <a:rPr lang="en-US" dirty="0" smtClean="0"/>
              <a:t>Q</a:t>
            </a:r>
            <a:r>
              <a:rPr lang="he-IL" dirty="0" smtClean="0"/>
              <a:t>tiplot</a:t>
            </a:r>
          </a:p>
          <a:p>
            <a:pPr algn="l" rtl="0"/>
            <a:r>
              <a:rPr lang="en-US" dirty="0" smtClean="0"/>
              <a:t>G</a:t>
            </a:r>
            <a:r>
              <a:rPr lang="he-IL" dirty="0" smtClean="0"/>
              <a:t>race – xmgrace</a:t>
            </a:r>
          </a:p>
          <a:p>
            <a:pPr algn="l" rtl="0"/>
            <a:endParaRPr lang="en-US" dirty="0"/>
          </a:p>
          <a:p>
            <a:pPr algn="l" rtl="0"/>
            <a:r>
              <a:rPr lang="en-US" u="sng" dirty="0" smtClean="0"/>
              <a:t>Linux &amp; Windows</a:t>
            </a:r>
            <a:r>
              <a:rPr lang="en-US" u="sng" dirty="0" smtClean="0"/>
              <a:t>:</a:t>
            </a:r>
          </a:p>
          <a:p>
            <a:r>
              <a:rPr lang="en-US" dirty="0"/>
              <a:t>G</a:t>
            </a:r>
            <a:r>
              <a:rPr lang="he-IL" dirty="0"/>
              <a:t>nuplot</a:t>
            </a:r>
            <a:endParaRPr lang="en-US" dirty="0"/>
          </a:p>
          <a:p>
            <a:pPr algn="l" rtl="0"/>
            <a:r>
              <a:rPr lang="en-US" dirty="0" err="1" smtClean="0"/>
              <a:t>Paraview</a:t>
            </a:r>
            <a:endParaRPr lang="en-US" dirty="0" smtClean="0"/>
          </a:p>
          <a:p>
            <a:pPr algn="l" rtl="0"/>
            <a:r>
              <a:rPr lang="en-US" dirty="0" err="1" smtClean="0"/>
              <a:t>VisIt</a:t>
            </a:r>
            <a:endParaRPr lang="en-US" dirty="0" smtClean="0"/>
          </a:p>
          <a:p>
            <a:pPr algn="l" rtl="0"/>
            <a:r>
              <a:rPr lang="en-US" dirty="0" err="1" smtClean="0"/>
              <a:t>MayaVi</a:t>
            </a:r>
            <a:endParaRPr lang="he-IL" dirty="0" smtClean="0"/>
          </a:p>
          <a:p>
            <a:pPr algn="l" rtl="0"/>
            <a:endParaRPr lang="he-IL" dirty="0" smtClean="0"/>
          </a:p>
          <a:p>
            <a:pPr algn="l" rtl="0"/>
            <a:r>
              <a:rPr lang="he-I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environment</a:t>
            </a:r>
            <a:endParaRPr lang="he-I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51816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800" dirty="0" smtClean="0"/>
              <a:t>Demo to class:</a:t>
            </a:r>
          </a:p>
          <a:p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Open </a:t>
            </a:r>
            <a:r>
              <a:rPr lang="en-US" sz="2800" dirty="0" err="1" smtClean="0"/>
              <a:t>VirtualBox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Start Ubuntu guest OS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29626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“grace” is easy…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1150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/>
              <a:t>S</a:t>
            </a:r>
            <a:r>
              <a:rPr lang="he-IL" b="1" dirty="0" smtClean="0"/>
              <a:t>ymbolic </a:t>
            </a:r>
            <a:r>
              <a:rPr lang="en-US" b="1" dirty="0" smtClean="0"/>
              <a:t>M</a:t>
            </a:r>
            <a:r>
              <a:rPr lang="he-IL" b="1" dirty="0" smtClean="0"/>
              <a:t>ath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917321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8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 smtClean="0"/>
              <a:t>פרק שני של </a:t>
            </a:r>
            <a:r>
              <a:rPr lang="en-US" dirty="0" smtClean="0"/>
              <a:t>MHJ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מבוא ל- </a:t>
            </a:r>
            <a:r>
              <a:rPr lang="en-US" dirty="0" smtClean="0"/>
              <a:t>C++ and Fortran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dirty="0" smtClean="0"/>
              <a:t>אבל נדבר כאן גם על שפת </a:t>
            </a:r>
            <a:r>
              <a:rPr lang="en-US" dirty="0" smtClean="0"/>
              <a:t>Python</a:t>
            </a:r>
          </a:p>
          <a:p>
            <a:pPr algn="r" rtl="1"/>
            <a:r>
              <a:rPr lang="he-IL" dirty="0" smtClean="0"/>
              <a:t>הקורס אינו קורס בתכנות ולכן המידע שיועבר כאן הוא על קצה המזלג</a:t>
            </a:r>
          </a:p>
          <a:p>
            <a:pPr algn="r" rtl="1"/>
            <a:r>
              <a:rPr lang="he-IL" dirty="0" smtClean="0"/>
              <a:t>תלמידים שמרגישים שחסר להם ידע מתבקשים להשלימו בכוחות עצמם</a:t>
            </a:r>
          </a:p>
          <a:p>
            <a:pPr algn="r" rtl="1"/>
            <a:r>
              <a:rPr lang="he-IL" dirty="0" smtClean="0"/>
              <a:t>הדיון יעסוק בעיקר בכל מה שקשור לדיוק נומרי, הגדרות משתנים ופחות בתחביר השפה ובפונקציות מיוחדות ובוודאי שלא בעקרונות כגון </a:t>
            </a:r>
            <a:r>
              <a:rPr lang="en-US" dirty="0" smtClean="0"/>
              <a:t>Object Oriented Programming</a:t>
            </a:r>
            <a:r>
              <a:rPr lang="he-IL" dirty="0" smtClean="0"/>
              <a:t>. כלומר נתמקד בכל מה שמשפיע על ייצוג מתמטי נכון של נוסחאות בשפות הללו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משפטי מחץ לחימום...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in the future may weigh no more than 1.5 tons. </a:t>
            </a:r>
            <a:r>
              <a:rPr lang="en-US" i="1" dirty="0" smtClean="0"/>
              <a:t>Popular Mechanics, 1949</a:t>
            </a:r>
            <a:endParaRPr lang="he-IL" i="1" dirty="0" smtClean="0"/>
          </a:p>
          <a:p>
            <a:endParaRPr lang="he-IL" i="1" dirty="0" smtClean="0"/>
          </a:p>
          <a:p>
            <a:endParaRPr lang="he-IL" i="1" dirty="0" smtClean="0"/>
          </a:p>
          <a:p>
            <a:endParaRPr lang="en-US" i="1" dirty="0" smtClean="0"/>
          </a:p>
          <a:p>
            <a:r>
              <a:rPr lang="en-US" dirty="0" smtClean="0"/>
              <a:t>There is a world market for maybe five computers. </a:t>
            </a:r>
            <a:r>
              <a:rPr lang="en-US" i="1" dirty="0" smtClean="0"/>
              <a:t>Thomas Watson, IBM chairman, 1943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he-IL" dirty="0" smtClean="0"/>
              <a:t>העדפות שלי לקורס זה:</a:t>
            </a:r>
          </a:p>
          <a:p>
            <a:pPr lvl="1" algn="r" rtl="1"/>
            <a:r>
              <a:rPr lang="he-IL" dirty="0" smtClean="0"/>
              <a:t> </a:t>
            </a:r>
            <a:r>
              <a:rPr lang="en-US" dirty="0" smtClean="0"/>
              <a:t>C</a:t>
            </a:r>
            <a:r>
              <a:rPr lang="he-IL" dirty="0" smtClean="0"/>
              <a:t>      , </a:t>
            </a:r>
            <a:r>
              <a:rPr lang="en-US" dirty="0" smtClean="0"/>
              <a:t>C++</a:t>
            </a:r>
            <a:endParaRPr lang="he-IL" dirty="0" smtClean="0"/>
          </a:p>
          <a:p>
            <a:pPr lvl="1" algn="r" rtl="1"/>
            <a:r>
              <a:rPr lang="he-IL" dirty="0" smtClean="0"/>
              <a:t>95/90 ,77 </a:t>
            </a:r>
            <a:r>
              <a:rPr lang="en-US" dirty="0" smtClean="0"/>
              <a:t>FORTRAN</a:t>
            </a:r>
            <a:r>
              <a:rPr lang="he-IL" dirty="0" smtClean="0"/>
              <a:t>      </a:t>
            </a:r>
          </a:p>
          <a:p>
            <a:pPr lvl="1" algn="r" rtl="1"/>
            <a:r>
              <a:rPr lang="en-US" dirty="0" smtClean="0"/>
              <a:t>Python</a:t>
            </a:r>
            <a:r>
              <a:rPr lang="he-IL" dirty="0" smtClean="0"/>
              <a:t>   </a:t>
            </a:r>
          </a:p>
          <a:p>
            <a:pPr lvl="1" algn="r" rtl="1"/>
            <a:r>
              <a:rPr lang="he-IL" dirty="0" smtClean="0"/>
              <a:t>אינני מתלהב משימוש ב- </a:t>
            </a:r>
            <a:r>
              <a:rPr lang="en-US" dirty="0" smtClean="0"/>
              <a:t>Java </a:t>
            </a:r>
            <a:r>
              <a:rPr lang="he-IL" dirty="0" smtClean="0"/>
              <a:t> כאן.</a:t>
            </a:r>
          </a:p>
          <a:p>
            <a:pPr algn="r" rtl="1"/>
            <a:r>
              <a:rPr lang="he-IL" dirty="0" smtClean="0"/>
              <a:t>בין הנימוקים בעד השפות </a:t>
            </a:r>
            <a:r>
              <a:rPr lang="en-US" dirty="0" smtClean="0"/>
              <a:t>C</a:t>
            </a:r>
            <a:r>
              <a:rPr lang="he-IL" dirty="0" smtClean="0"/>
              <a:t> ופורטרן:</a:t>
            </a:r>
          </a:p>
          <a:p>
            <a:pPr lvl="1" algn="r" rtl="1"/>
            <a:r>
              <a:rPr lang="he-IL" dirty="0" smtClean="0"/>
              <a:t>תמיכה מובנית ב </a:t>
            </a:r>
            <a:r>
              <a:rPr lang="en-US" dirty="0" smtClean="0"/>
              <a:t>OPENMP</a:t>
            </a:r>
            <a:r>
              <a:rPr lang="he-IL" dirty="0" smtClean="0"/>
              <a:t> ו- </a:t>
            </a:r>
            <a:r>
              <a:rPr lang="en-US" dirty="0" smtClean="0"/>
              <a:t>MPI</a:t>
            </a:r>
            <a:endParaRPr lang="he-IL" dirty="0" smtClean="0"/>
          </a:p>
          <a:p>
            <a:pPr lvl="1" algn="r" rtl="1"/>
            <a:r>
              <a:rPr lang="he-IL" dirty="0" smtClean="0"/>
              <a:t>דומיננטיות בשימוש בקרב פיסיקאים</a:t>
            </a:r>
          </a:p>
          <a:p>
            <a:pPr lvl="1" algn="r" rtl="1"/>
            <a:r>
              <a:rPr lang="he-IL" dirty="0" smtClean="0"/>
              <a:t>תאימות: שפת </a:t>
            </a:r>
            <a:r>
              <a:rPr lang="en-US" dirty="0" smtClean="0"/>
              <a:t>C</a:t>
            </a:r>
            <a:r>
              <a:rPr lang="he-IL" dirty="0" smtClean="0"/>
              <a:t> נמצאת בסילבוס של תואר 1 בפיסיקה </a:t>
            </a:r>
            <a:r>
              <a:rPr lang="he-IL" dirty="0" err="1" smtClean="0"/>
              <a:t>באב"ג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5562600" y="2209800"/>
            <a:ext cx="685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324600" y="28956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2438400" y="3352800"/>
            <a:ext cx="609600" cy="5334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239000" y="20574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343400" y="2590800"/>
            <a:ext cx="685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ובכן...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לגבי המשפט הראשון: אכן יש גם כאלה ששוקלים הרבה יותר מ 1.5 טון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לגבי המשפט השני: מודל ה- </a:t>
            </a:r>
            <a:r>
              <a:rPr lang="en-US" dirty="0" smtClean="0"/>
              <a:t>Cloud Computing</a:t>
            </a:r>
            <a:r>
              <a:rPr lang="he-IL" dirty="0" smtClean="0"/>
              <a:t> הוא סוג של חזרה לריכוזיות ובאמת השוק נשלט היום בערך על-ידי 5 ספקים (פרוט נוסף – בע"פ)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Variables types (“kind” -</a:t>
            </a:r>
            <a:r>
              <a:rPr lang="en-US" dirty="0" err="1" smtClean="0"/>
              <a:t>fortran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98" y="1752599"/>
            <a:ext cx="8114001" cy="45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Exercise: with which type can we correctly represent the number of world’s population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000" dirty="0" smtClean="0"/>
          </a:p>
          <a:p>
            <a:pPr algn="r" rtl="1"/>
            <a:r>
              <a:rPr lang="en-US" sz="2000" dirty="0" smtClean="0"/>
              <a:t>http://www.census.gov/main/www/popclock.html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311" y="2536686"/>
            <a:ext cx="8532689" cy="198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1" y="4953001"/>
            <a:ext cx="853268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 smtClean="0"/>
              <a:t>Solution:</a:t>
            </a:r>
            <a:br>
              <a:rPr lang="en-US" dirty="0" smtClean="0"/>
            </a:br>
            <a:r>
              <a:rPr lang="en-US" dirty="0" smtClean="0"/>
              <a:t>Why guessing, let’s make a check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2359"/>
            <a:ext cx="7772400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itchFamily="49" charset="0"/>
              </a:rPr>
              <a:t>#include &lt;</a:t>
            </a:r>
            <a:r>
              <a:rPr lang="en-US" sz="1400" b="1" dirty="0" err="1" smtClean="0">
                <a:latin typeface="Consolas" pitchFamily="49" charset="0"/>
              </a:rPr>
              <a:t>stdio.h</a:t>
            </a:r>
            <a:r>
              <a:rPr lang="en-US" sz="1400" b="1" dirty="0" smtClean="0">
                <a:latin typeface="Consolas" pitchFamily="49" charset="0"/>
              </a:rPr>
              <a:t>&gt;</a:t>
            </a:r>
          </a:p>
          <a:p>
            <a:endParaRPr lang="en-US" sz="1400" b="1" dirty="0" smtClean="0">
              <a:latin typeface="Consolas" pitchFamily="49" charset="0"/>
            </a:endParaRPr>
          </a:p>
          <a:p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main() {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A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unsigned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B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signed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C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short D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unsigned short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E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long F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signed long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G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unsigned long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H = 6856910215;</a:t>
            </a:r>
          </a:p>
          <a:p>
            <a:r>
              <a:rPr lang="en-US" sz="1400" b="1" dirty="0" smtClean="0">
                <a:latin typeface="Consolas" pitchFamily="49" charset="0"/>
              </a:rPr>
              <a:t>    float I = 6856910215.0;</a:t>
            </a:r>
          </a:p>
          <a:p>
            <a:r>
              <a:rPr lang="en-US" sz="1400" b="1" dirty="0" smtClean="0">
                <a:latin typeface="Consolas" pitchFamily="49" charset="0"/>
              </a:rPr>
              <a:t>    double J = 6856910215.0;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("World Population is 6856910215\n");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A:                %d\</a:t>
            </a:r>
            <a:r>
              <a:rPr lang="en-US" sz="1400" b="1" dirty="0" err="1" smtClean="0">
                <a:latin typeface="Consolas" pitchFamily="49" charset="0"/>
              </a:rPr>
              <a:t>n",A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("unsigned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B:       %d\</a:t>
            </a:r>
            <a:r>
              <a:rPr lang="en-US" sz="1400" b="1" dirty="0" err="1" smtClean="0">
                <a:latin typeface="Consolas" pitchFamily="49" charset="0"/>
              </a:rPr>
              <a:t>n",B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("signed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C:         %d\</a:t>
            </a:r>
            <a:r>
              <a:rPr lang="en-US" sz="1400" b="1" dirty="0" err="1" smtClean="0">
                <a:latin typeface="Consolas" pitchFamily="49" charset="0"/>
              </a:rPr>
              <a:t>n",C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("short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D:          %d\</a:t>
            </a:r>
            <a:r>
              <a:rPr lang="en-US" sz="1400" b="1" dirty="0" err="1" smtClean="0">
                <a:latin typeface="Consolas" pitchFamily="49" charset="0"/>
              </a:rPr>
              <a:t>n",D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("unsigned short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E: %d\</a:t>
            </a:r>
            <a:r>
              <a:rPr lang="en-US" sz="1400" b="1" dirty="0" err="1" smtClean="0">
                <a:latin typeface="Consolas" pitchFamily="49" charset="0"/>
              </a:rPr>
              <a:t>n",E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("long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F:           %d\</a:t>
            </a:r>
            <a:r>
              <a:rPr lang="en-US" sz="1400" b="1" dirty="0" err="1" smtClean="0">
                <a:latin typeface="Consolas" pitchFamily="49" charset="0"/>
              </a:rPr>
              <a:t>n",F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("signed long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G     %d\</a:t>
            </a:r>
            <a:r>
              <a:rPr lang="en-US" sz="1400" b="1" dirty="0" err="1" smtClean="0">
                <a:latin typeface="Consolas" pitchFamily="49" charset="0"/>
              </a:rPr>
              <a:t>n",G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("unsigned long </a:t>
            </a:r>
            <a:r>
              <a:rPr lang="en-US" sz="1400" b="1" dirty="0" err="1" smtClean="0">
                <a:latin typeface="Consolas" pitchFamily="49" charset="0"/>
              </a:rPr>
              <a:t>int</a:t>
            </a:r>
            <a:r>
              <a:rPr lang="en-US" sz="1400" b="1" dirty="0" smtClean="0">
                <a:latin typeface="Consolas" pitchFamily="49" charset="0"/>
              </a:rPr>
              <a:t> H   %d\</a:t>
            </a:r>
            <a:r>
              <a:rPr lang="en-US" sz="1400" b="1" dirty="0" err="1" smtClean="0">
                <a:latin typeface="Consolas" pitchFamily="49" charset="0"/>
              </a:rPr>
              <a:t>n",H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("float I               %f\</a:t>
            </a:r>
            <a:r>
              <a:rPr lang="en-US" sz="1400" b="1" dirty="0" err="1" smtClean="0">
                <a:latin typeface="Consolas" pitchFamily="49" charset="0"/>
              </a:rPr>
              <a:t>n",I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("double J              %lf\</a:t>
            </a:r>
            <a:r>
              <a:rPr lang="en-US" sz="1400" b="1" dirty="0" err="1" smtClean="0">
                <a:latin typeface="Consolas" pitchFamily="49" charset="0"/>
              </a:rPr>
              <a:t>n",J</a:t>
            </a:r>
            <a:r>
              <a:rPr lang="en-US" sz="1400" b="1" dirty="0" smtClean="0">
                <a:latin typeface="Consolas" pitchFamily="49" charset="0"/>
              </a:rPr>
              <a:t>);</a:t>
            </a:r>
          </a:p>
          <a:p>
            <a:r>
              <a:rPr lang="en-US" sz="1400" b="1" dirty="0" smtClean="0">
                <a:latin typeface="Consolas" pitchFamily="49" charset="0"/>
              </a:rPr>
              <a:t>    </a:t>
            </a:r>
          </a:p>
          <a:p>
            <a:r>
              <a:rPr lang="en-US" sz="1400" b="1" dirty="0" smtClean="0">
                <a:latin typeface="Consolas" pitchFamily="49" charset="0"/>
              </a:rPr>
              <a:t>    return 0;</a:t>
            </a:r>
          </a:p>
          <a:p>
            <a:r>
              <a:rPr lang="en-US" sz="1400" b="1" dirty="0" smtClean="0">
                <a:latin typeface="Consolas" pitchFamily="49" charset="0"/>
              </a:rPr>
              <a:t>}</a:t>
            </a:r>
            <a:endParaRPr lang="en-US" sz="1400" b="1" dirty="0"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8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 1.0 (see </a:t>
            </a:r>
            <a:r>
              <a:rPr lang="en-US" dirty="0" err="1" smtClean="0"/>
              <a:t>earth.c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600200"/>
            <a:ext cx="2209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להריץ את תכנית הדוגמה: </a:t>
            </a:r>
            <a:r>
              <a:rPr lang="en-US" dirty="0" smtClean="0"/>
              <a:t>Earth.exe</a:t>
            </a:r>
            <a:endParaRPr lang="he-I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Luckily the compiler helps us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57" y="1995488"/>
            <a:ext cx="8474005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ignore the warnings and execute the program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399"/>
            <a:ext cx="8612933" cy="504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/>
              <a:t>You don’t have to remember the documentation but you must be </a:t>
            </a:r>
            <a:r>
              <a:rPr lang="en-US" sz="2800" b="1" dirty="0" smtClean="0"/>
              <a:t>cautious</a:t>
            </a:r>
            <a:endParaRPr lang="en-US" sz="2800" b="1" dirty="0"/>
          </a:p>
          <a:p>
            <a:pPr marL="514350" indent="-514350" algn="l">
              <a:buAutoNum type="arabicPeriod"/>
            </a:pPr>
            <a:r>
              <a:rPr lang="en-US" sz="2800" dirty="0" smtClean="0"/>
              <a:t>Suppose that this was part of a </a:t>
            </a:r>
            <a:r>
              <a:rPr lang="en-US" sz="2800" b="1" dirty="0" smtClean="0"/>
              <a:t>mission critical </a:t>
            </a:r>
            <a:r>
              <a:rPr lang="en-US" sz="2800" dirty="0" smtClean="0"/>
              <a:t>software… by introducing a “small” bug it might be life risking!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now... a surprise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There is another option: a bug in the compiler!!!</a:t>
            </a:r>
            <a:endParaRPr lang="he-IL" sz="2400" dirty="0" smtClean="0"/>
          </a:p>
          <a:p>
            <a:pPr algn="r" rtl="1"/>
            <a:endParaRPr lang="he-IL" sz="2400" dirty="0" smtClean="0"/>
          </a:p>
          <a:p>
            <a:pPr algn="l"/>
            <a:r>
              <a:rPr lang="en-US" sz="2400" dirty="0" smtClean="0"/>
              <a:t>From the internet:</a:t>
            </a:r>
            <a:endParaRPr lang="he-IL" sz="2400" dirty="0" smtClean="0"/>
          </a:p>
          <a:p>
            <a:pPr algn="l"/>
            <a:endParaRPr lang="he-IL" dirty="0" smtClean="0"/>
          </a:p>
          <a:p>
            <a:pPr algn="l"/>
            <a:r>
              <a:rPr lang="en-US" b="1" dirty="0" smtClean="0"/>
              <a:t>&gt;&gt; I use </a:t>
            </a:r>
            <a:r>
              <a:rPr lang="en-US" b="1" dirty="0" err="1" smtClean="0"/>
              <a:t>dev-cpp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&gt;&gt; and use 'long double'</a:t>
            </a:r>
            <a:br>
              <a:rPr lang="en-US" b="1" dirty="0" smtClean="0"/>
            </a:br>
            <a:r>
              <a:rPr lang="en-US" b="1" dirty="0" smtClean="0"/>
              <a:t>&gt;&gt; How to show this variable in function</a:t>
            </a:r>
            <a:br>
              <a:rPr lang="en-US" b="1" dirty="0" smtClean="0"/>
            </a:br>
            <a:r>
              <a:rPr lang="en-US" b="1" dirty="0" smtClean="0"/>
              <a:t>&gt;&gt; </a:t>
            </a:r>
            <a:r>
              <a:rPr lang="en-US" b="1" dirty="0" err="1" smtClean="0"/>
              <a:t>printf</a:t>
            </a:r>
            <a:r>
              <a:rPr lang="en-US" b="1" dirty="0" smtClean="0"/>
              <a:t> ("%</a:t>
            </a:r>
            <a:r>
              <a:rPr lang="en-US" b="1" dirty="0" err="1" smtClean="0"/>
              <a:t>Lg</a:t>
            </a:r>
            <a:r>
              <a:rPr lang="en-US" b="1" dirty="0" smtClean="0"/>
              <a:t>",</a:t>
            </a:r>
            <a:r>
              <a:rPr lang="en-US" b="1" dirty="0" err="1" smtClean="0"/>
              <a:t>ld</a:t>
            </a:r>
            <a:r>
              <a:rPr lang="en-US" b="1" dirty="0" smtClean="0"/>
              <a:t>) is error</a:t>
            </a:r>
            <a:br>
              <a:rPr lang="en-US" b="1" dirty="0" smtClean="0"/>
            </a:br>
            <a:r>
              <a:rPr lang="en-US" b="1" dirty="0" smtClean="0"/>
              <a:t>&gt;</a:t>
            </a:r>
            <a:br>
              <a:rPr lang="en-US" b="1" dirty="0" smtClean="0"/>
            </a:br>
            <a:r>
              <a:rPr lang="en-US" b="1" dirty="0" smtClean="0"/>
              <a:t>&gt;</a:t>
            </a:r>
            <a:br>
              <a:rPr lang="en-US" b="1" dirty="0" smtClean="0"/>
            </a:br>
            <a:r>
              <a:rPr lang="en-US" b="1" dirty="0" smtClean="0"/>
              <a:t>&gt; Unfortunately, MINGW has problem with long double. It is a compiler bug,</a:t>
            </a:r>
            <a:br>
              <a:rPr lang="en-US" b="1" dirty="0" smtClean="0"/>
            </a:br>
            <a:r>
              <a:rPr lang="en-US" b="1" dirty="0" smtClean="0"/>
              <a:t>&gt; which probably is not going to be fixed too.</a:t>
            </a:r>
            <a:br>
              <a:rPr lang="en-US" b="1" dirty="0" smtClean="0"/>
            </a:br>
            <a:r>
              <a:rPr lang="en-US" b="1" dirty="0" smtClean="0"/>
              <a:t>&gt;</a:t>
            </a:r>
            <a:br>
              <a:rPr lang="en-US" b="1" dirty="0" smtClean="0"/>
            </a:br>
            <a:r>
              <a:rPr lang="en-US" b="1" dirty="0" smtClean="0"/>
              <a:t>&gt; Consult MINGW users mailing list if you want to more information on this</a:t>
            </a:r>
            <a:br>
              <a:rPr lang="en-US" b="1" dirty="0" smtClean="0"/>
            </a:br>
            <a:r>
              <a:rPr lang="en-US" b="1" dirty="0" smtClean="0"/>
              <a:t>&gt; and to discuss it more.</a:t>
            </a:r>
            <a:br>
              <a:rPr lang="en-US" b="1" dirty="0" smtClean="0"/>
            </a:br>
            <a:r>
              <a:rPr lang="en-US" b="1" dirty="0" smtClean="0"/>
              <a:t>&gt;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Hello World – C version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305800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/* comments in C begin like this and end with */</a:t>
            </a:r>
          </a:p>
          <a:p>
            <a:r>
              <a:rPr lang="en-US" dirty="0" smtClean="0">
                <a:latin typeface="Consolas" pitchFamily="49" charset="0"/>
              </a:rPr>
              <a:t>#include &lt;</a:t>
            </a:r>
            <a:r>
              <a:rPr lang="en-US" dirty="0" err="1" smtClean="0">
                <a:latin typeface="Consolas" pitchFamily="49" charset="0"/>
              </a:rPr>
              <a:t>stdlib.h</a:t>
            </a:r>
            <a:r>
              <a:rPr lang="en-US" dirty="0" smtClean="0">
                <a:latin typeface="Consolas" pitchFamily="49" charset="0"/>
              </a:rPr>
              <a:t>&gt; /* </a:t>
            </a:r>
            <a:r>
              <a:rPr lang="en-US" dirty="0" err="1" smtClean="0">
                <a:latin typeface="Consolas" pitchFamily="49" charset="0"/>
              </a:rPr>
              <a:t>atof</a:t>
            </a:r>
            <a:r>
              <a:rPr lang="en-US" dirty="0" smtClean="0">
                <a:latin typeface="Consolas" pitchFamily="49" charset="0"/>
              </a:rPr>
              <a:t> function */</a:t>
            </a:r>
          </a:p>
          <a:p>
            <a:r>
              <a:rPr lang="en-US" dirty="0" smtClean="0">
                <a:latin typeface="Consolas" pitchFamily="49" charset="0"/>
              </a:rPr>
              <a:t>#include &lt;</a:t>
            </a:r>
            <a:r>
              <a:rPr lang="en-US" dirty="0" err="1" smtClean="0">
                <a:latin typeface="Consolas" pitchFamily="49" charset="0"/>
              </a:rPr>
              <a:t>math.h</a:t>
            </a:r>
            <a:r>
              <a:rPr lang="en-US" dirty="0" smtClean="0">
                <a:latin typeface="Consolas" pitchFamily="49" charset="0"/>
              </a:rPr>
              <a:t>&gt;   /* sine function */</a:t>
            </a:r>
          </a:p>
          <a:p>
            <a:r>
              <a:rPr lang="en-US" dirty="0" smtClean="0">
                <a:latin typeface="Consolas" pitchFamily="49" charset="0"/>
              </a:rPr>
              <a:t>#include &lt;</a:t>
            </a:r>
            <a:r>
              <a:rPr lang="en-US" dirty="0" err="1" smtClean="0">
                <a:latin typeface="Consolas" pitchFamily="49" charset="0"/>
              </a:rPr>
              <a:t>stdio.h</a:t>
            </a:r>
            <a:r>
              <a:rPr lang="en-US" dirty="0" smtClean="0">
                <a:latin typeface="Consolas" pitchFamily="49" charset="0"/>
              </a:rPr>
              <a:t>&gt;  /* </a:t>
            </a:r>
            <a:r>
              <a:rPr lang="en-US" dirty="0" err="1" smtClean="0">
                <a:latin typeface="Consolas" pitchFamily="49" charset="0"/>
              </a:rPr>
              <a:t>printf</a:t>
            </a:r>
            <a:r>
              <a:rPr lang="en-US" dirty="0" smtClean="0">
                <a:latin typeface="Consolas" pitchFamily="49" charset="0"/>
              </a:rPr>
              <a:t> function */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main (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argc</a:t>
            </a:r>
            <a:r>
              <a:rPr lang="en-US" dirty="0" smtClean="0">
                <a:latin typeface="Consolas" pitchFamily="49" charset="0"/>
              </a:rPr>
              <a:t>, char* </a:t>
            </a:r>
            <a:r>
              <a:rPr lang="en-US" dirty="0" err="1" smtClean="0">
                <a:latin typeface="Consolas" pitchFamily="49" charset="0"/>
              </a:rPr>
              <a:t>argv</a:t>
            </a:r>
            <a:r>
              <a:rPr lang="en-US" dirty="0" smtClean="0">
                <a:latin typeface="Consolas" pitchFamily="49" charset="0"/>
              </a:rPr>
              <a:t>[])</a:t>
            </a:r>
          </a:p>
          <a:p>
            <a:r>
              <a:rPr lang="en-US" dirty="0" smtClean="0">
                <a:latin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</a:rPr>
              <a:t>  double r, s;        /* declare variables */</a:t>
            </a:r>
          </a:p>
          <a:p>
            <a:r>
              <a:rPr lang="en-US" dirty="0" smtClean="0">
                <a:latin typeface="Consolas" pitchFamily="49" charset="0"/>
              </a:rPr>
              <a:t>  r = </a:t>
            </a:r>
            <a:r>
              <a:rPr lang="en-US" dirty="0" err="1" smtClean="0">
                <a:latin typeface="Consolas" pitchFamily="49" charset="0"/>
              </a:rPr>
              <a:t>atof</a:t>
            </a:r>
            <a:r>
              <a:rPr lang="en-US" dirty="0" smtClean="0">
                <a:latin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</a:rPr>
              <a:t>argv</a:t>
            </a:r>
            <a:r>
              <a:rPr lang="en-US" dirty="0" smtClean="0">
                <a:latin typeface="Consolas" pitchFamily="49" charset="0"/>
              </a:rPr>
              <a:t>[1]);  /* convert the text </a:t>
            </a:r>
            <a:r>
              <a:rPr lang="en-US" dirty="0" err="1" smtClean="0">
                <a:latin typeface="Consolas" pitchFamily="49" charset="0"/>
              </a:rPr>
              <a:t>argv</a:t>
            </a:r>
            <a:r>
              <a:rPr lang="en-US" dirty="0" smtClean="0">
                <a:latin typeface="Consolas" pitchFamily="49" charset="0"/>
              </a:rPr>
              <a:t>[1] to double */</a:t>
            </a:r>
          </a:p>
          <a:p>
            <a:r>
              <a:rPr lang="en-US" dirty="0" smtClean="0">
                <a:latin typeface="Consolas" pitchFamily="49" charset="0"/>
              </a:rPr>
              <a:t>  s = sin(r);</a:t>
            </a:r>
          </a:p>
          <a:p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printf</a:t>
            </a:r>
            <a:r>
              <a:rPr lang="en-US" dirty="0" smtClean="0">
                <a:latin typeface="Consolas" pitchFamily="49" charset="0"/>
              </a:rPr>
              <a:t>("Hello, World! sin(%g)=%g\n", r, s);</a:t>
            </a:r>
          </a:p>
          <a:p>
            <a:r>
              <a:rPr lang="en-US" dirty="0" smtClean="0">
                <a:latin typeface="Consolas" pitchFamily="49" charset="0"/>
              </a:rPr>
              <a:t>  return 0;           /* success execution of the program */</a:t>
            </a:r>
          </a:p>
          <a:p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 smtClean="0"/>
              <a:t>נשאף להיות "עיוורים" למערכת ההפעלה. כלומר הבחירה בין "חלונות" ל-"לינוקס" לא מהותית לענייננו. לדעתי, עדיף ללכת בנתיב של "גם-וגם" !</a:t>
            </a:r>
          </a:p>
          <a:p>
            <a:pPr algn="r" rtl="1"/>
            <a:r>
              <a:rPr lang="he-IL" dirty="0" smtClean="0"/>
              <a:t>פתרונות משולבים: מערכת "חלונות" בתור מערכת ראשית המארחת באמצעות </a:t>
            </a:r>
            <a:r>
              <a:rPr lang="he-IL" dirty="0" err="1" smtClean="0"/>
              <a:t>וירטואליזציה</a:t>
            </a:r>
            <a:r>
              <a:rPr lang="he-IL" dirty="0" smtClean="0"/>
              <a:t> מערכת "לינוקס".</a:t>
            </a:r>
            <a:r>
              <a:rPr lang="en-US" dirty="0" smtClean="0"/>
              <a:t> </a:t>
            </a:r>
            <a:r>
              <a:rPr lang="he-IL" dirty="0" smtClean="0"/>
              <a:t>(הדגמה בכיתה: </a:t>
            </a:r>
            <a:r>
              <a:rPr lang="en-US" dirty="0" smtClean="0"/>
              <a:t>Virtual Box + </a:t>
            </a:r>
            <a:r>
              <a:rPr lang="en-US" dirty="0" err="1" smtClean="0"/>
              <a:t>Ubuntu</a:t>
            </a:r>
            <a:r>
              <a:rPr lang="he-IL" dirty="0" smtClean="0"/>
              <a:t>)</a:t>
            </a:r>
          </a:p>
          <a:p>
            <a:pPr algn="r" rtl="1"/>
            <a:r>
              <a:rPr lang="he-IL" dirty="0" smtClean="0"/>
              <a:t>נסתדר עם התשתית הקיימת במחלקה ובאונ' והיא צריכה להתאים לדרישות הקורס הנוכחי</a:t>
            </a:r>
          </a:p>
          <a:p>
            <a:pPr algn="r" rtl="1"/>
            <a:r>
              <a:rPr lang="he-IL" dirty="0" smtClean="0"/>
              <a:t>אני ממליץ בחום להביא לשיעור מחשבים נישאים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Scientific Hello World – C++ version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7848600" cy="378565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// A comment line begins like this in C++ programs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using namespace std 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#include &lt;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iostream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&gt;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#include &lt;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math.h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&gt;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 main(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argc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, char*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argv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[]) {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// convert the text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argv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 [1] to double using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atof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double r =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atof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argv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[1]);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double s = sin(r) ;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cout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 &lt;&lt; "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Helo,World!sin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("&lt;&lt; r &lt;&lt; ")="&lt;&lt; s &lt;&lt; </a:t>
            </a:r>
            <a:r>
              <a:rPr lang="en-US" sz="2000" dirty="0" err="1" smtClean="0">
                <a:solidFill>
                  <a:schemeClr val="tx1"/>
                </a:solidFill>
                <a:latin typeface="Consolas" pitchFamily="49" charset="0"/>
              </a:rPr>
              <a:t>endl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// success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return 0 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1"/>
              </a:solidFill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Hello world code with exception handling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3" y="1981200"/>
            <a:ext cx="9000047" cy="42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Hello World – Fortran 90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7391400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PROGRAM </a:t>
            </a:r>
            <a:r>
              <a:rPr lang="en-US" dirty="0" err="1" smtClean="0"/>
              <a:t>shw</a:t>
            </a:r>
            <a:endParaRPr lang="en-US" dirty="0" smtClean="0"/>
          </a:p>
          <a:p>
            <a:r>
              <a:rPr lang="en-US" dirty="0" smtClean="0"/>
              <a:t>! Guy:</a:t>
            </a:r>
          </a:p>
          <a:p>
            <a:r>
              <a:rPr lang="en-US" dirty="0" smtClean="0"/>
              <a:t>! Save this file as: hello_f.f90</a:t>
            </a:r>
          </a:p>
          <a:p>
            <a:r>
              <a:rPr lang="en-US" dirty="0" smtClean="0"/>
              <a:t>! Compile: </a:t>
            </a:r>
            <a:r>
              <a:rPr lang="en-US" dirty="0" err="1" smtClean="0"/>
              <a:t>gfortran</a:t>
            </a:r>
            <a:r>
              <a:rPr lang="en-US" dirty="0" smtClean="0"/>
              <a:t> –o </a:t>
            </a:r>
            <a:r>
              <a:rPr lang="en-US" dirty="0" err="1" smtClean="0"/>
              <a:t>hello_f</a:t>
            </a:r>
            <a:r>
              <a:rPr lang="en-US" dirty="0" smtClean="0"/>
              <a:t> hello_f.f90 </a:t>
            </a:r>
          </a:p>
          <a:p>
            <a:endParaRPr lang="en-US" dirty="0" smtClean="0"/>
          </a:p>
          <a:p>
            <a:r>
              <a:rPr lang="en-US" dirty="0" smtClean="0"/>
              <a:t> IMPLICIT NONE</a:t>
            </a:r>
          </a:p>
          <a:p>
            <a:r>
              <a:rPr lang="en-US" dirty="0" smtClean="0"/>
              <a:t>  REAL (KIND =8) :: r         ! Input number</a:t>
            </a:r>
          </a:p>
          <a:p>
            <a:r>
              <a:rPr lang="en-US" dirty="0" smtClean="0"/>
              <a:t>  REAL (KIND=8)  :: s         ! Result</a:t>
            </a:r>
          </a:p>
          <a:p>
            <a:endParaRPr lang="en-US" dirty="0" smtClean="0"/>
          </a:p>
          <a:p>
            <a:r>
              <a:rPr lang="en-US" dirty="0" smtClean="0"/>
              <a:t>  !  Get a number from user</a:t>
            </a:r>
          </a:p>
          <a:p>
            <a:r>
              <a:rPr lang="en-US" dirty="0" smtClean="0"/>
              <a:t>  WRITE(*,*) 'Input a number: '</a:t>
            </a:r>
          </a:p>
          <a:p>
            <a:r>
              <a:rPr lang="en-US" dirty="0" smtClean="0"/>
              <a:t>  READ(*,*) r</a:t>
            </a:r>
          </a:p>
          <a:p>
            <a:r>
              <a:rPr lang="en-US" dirty="0" smtClean="0"/>
              <a:t>  !  Calculate the sine of the number</a:t>
            </a:r>
          </a:p>
          <a:p>
            <a:r>
              <a:rPr lang="en-US" dirty="0" smtClean="0"/>
              <a:t>  s = SIN(r)</a:t>
            </a:r>
          </a:p>
          <a:p>
            <a:r>
              <a:rPr lang="en-US" dirty="0" smtClean="0"/>
              <a:t>  !  Write result to screen</a:t>
            </a:r>
          </a:p>
          <a:p>
            <a:r>
              <a:rPr lang="en-US" dirty="0" smtClean="0"/>
              <a:t>  WRITE(*,*) 'Hello World! SINE of ', r, ' =', s</a:t>
            </a:r>
          </a:p>
          <a:p>
            <a:endParaRPr lang="en-US" dirty="0" smtClean="0"/>
          </a:p>
          <a:p>
            <a:r>
              <a:rPr lang="en-US" dirty="0" smtClean="0"/>
              <a:t>END PROGRAM </a:t>
            </a:r>
            <a:r>
              <a:rPr lang="en-US" dirty="0" err="1" smtClean="0"/>
              <a:t>shw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– Fortran 90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2085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970292"/>
            <a:ext cx="35242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http://python.org/</a:t>
            </a:r>
            <a:endParaRPr lang="he-IL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59944"/>
            <a:ext cx="36195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933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43549"/>
            <a:ext cx="4672013" cy="67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582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229100" cy="603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71950" cy="603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5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0163"/>
            <a:ext cx="436245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76400"/>
            <a:ext cx="3657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http://matplotlib.sourceforge.net/</a:t>
            </a:r>
            <a:endParaRPr lang="he-I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152400"/>
            <a:ext cx="457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09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Hello World in Python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64427" y="1300480"/>
            <a:ext cx="59436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import sys, math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# read inputs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r = float(</a:t>
            </a:r>
            <a:r>
              <a:rPr lang="en-US" dirty="0" err="1" smtClean="0">
                <a:latin typeface="Consolas" pitchFamily="49" charset="0"/>
              </a:rPr>
              <a:t>sys.argv</a:t>
            </a:r>
            <a:r>
              <a:rPr lang="en-US" dirty="0" smtClean="0">
                <a:latin typeface="Consolas" pitchFamily="49" charset="0"/>
              </a:rPr>
              <a:t>[1])</a:t>
            </a:r>
          </a:p>
          <a:p>
            <a:r>
              <a:rPr lang="en-US" dirty="0" smtClean="0">
                <a:latin typeface="Consolas" pitchFamily="49" charset="0"/>
              </a:rPr>
              <a:t>s = math.sin(r)</a:t>
            </a:r>
          </a:p>
          <a:p>
            <a:r>
              <a:rPr lang="en-US" dirty="0" smtClean="0">
                <a:latin typeface="Consolas" pitchFamily="49" charset="0"/>
              </a:rPr>
              <a:t>print "Hello World! sin(%g)=%12.6e" % (</a:t>
            </a:r>
            <a:r>
              <a:rPr lang="en-US" dirty="0" err="1" smtClean="0">
                <a:latin typeface="Consolas" pitchFamily="49" charset="0"/>
              </a:rPr>
              <a:t>r,s</a:t>
            </a:r>
            <a:r>
              <a:rPr lang="en-US" dirty="0" smtClean="0">
                <a:latin typeface="Consolas" pitchFamily="49" charset="0"/>
              </a:rPr>
              <a:t>)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45" y="3962400"/>
            <a:ext cx="89143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Interactive Python</a:t>
            </a:r>
            <a:endParaRPr lang="en-US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" y="2743199"/>
            <a:ext cx="8924338" cy="28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IDLE – Interactive shell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הקורס חדש ולכן...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תתכנה בעיות בחיבור בין עבודות-הבית לבין התשתית החישובית.</a:t>
            </a:r>
          </a:p>
          <a:p>
            <a:pPr lvl="1" algn="r" rtl="1"/>
            <a:r>
              <a:rPr lang="he-IL" dirty="0" smtClean="0"/>
              <a:t>נסיק מסקנות ונתקן תוך כדי תנועה</a:t>
            </a:r>
          </a:p>
          <a:p>
            <a:pPr lvl="1" algn="r" rtl="1"/>
            <a:r>
              <a:rPr lang="he-IL" dirty="0" smtClean="0"/>
              <a:t>אנא שילחו אלי משוב בכל שלב ובכל נושא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Python(</a:t>
            </a:r>
            <a:r>
              <a:rPr lang="en-US" b="1" dirty="0" err="1" smtClean="0"/>
              <a:t>x,y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http://www.pythonxy.com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8382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 smtClean="0"/>
          </a:p>
          <a:p>
            <a:r>
              <a:rPr lang="en-US" sz="2800" b="1" i="1" u="sng" dirty="0" smtClean="0">
                <a:hlinkClick r:id="rId3"/>
              </a:rPr>
              <a:t>Scientific-oriented Python Distribution based on Qt and Eclipse</a:t>
            </a:r>
            <a:r>
              <a:rPr lang="en-US" sz="2800" b="1" u="sng" dirty="0" smtClean="0"/>
              <a:t> </a:t>
            </a:r>
          </a:p>
          <a:p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size of the Python(</a:t>
            </a:r>
            <a:r>
              <a:rPr lang="en-US" dirty="0" err="1" smtClean="0"/>
              <a:t>x,y</a:t>
            </a:r>
            <a:r>
              <a:rPr lang="en-US" dirty="0" smtClean="0"/>
              <a:t>) package version 2.6.5.1 is 442MB</a:t>
            </a:r>
          </a:p>
          <a:p>
            <a:endParaRPr lang="en-US" dirty="0" smtClean="0"/>
          </a:p>
          <a:p>
            <a:r>
              <a:rPr lang="en-US" b="1" dirty="0" smtClean="0"/>
              <a:t>I would like to ask everybody </a:t>
            </a:r>
          </a:p>
          <a:p>
            <a:r>
              <a:rPr lang="en-US" b="1" dirty="0" smtClean="0"/>
              <a:t>to install this Package!</a:t>
            </a:r>
            <a:endParaRPr lang="en-US" b="1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961" y="2590801"/>
            <a:ext cx="551403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Eclipse </a:t>
            </a:r>
            <a:r>
              <a:rPr lang="en-US" b="1" dirty="0" smtClean="0"/>
              <a:t>IDE</a:t>
            </a:r>
            <a:endParaRPr lang="en-US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65" y="1447800"/>
            <a:ext cx="91770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Pydee</a:t>
            </a:r>
            <a:r>
              <a:rPr lang="en-US" b="1" dirty="0" smtClean="0"/>
              <a:t> (Python with integration to the scientific and numeric libraries)</a:t>
            </a:r>
            <a:endParaRPr lang="en-US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3321"/>
            <a:ext cx="9144000" cy="324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562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Update: </a:t>
            </a:r>
            <a:r>
              <a:rPr lang="en-US" dirty="0" err="1" smtClean="0"/>
              <a:t>Pydee</a:t>
            </a:r>
            <a:r>
              <a:rPr lang="en-US" dirty="0" smtClean="0"/>
              <a:t> is now called </a:t>
            </a:r>
            <a:r>
              <a:rPr lang="en-US" dirty="0" err="1" smtClean="0"/>
              <a:t>Spyder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MHJ Section 2.4: Real Numbers and Numerical Precision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52600"/>
            <a:ext cx="3739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198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next example program will try to calculate: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171826"/>
            <a:ext cx="8839200" cy="3139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Python code:</a:t>
            </a:r>
          </a:p>
          <a:p>
            <a:endParaRPr lang="en-US" dirty="0" smtClean="0"/>
          </a:p>
          <a:p>
            <a:r>
              <a:rPr lang="en-US" dirty="0" smtClean="0">
                <a:latin typeface="Consolas" pitchFamily="49" charset="0"/>
              </a:rPr>
              <a:t>&gt;&gt;&gt; import math</a:t>
            </a:r>
          </a:p>
          <a:p>
            <a:r>
              <a:rPr lang="en-US" dirty="0" smtClean="0">
                <a:latin typeface="Consolas" pitchFamily="49" charset="0"/>
              </a:rPr>
              <a:t>&gt;&gt;&gt; x=0.007</a:t>
            </a:r>
          </a:p>
          <a:p>
            <a:r>
              <a:rPr lang="en-US" dirty="0" smtClean="0">
                <a:latin typeface="Consolas" pitchFamily="49" charset="0"/>
              </a:rPr>
              <a:t>&gt;&gt;&gt; f=(1-math.cos(x))/math.sin(x)</a:t>
            </a:r>
          </a:p>
          <a:p>
            <a:r>
              <a:rPr lang="en-US" dirty="0" smtClean="0">
                <a:latin typeface="Consolas" pitchFamily="49" charset="0"/>
              </a:rPr>
              <a:t>&gt;&gt;&gt; print f</a:t>
            </a:r>
          </a:p>
          <a:p>
            <a:r>
              <a:rPr lang="en-US" dirty="0" smtClean="0">
                <a:latin typeface="Consolas" pitchFamily="49" charset="0"/>
              </a:rPr>
              <a:t>0.0035000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1429173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&gt;&gt;&gt; # Multiply the denominator and the numerator with 1+cos(x):</a:t>
            </a:r>
          </a:p>
          <a:p>
            <a:r>
              <a:rPr lang="en-US" dirty="0" smtClean="0">
                <a:latin typeface="Consolas" pitchFamily="49" charset="0"/>
              </a:rPr>
              <a:t>&gt;&gt;&gt; g=math.sin(x)/(1+math.cos(x))</a:t>
            </a:r>
          </a:p>
          <a:p>
            <a:r>
              <a:rPr lang="en-US" dirty="0" smtClean="0">
                <a:latin typeface="Consolas" pitchFamily="49" charset="0"/>
              </a:rPr>
              <a:t>&gt;&gt;&gt; print g</a:t>
            </a:r>
          </a:p>
          <a:p>
            <a:r>
              <a:rPr lang="en-US" dirty="0" smtClean="0">
                <a:latin typeface="Consolas" pitchFamily="49" charset="0"/>
              </a:rPr>
              <a:t>0.00350001429174</a:t>
            </a:r>
            <a:endParaRPr lang="en-US" dirty="0">
              <a:latin typeface="Consolas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השד אינו נורא כל-כך...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5715000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using namespace std;</a:t>
            </a:r>
          </a:p>
          <a:p>
            <a:r>
              <a:rPr lang="en-US" dirty="0" smtClean="0">
                <a:latin typeface="Consolas" pitchFamily="49" charset="0"/>
              </a:rPr>
              <a:t>#include&lt;</a:t>
            </a:r>
            <a:r>
              <a:rPr lang="en-US" dirty="0" err="1" smtClean="0">
                <a:latin typeface="Consolas" pitchFamily="49" charset="0"/>
              </a:rPr>
              <a:t>iostream</a:t>
            </a:r>
            <a:r>
              <a:rPr lang="en-US" dirty="0" smtClean="0">
                <a:latin typeface="Consolas" pitchFamily="49" charset="0"/>
              </a:rPr>
              <a:t>&gt;</a:t>
            </a:r>
          </a:p>
          <a:p>
            <a:r>
              <a:rPr lang="en-US" dirty="0" smtClean="0">
                <a:latin typeface="Consolas" pitchFamily="49" charset="0"/>
              </a:rPr>
              <a:t>#include&lt;</a:t>
            </a:r>
            <a:r>
              <a:rPr lang="en-US" dirty="0" err="1" smtClean="0">
                <a:latin typeface="Consolas" pitchFamily="49" charset="0"/>
              </a:rPr>
              <a:t>math.h</a:t>
            </a:r>
            <a:r>
              <a:rPr lang="en-US" dirty="0" smtClean="0">
                <a:latin typeface="Consolas" pitchFamily="49" charset="0"/>
              </a:rPr>
              <a:t>&gt;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main() {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</a:p>
          <a:p>
            <a:r>
              <a:rPr lang="en-US" dirty="0" smtClean="0">
                <a:latin typeface="Consolas" pitchFamily="49" charset="0"/>
              </a:rPr>
              <a:t>    double </a:t>
            </a:r>
            <a:r>
              <a:rPr lang="en-US" dirty="0" err="1" smtClean="0">
                <a:latin typeface="Consolas" pitchFamily="49" charset="0"/>
              </a:rPr>
              <a:t>x,f,g,d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</a:rPr>
              <a:t>    x=0.007;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</a:p>
          <a:p>
            <a:r>
              <a:rPr lang="en-US" dirty="0" smtClean="0">
                <a:latin typeface="Consolas" pitchFamily="49" charset="0"/>
              </a:rPr>
              <a:t>    f = (1-cos(x))/sin(x);</a:t>
            </a:r>
          </a:p>
          <a:p>
            <a:r>
              <a:rPr lang="en-US" dirty="0" smtClean="0">
                <a:latin typeface="Consolas" pitchFamily="49" charset="0"/>
              </a:rPr>
              <a:t>    g = sin(x)/(1+cos(x));</a:t>
            </a:r>
          </a:p>
          <a:p>
            <a:r>
              <a:rPr lang="en-US" dirty="0" smtClean="0">
                <a:latin typeface="Consolas" pitchFamily="49" charset="0"/>
              </a:rPr>
              <a:t>    d = f-g;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</a:rPr>
              <a:t>cout</a:t>
            </a:r>
            <a:r>
              <a:rPr lang="en-US" dirty="0" smtClean="0">
                <a:latin typeface="Consolas" pitchFamily="49" charset="0"/>
              </a:rPr>
              <a:t> &lt;&lt; "f=" &lt;&lt; f &lt;&lt; " g=" &lt;&lt; g &lt;&lt; "\n";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</a:rPr>
              <a:t>cout</a:t>
            </a:r>
            <a:r>
              <a:rPr lang="en-US" dirty="0" smtClean="0">
                <a:latin typeface="Consolas" pitchFamily="49" charset="0"/>
              </a:rPr>
              <a:t> &lt;&lt; "f-g=" &lt;&lt; d &lt;&lt; " \n";</a:t>
            </a:r>
          </a:p>
          <a:p>
            <a:r>
              <a:rPr lang="en-US" dirty="0" smtClean="0">
                <a:latin typeface="Consolas" pitchFamily="49" charset="0"/>
              </a:rPr>
              <a:t>    </a:t>
            </a:r>
          </a:p>
          <a:p>
            <a:r>
              <a:rPr lang="en-US" dirty="0" smtClean="0">
                <a:latin typeface="Consolas" pitchFamily="49" charset="0"/>
              </a:rPr>
              <a:t>    return 0;</a:t>
            </a:r>
          </a:p>
          <a:p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1524000"/>
            <a:ext cx="2057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Computer demo:</a:t>
            </a:r>
          </a:p>
          <a:p>
            <a:endParaRPr lang="en-US" dirty="0" smtClean="0"/>
          </a:p>
          <a:p>
            <a:r>
              <a:rPr lang="en-US" dirty="0" smtClean="0"/>
              <a:t>\code\section_2_4</a:t>
            </a:r>
          </a:p>
          <a:p>
            <a:r>
              <a:rPr lang="en-US" dirty="0" err="1" smtClean="0"/>
              <a:t>DevC</a:t>
            </a:r>
            <a:r>
              <a:rPr lang="en-US" dirty="0" smtClean="0"/>
              <a:t>++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352800"/>
            <a:ext cx="25146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Output:</a:t>
            </a:r>
          </a:p>
          <a:p>
            <a:endParaRPr lang="en-US" dirty="0" smtClean="0"/>
          </a:p>
          <a:p>
            <a:r>
              <a:rPr lang="en-US" dirty="0" smtClean="0">
                <a:latin typeface="Consolas" pitchFamily="49" charset="0"/>
              </a:rPr>
              <a:t>f=0.00350001 g=0.00350001</a:t>
            </a:r>
          </a:p>
          <a:p>
            <a:r>
              <a:rPr lang="en-US" dirty="0" smtClean="0">
                <a:latin typeface="Consolas" pitchFamily="49" charset="0"/>
              </a:rPr>
              <a:t>f-g=-6.35429e-015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410200"/>
            <a:ext cx="160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Both Python and C++ did well !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off Errors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9144000" cy="14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1193800"/>
            <a:ext cx="35052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For small x</a:t>
            </a:r>
          </a:p>
          <a:p>
            <a:endParaRPr lang="en-US" sz="2400" dirty="0" smtClean="0"/>
          </a:p>
          <a:p>
            <a:r>
              <a:rPr lang="en-US" sz="2400" dirty="0" smtClean="0"/>
              <a:t>sin(x) ≈ x</a:t>
            </a:r>
          </a:p>
          <a:p>
            <a:r>
              <a:rPr lang="en-US" sz="2400" dirty="0" err="1" smtClean="0"/>
              <a:t>cos</a:t>
            </a:r>
            <a:r>
              <a:rPr lang="en-US" sz="2400" dirty="0" smtClean="0"/>
              <a:t>(x) ≈ 1</a:t>
            </a:r>
          </a:p>
          <a:p>
            <a:endParaRPr lang="en-US" sz="2400" dirty="0" smtClean="0"/>
          </a:p>
          <a:p>
            <a:r>
              <a:rPr lang="en-US" sz="2400" dirty="0" smtClean="0"/>
              <a:t>F ≈ {0/0}</a:t>
            </a:r>
            <a:endParaRPr 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2.5 – Loss of Precision and Round-off Errors: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905301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133600"/>
            <a:ext cx="4876800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3 methods:</a:t>
            </a:r>
          </a:p>
          <a:p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Simply sum terms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Use recursion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Sum terms for the expansion of exp(x) and then take the inverse</a:t>
            </a: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" y="508896"/>
            <a:ext cx="7667341" cy="60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15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Demo: run test program </a:t>
            </a:r>
            <a:r>
              <a:rPr lang="en-US" sz="3600" b="1" dirty="0" smtClean="0">
                <a:latin typeface="Consolas" pitchFamily="49" charset="0"/>
                <a:cs typeface="Consolas" pitchFamily="49" charset="0"/>
              </a:rPr>
              <a:t>exp_minus_x_ver1.cxx</a:t>
            </a:r>
            <a:endParaRPr lang="he-IL" sz="3600" b="1" dirty="0">
              <a:latin typeface="Consolas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703"/>
            <a:ext cx="9144000" cy="461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94" y="1669371"/>
            <a:ext cx="525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/>
              <a:t>Use </a:t>
            </a:r>
            <a:r>
              <a:rPr lang="en-US" i="1" dirty="0" err="1" smtClean="0"/>
              <a:t>DevC</a:t>
            </a:r>
            <a:r>
              <a:rPr lang="en-US" i="1" dirty="0" smtClean="0"/>
              <a:t>++ IDE, here is the output:</a:t>
            </a:r>
            <a:endParaRPr lang="he-IL" i="1" dirty="0"/>
          </a:p>
        </p:txBody>
      </p:sp>
    </p:spTree>
    <p:extLst>
      <p:ext uri="{BB962C8B-B14F-4D97-AF65-F5344CB8AC3E}">
        <p14:creationId xmlns:p14="http://schemas.microsoft.com/office/powerpoint/2010/main" val="2174861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Demo: run test program </a:t>
            </a:r>
            <a:r>
              <a:rPr lang="en-US" sz="3600" b="1" dirty="0">
                <a:latin typeface="Consolas" pitchFamily="49" charset="0"/>
                <a:cs typeface="Consolas" pitchFamily="49" charset="0"/>
              </a:rPr>
              <a:t>exp_minus_x_ver1.cxx</a:t>
            </a:r>
            <a:endParaRPr lang="he-I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2057399"/>
            <a:ext cx="9112624" cy="46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94" y="1669371"/>
            <a:ext cx="5257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i="1" dirty="0" smtClean="0"/>
              <a:t>Eliminate the recursion. Use </a:t>
            </a:r>
            <a:r>
              <a:rPr lang="en-US" i="1" dirty="0" err="1" smtClean="0"/>
              <a:t>DevC</a:t>
            </a:r>
            <a:r>
              <a:rPr lang="en-US" i="1" dirty="0" smtClean="0"/>
              <a:t>++ IDE, here is the output:</a:t>
            </a:r>
            <a:endParaRPr lang="he-IL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10950"/>
            <a:ext cx="1524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777196"/>
            <a:ext cx="2076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2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he-IL" dirty="0" smtClean="0"/>
              <a:t>בטרם הנך ניגש*** לכתיבת שורת קוד ראשונה הבהר לעצמך את האלגוריתם שברצונך לפתור, את המבנה הלוגי של הפתרון, זרימת התכנית וארגון הנתונים</a:t>
            </a:r>
          </a:p>
          <a:p>
            <a:pPr algn="r" rtl="1"/>
            <a:r>
              <a:rPr lang="he-IL" dirty="0" smtClean="0"/>
              <a:t>תמיד בחר באלגוריתם הפשוט ביותר</a:t>
            </a:r>
          </a:p>
          <a:p>
            <a:pPr algn="r" rtl="1"/>
            <a:r>
              <a:rPr lang="he-IL" dirty="0" smtClean="0"/>
              <a:t>כתוב את התכנית בצורה הבהירה ביותר – תכניות אלה הן הקלות ביותר לאיתור באגים</a:t>
            </a:r>
          </a:p>
          <a:p>
            <a:pPr algn="r" rtl="1"/>
            <a:r>
              <a:rPr lang="he-IL" dirty="0" smtClean="0"/>
              <a:t>***</a:t>
            </a:r>
            <a:r>
              <a:rPr lang="en-US" dirty="0" smtClean="0"/>
              <a:t> </a:t>
            </a:r>
            <a:r>
              <a:rPr lang="he-IL" dirty="0" smtClean="0"/>
              <a:t>הבהרה: הנוסח כתוב בלשון זכר אבל כמובן רק משום הקיצור והוא תקף כמובן גם בלשון נקבה 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Sagemath.org</a:t>
            </a:r>
            <a:endParaRPr lang="he-I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1706"/>
            <a:ext cx="6781800" cy="563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6381"/>
            <a:ext cx="23336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60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same example with Fortran 90</a:t>
            </a:r>
            <a:endParaRPr lang="he-IL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7620000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! In this module you can define for example global constants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MODULE constants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! definition of variables for double precisions and complex variables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INTEGER</a:t>
            </a:r>
            <a:r>
              <a:rPr lang="en-US" sz="140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smtClean="0">
                <a:latin typeface="Consolas" pitchFamily="49" charset="0"/>
                <a:cs typeface="Consolas" pitchFamily="49" charset="0"/>
              </a:rPr>
              <a:t>PARAMETER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::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dp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KIND(1.0D0)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INTEGER, PARAMETER ::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dpc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KIND((1.0D0,1.0D0))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! Global Truncation parameter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REAL(DP), PARAMETER, PUBLIC ::  truncation=1.0E-10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END MODULE constants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! Here you can include specific functions which can be used by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! many subroutines or functions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MODULE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functions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CONTAINS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REAL(DP) FUNCTION factorial(n)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USE CONSTANTS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INTEGER, INTENT(IN) :: n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INTEGER  :: loop</a:t>
            </a: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factorial = 1.0_dp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IF ( n &gt; 1 ) THEN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DO loop = 2, n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   factorial=factorial*loop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 ENDDO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ENDIF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END FUNCTION factorial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END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MODULE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functions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1718" y="5257800"/>
            <a:ext cx="5105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Fortran 90 Reference card (please download and keep it with you!):</a:t>
            </a:r>
          </a:p>
          <a:p>
            <a:r>
              <a:rPr lang="en-US" dirty="0"/>
              <a:t>http://www.pa.msu.edu/~duxbury/courses/phy480/fortran90_refcard.pdf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7317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he-I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1140678"/>
            <a:ext cx="7543800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PROGRAM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exp_prog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USE constants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USE functions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IMPLICIT NONE 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REAL (DP) :: x, term,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final_sum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INTEGER :: n,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loop_over_x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!  loop over x-values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DO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loop_over_x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=0, 100, 10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x=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loop_over_x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!  initialize the EXP sum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0.0_dp; term = 1.0_dp; n = 0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DO WHILE ( ABS(term) &gt; truncation)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  term = ((-1.0_dp)**n)*(x**n)/ factorial(n)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final_sum+term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  n=n+1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ENDDO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!  write the argument x, the exact value, the computed value and n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WRITE(*,*) x ,EXP(-x),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n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ENDDO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END PROGRAM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exp_prog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21219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Compilation and execution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762"/>
            <a:ext cx="8194040" cy="52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175266"/>
            <a:ext cx="8194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pt-BR" dirty="0" smtClean="0">
                <a:latin typeface="Consolas" pitchFamily="49" charset="0"/>
                <a:cs typeface="Consolas" pitchFamily="49" charset="0"/>
              </a:rPr>
              <a:t>&gt; gfortran </a:t>
            </a:r>
            <a:r>
              <a:rPr lang="pt-BR" dirty="0">
                <a:latin typeface="Consolas" pitchFamily="49" charset="0"/>
                <a:cs typeface="Consolas" pitchFamily="49" charset="0"/>
              </a:rPr>
              <a:t>-o exp_minus_x_ver_1_f90 -lm exp_minus_x_ver_1.f90</a:t>
            </a:r>
            <a:endParaRPr lang="he-IL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5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Improved f90 version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88" y="1054470"/>
            <a:ext cx="8077200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! In this module you can define for example global constants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MODULE constants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definition of variables for double precisions and complex variables 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INTEGER,  PARAMETER ::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dp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= KIND(1.0D0)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INTEGER, PARAMETER ::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dpc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= KIND((1.0D0,1.0D0))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Global Truncation parameter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REAL(DP), PARAMETER, PUBLIC ::  truncation=1.0E-10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END MODULE constants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PROGRAM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improved_exp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USE constants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IMPLICIT NONE  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REAL (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dp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) :: x, term,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INTEGER  :: n,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loop_over_x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 loop over x-values, no floats as loop variables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DO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loop_over_x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=0, 100, 10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x=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loop_over_x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!  initialize the EXP sum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=1.0 ; term=1.0 ; n = 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DO WHILE ( ABS(term) &gt; truncation)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   term = -term*x/FLOAT(n)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final_sum+term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   n=n+1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ENDDO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!  write the argument x, the exact value, the computed value and n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WRITE(*,*) x ,EXP(-x),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, n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ENDDO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 smtClean="0">
                <a:latin typeface="Consolas" pitchFamily="49" charset="0"/>
                <a:cs typeface="Consolas" pitchFamily="49" charset="0"/>
              </a:rPr>
              <a:t>END 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PROGRAM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improved_exp</a:t>
            </a:r>
            <a:endParaRPr lang="he-IL" sz="1200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47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Compilation and execution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9161"/>
            <a:ext cx="8229600" cy="521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666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Recommended Text Editor: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SciTE</a:t>
            </a:r>
            <a:endParaRPr lang="he-I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50" y="1142999"/>
            <a:ext cx="6279335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2370434" y="3769667"/>
            <a:ext cx="57150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Bundled in the Python(</a:t>
            </a:r>
            <a:r>
              <a:rPr lang="en-US" sz="2400" dirty="0" err="1" smtClean="0"/>
              <a:t>x,y</a:t>
            </a:r>
            <a:r>
              <a:rPr lang="en-US" sz="2400" dirty="0" smtClean="0"/>
              <a:t>) package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9422175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2362200"/>
            <a:ext cx="3886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Modify version 3 to get input argument from the command line instead of the loop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824"/>
            <a:ext cx="6934200" cy="69249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! In this module you can define for example global constants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MODULE constants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definition of variables for double precisions and complex variables 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INTEGER,  PARAMETER ::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dp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= KIND(1.0D0)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INTEGER, PARAMETER ::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dpc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 = KIND((1.0D0,1.0D0))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Global Truncation parameter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REAL(DP), PARAMETER, PUBLIC ::  truncation=1.0E-10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END MODULE constants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PROGRAM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improved_exp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USE constants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IMPLICIT NONE  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REAL (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dp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) :: x, term,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INTEGER  :: n,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loop_over_x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CHARACTER (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len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=3) STR     ! Guy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CALL GETARG(1 , STR) ! Guy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READ (STR,*) x       ! Guy, Convert string to double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x = 10.0*x           ! Guy, x is $(Process)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 loop over x-values, no floats as loop variables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 </a:t>
            </a:r>
            <a:r>
              <a:rPr lang="en-US" sz="12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Guy: we put in comment the loop and handle it outside of the program </a:t>
            </a:r>
          </a:p>
          <a:p>
            <a:r>
              <a:rPr lang="en-US" sz="12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!  using Condor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 DO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loop_over_x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=0, 100, 10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  x=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loop_over_x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!  initialize the EXP sum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=1.0 ; term=1.0 ; n = 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DO WHILE ( ABS(term) &gt; truncation)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   term = -term*x/FLOAT(n)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final_sum+term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   n=n+1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ENDDO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!  write the argument x, the exact value, the computed value and n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   WRITE(*,*) x ,EXP(-x), </a:t>
            </a:r>
            <a:r>
              <a:rPr lang="en-US" sz="1200" dirty="0" err="1">
                <a:latin typeface="Consolas" pitchFamily="49" charset="0"/>
                <a:cs typeface="Consolas" pitchFamily="49" charset="0"/>
              </a:rPr>
              <a:t>final_sum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, n</a:t>
            </a: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  ! ENDDO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dirty="0">
                <a:latin typeface="Consolas" pitchFamily="49" charset="0"/>
                <a:cs typeface="Consolas" pitchFamily="49" charset="0"/>
              </a:rPr>
              <a:t>END PROGRAM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improved_exp</a:t>
            </a:r>
            <a:endParaRPr lang="en-US" sz="12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00400" y="3285530"/>
            <a:ext cx="3695700" cy="1057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6781800" y="304800"/>
            <a:ext cx="2057400" cy="1600200"/>
          </a:xfrm>
          <a:prstGeom prst="cloudCallout">
            <a:avLst>
              <a:gd name="adj1" fmla="val -32561"/>
              <a:gd name="adj2" fmla="val 8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forget Condor mini-course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0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Test the program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" y="1800224"/>
            <a:ext cx="8944810" cy="45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83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Section 2.5.3: Summing 1/n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673369" cy="1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17" y="2133600"/>
            <a:ext cx="2424297" cy="1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5153" y="2421371"/>
            <a:ext cx="1143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?</a:t>
            </a:r>
            <a:r>
              <a:rPr lang="he-IL" sz="4400" dirty="0" smtClean="0"/>
              <a:t>≠</a:t>
            </a:r>
            <a:r>
              <a:rPr lang="en-US" sz="4400" dirty="0" smtClean="0"/>
              <a:t>?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31807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 smtClean="0"/>
              <a:t>עצה פחות אולי רלוונטית לקורס הנוכחי אבל חשובה בחיים:</a:t>
            </a:r>
            <a:r>
              <a:rPr lang="en-US" dirty="0" smtClean="0"/>
              <a:t> </a:t>
            </a:r>
            <a:r>
              <a:rPr lang="he-IL" dirty="0" smtClean="0"/>
              <a:t> כתיבת תוכנה בקבוצה מחייבת תשומת לב לממשקים בין הפונקציות השונות של התכנית (גיא)</a:t>
            </a:r>
          </a:p>
          <a:p>
            <a:pPr algn="r" rtl="1"/>
            <a:r>
              <a:rPr lang="he-IL" dirty="0" smtClean="0"/>
              <a:t>תחזוקת קוד וניהול גרסאות – קיימים כיילים לנושא זה (לא נחוץ לקורס הנוכחי)(גיא)</a:t>
            </a:r>
          </a:p>
          <a:p>
            <a:pPr algn="r" rtl="1"/>
            <a:r>
              <a:rPr lang="he-IL" dirty="0" smtClean="0"/>
              <a:t>חוק ה "</a:t>
            </a:r>
            <a:r>
              <a:rPr lang="he-IL" dirty="0" err="1" smtClean="0"/>
              <a:t>80-20</a:t>
            </a:r>
            <a:r>
              <a:rPr lang="he-IL" dirty="0" smtClean="0"/>
              <a:t>" : 80% מזמן המחשב מתבזבז אצל 20% משורות הקוד – לכן צריך להשקיע תשומת לב באלגוריתם יעיל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643813" cy="681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32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More about approximations and errors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66294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dirty="0" smtClean="0"/>
              <a:t>Let’s evaluate the polynomial (x-2)**9</a:t>
            </a:r>
          </a:p>
          <a:p>
            <a:endParaRPr lang="en-US" sz="2000" dirty="0"/>
          </a:p>
          <a:p>
            <a:r>
              <a:rPr lang="en-US" sz="2000" dirty="0" smtClean="0"/>
              <a:t>p(x)=Sum_{i=0}^{d}</a:t>
            </a:r>
            <a:r>
              <a:rPr lang="en-US" sz="2000" dirty="0" err="1" smtClean="0"/>
              <a:t>a_i</a:t>
            </a:r>
            <a:r>
              <a:rPr lang="en-US" sz="2000" dirty="0" smtClean="0"/>
              <a:t> </a:t>
            </a:r>
            <a:r>
              <a:rPr lang="en-US" sz="2000" dirty="0" err="1" smtClean="0"/>
              <a:t>x^I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/>
              <a:t>Horner’s rule:</a:t>
            </a:r>
          </a:p>
          <a:p>
            <a:endParaRPr lang="en-US" sz="2000" dirty="0"/>
          </a:p>
          <a:p>
            <a:r>
              <a:rPr lang="en-US" sz="2000" dirty="0" smtClean="0"/>
              <a:t>P=</a:t>
            </a:r>
            <a:r>
              <a:rPr lang="en-US" sz="2000" dirty="0" err="1" smtClean="0"/>
              <a:t>a_d</a:t>
            </a:r>
            <a:endParaRPr lang="en-US" sz="2000" dirty="0" smtClean="0"/>
          </a:p>
          <a:p>
            <a:r>
              <a:rPr lang="en-US" sz="2000" dirty="0" smtClean="0"/>
              <a:t>For i=d-1 down to 0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p=x*p +</a:t>
            </a:r>
            <a:r>
              <a:rPr lang="en-US" sz="2000" dirty="0" err="1" smtClean="0"/>
              <a:t>a_i</a:t>
            </a:r>
            <a:endParaRPr lang="en-US" sz="2000" dirty="0" smtClean="0"/>
          </a:p>
          <a:p>
            <a:r>
              <a:rPr lang="en-US" sz="2000" dirty="0" smtClean="0"/>
              <a:t>End  for</a:t>
            </a:r>
          </a:p>
        </p:txBody>
      </p:sp>
    </p:spTree>
    <p:extLst>
      <p:ext uri="{BB962C8B-B14F-4D97-AF65-F5344CB8AC3E}">
        <p14:creationId xmlns:p14="http://schemas.microsoft.com/office/powerpoint/2010/main" val="2551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close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all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clear all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x=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linspace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(1.92,2.08,8000);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y1=(x-2).^9;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% pol evaluation according to Horner's rule: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y2=x.^9-18*x.^8+144*x.^7-672*x.^6+2016*x.^5-4032*x.^4+5376*x.^3-4608*x.^2+2304*x-512;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subplot(211),plot(x,y1)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title('polynomial evaluation, J.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Demmel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 p.7') </a:t>
            </a: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subplot(212),plot(x,y2)</a:t>
            </a:r>
            <a:endParaRPr lang="he-IL" sz="1400" b="1" dirty="0">
              <a:latin typeface="Consolas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057400"/>
            <a:ext cx="644652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2362200"/>
            <a:ext cx="1752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Demo under folder </a:t>
            </a:r>
            <a:r>
              <a:rPr lang="en-US" dirty="0" err="1" smtClean="0"/>
              <a:t>j_demmel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457200"/>
            <a:ext cx="1447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pol_eval.m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733800"/>
            <a:ext cx="1828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Now try to find the zeros of the polynomial  in both ways using the BISECTION method!!!!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6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State of the Art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Programming Aids Tools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6412"/>
            <a:ext cx="8763000" cy="490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524000"/>
            <a:ext cx="3200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/>
              <a:t>https://github.com/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90694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github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4191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Social coding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Versioning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Collaborative development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Documentation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Community sharing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High-Availability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Software repository</a:t>
            </a:r>
          </a:p>
          <a:p>
            <a:pPr marL="285750" indent="-285750">
              <a:buFontTx/>
              <a:buChar char="-"/>
            </a:pP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200400"/>
            <a:ext cx="64484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715000" y="1066800"/>
            <a:ext cx="3276600" cy="1905000"/>
          </a:xfrm>
          <a:prstGeom prst="wedgeRoundRectCallout">
            <a:avLst>
              <a:gd name="adj1" fmla="val -47574"/>
              <a:gd name="adj2" fmla="val 89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Transfer private and public keys as were generated using SSH to your windows machine</a:t>
            </a:r>
            <a:endParaRPr lang="he-I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6" y="327616"/>
            <a:ext cx="18288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855" y="4048466"/>
            <a:ext cx="2414235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Bespin</a:t>
            </a:r>
            <a:r>
              <a:rPr lang="en-US" dirty="0" smtClean="0"/>
              <a:t> – State of the art editing</a:t>
            </a:r>
          </a:p>
          <a:p>
            <a:endParaRPr lang="en-US" dirty="0"/>
          </a:p>
          <a:p>
            <a:r>
              <a:rPr lang="en-US" dirty="0" smtClean="0"/>
              <a:t>Now called “</a:t>
            </a:r>
            <a:r>
              <a:rPr lang="en-US" dirty="0" err="1" smtClean="0"/>
              <a:t>SkyWriter</a:t>
            </a:r>
            <a:r>
              <a:rPr lang="en-US" dirty="0" smtClean="0"/>
              <a:t>”</a:t>
            </a:r>
            <a:endParaRPr lang="he-I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3525"/>
            <a:ext cx="2563091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856" y="6465775"/>
            <a:ext cx="495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https://bespin.mozillalabs.com/bookmarklet/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453370"/>
            <a:ext cx="358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https://mozillalabs.com/skywriter/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74195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6305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64484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515225" y="1295400"/>
            <a:ext cx="1447800" cy="1295400"/>
          </a:xfrm>
          <a:prstGeom prst="wedgeRoundRectCallout">
            <a:avLst>
              <a:gd name="adj1" fmla="val -138336"/>
              <a:gd name="adj2" fmla="val 93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local </a:t>
            </a:r>
            <a:r>
              <a:rPr lang="en-US" dirty="0" err="1" smtClean="0"/>
              <a:t>git</a:t>
            </a:r>
            <a:r>
              <a:rPr lang="en-US" dirty="0" smtClean="0"/>
              <a:t> shell (like Linux)</a:t>
            </a:r>
            <a:endParaRPr lang="he-IL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76200"/>
            <a:ext cx="2209800" cy="1219200"/>
          </a:xfrm>
          <a:prstGeom prst="wedgeRoundRectCallout">
            <a:avLst>
              <a:gd name="adj1" fmla="val -105516"/>
              <a:gd name="adj2" fmla="val 67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 remote web (cloud)  interface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5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if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time_left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 &gt; 5min: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open root_mini_course.pptx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end of Lecture 1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# no class next week, 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see </a:t>
            </a:r>
            <a:b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</a:b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Batang" pitchFamily="18" charset="-127"/>
                <a:cs typeface="Consolas" pitchFamily="49" charset="0"/>
              </a:rPr>
              <a:t># you on March 27th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38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הגישה לתכנות לפי </a:t>
            </a:r>
            <a:r>
              <a:rPr lang="en-US" dirty="0" smtClean="0"/>
              <a:t>MHJ</a:t>
            </a:r>
            <a:r>
              <a:rPr lang="he-IL" dirty="0" smtClean="0"/>
              <a:t> צריכה להיות </a:t>
            </a:r>
            <a:r>
              <a:rPr lang="en-US" dirty="0" smtClean="0"/>
              <a:t>Top-Down</a:t>
            </a:r>
            <a:r>
              <a:rPr lang="he-IL" dirty="0" smtClean="0"/>
              <a:t> </a:t>
            </a:r>
            <a:r>
              <a:rPr lang="he-IL" dirty="0" err="1" smtClean="0"/>
              <a:t>ולינארית</a:t>
            </a:r>
            <a:endParaRPr lang="he-IL" dirty="0" smtClean="0"/>
          </a:p>
          <a:p>
            <a:pPr algn="r" rtl="1"/>
            <a:r>
              <a:rPr lang="he-IL" dirty="0" smtClean="0"/>
              <a:t>שבור את </a:t>
            </a:r>
            <a:r>
              <a:rPr lang="he-IL" dirty="0" err="1" smtClean="0"/>
              <a:t>הבעייה</a:t>
            </a:r>
            <a:r>
              <a:rPr lang="he-IL" dirty="0" smtClean="0"/>
              <a:t> לתת- בעיות באמצעות שימוש בפונקציות </a:t>
            </a:r>
            <a:r>
              <a:rPr lang="he-IL" dirty="0" err="1" smtClean="0"/>
              <a:t>וסברוטינות</a:t>
            </a:r>
            <a:r>
              <a:rPr lang="he-IL" dirty="0" smtClean="0"/>
              <a:t> (ז'רגון של פורטרן)</a:t>
            </a:r>
          </a:p>
          <a:p>
            <a:pPr algn="r" rtl="1"/>
            <a:r>
              <a:rPr lang="he-IL" dirty="0" smtClean="0"/>
              <a:t>פונקציות אלה צריכות להיות בלתי תלויות אחת בשנייה.</a:t>
            </a:r>
          </a:p>
          <a:p>
            <a:pPr algn="r" rtl="1"/>
            <a:r>
              <a:rPr lang="he-IL" dirty="0" smtClean="0"/>
              <a:t>מצא מקרה בו קיים פתרון אנליטי לבעיה אשר יכול לשמש בתור </a:t>
            </a:r>
            <a:r>
              <a:rPr lang="en-US" dirty="0" smtClean="0"/>
              <a:t>TEST CASE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he-IL" dirty="0" smtClean="0"/>
              <a:t>כאשר יהיה בידך קוד (תכנית) עובדת התחל לחשוב על שיקולים של יעילות. נתח את היעילות של התכנית בעזרת כלי תוכנה מתאימים </a:t>
            </a:r>
            <a:r>
              <a:rPr lang="en-US" dirty="0" smtClean="0"/>
              <a:t>(Profilers)</a:t>
            </a:r>
            <a:r>
              <a:rPr lang="he-IL" dirty="0" smtClean="0"/>
              <a:t>כדי לנתח היכן צווארי הבקבוק</a:t>
            </a:r>
          </a:p>
          <a:p>
            <a:pPr algn="r" rtl="1"/>
            <a:r>
              <a:rPr lang="he-IL" dirty="0" smtClean="0">
                <a:solidFill>
                  <a:schemeClr val="accent2"/>
                </a:solidFill>
              </a:rPr>
              <a:t>תוספת של גיא: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he-IL" dirty="0" smtClean="0">
                <a:solidFill>
                  <a:schemeClr val="accent2"/>
                </a:solidFill>
              </a:rPr>
              <a:t> חשוב על </a:t>
            </a:r>
            <a:r>
              <a:rPr lang="he-IL" dirty="0" err="1" smtClean="0">
                <a:solidFill>
                  <a:schemeClr val="accent2"/>
                </a:solidFill>
              </a:rPr>
              <a:t>מיקבול</a:t>
            </a:r>
            <a:r>
              <a:rPr lang="he-IL" dirty="0" smtClean="0">
                <a:solidFill>
                  <a:schemeClr val="accent2"/>
                </a:solidFill>
              </a:rPr>
              <a:t> מייד בהתחלה. הטבע הוא מקבילי, החומרה היא מקבילית. מדוע לכן לא יהיה האלגוריתם מקבילי אף הוא?!</a:t>
            </a:r>
          </a:p>
          <a:p>
            <a:pPr algn="r" rtl="1"/>
            <a:r>
              <a:rPr lang="he-IL" dirty="0" smtClean="0"/>
              <a:t>מאחר וחישוב מקבילי הוא מתחום ההתמחות שלי – יושם דגש רב על </a:t>
            </a:r>
            <a:r>
              <a:rPr lang="he-IL" dirty="0" err="1" smtClean="0"/>
              <a:t>מיקבול</a:t>
            </a:r>
            <a:r>
              <a:rPr lang="he-IL" dirty="0" smtClean="0"/>
              <a:t> תכניות. על-כך עוד נרחיב את הדיבור בהמשך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19413</TotalTime>
  <Words>2903</Words>
  <Application>Microsoft Office PowerPoint</Application>
  <PresentationFormat>On-screen Show (4:3)</PresentationFormat>
  <Paragraphs>581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Scientific Computing -  Introduction</vt:lpstr>
      <vt:lpstr>MHJ = Morten Hjorth-Jensen</vt:lpstr>
      <vt:lpstr>Programming Language</vt:lpstr>
      <vt:lpstr>Operating System</vt:lpstr>
      <vt:lpstr>הקורס חדש ולכן...</vt:lpstr>
      <vt:lpstr>Program Design</vt:lpstr>
      <vt:lpstr>Cont’</vt:lpstr>
      <vt:lpstr>Cont’</vt:lpstr>
      <vt:lpstr>Cont’</vt:lpstr>
      <vt:lpstr>עצות לגבי יעילות הקוד – המטרה מהירות  חישוב! ופשטות</vt:lpstr>
      <vt:lpstr>המשך</vt:lpstr>
      <vt:lpstr>המשך</vt:lpstr>
      <vt:lpstr>עד כאן הפרק הראשון של MHJ </vt:lpstr>
      <vt:lpstr>A warm up example</vt:lpstr>
      <vt:lpstr>Example #1 – Nuclear Decay</vt:lpstr>
      <vt:lpstr>Decay.f</vt:lpstr>
      <vt:lpstr>PowerPoint Presentation</vt:lpstr>
      <vt:lpstr>PowerPoint Presentation</vt:lpstr>
      <vt:lpstr>PowerPoint Presentation</vt:lpstr>
      <vt:lpstr>Compilation and Execution</vt:lpstr>
      <vt:lpstr>PowerPoint Presentation</vt:lpstr>
      <vt:lpstr>Visualization - Matlab</vt:lpstr>
      <vt:lpstr>Visualization - Excel</vt:lpstr>
      <vt:lpstr>More Vis. Tools</vt:lpstr>
      <vt:lpstr>Work environment</vt:lpstr>
      <vt:lpstr>Installing “grace” is easy…</vt:lpstr>
      <vt:lpstr>Symbolic Math</vt:lpstr>
      <vt:lpstr>פרק שני של MHJ מבוא ל- C++ and Fortran</vt:lpstr>
      <vt:lpstr>משפטי מחץ לחימום...</vt:lpstr>
      <vt:lpstr>ובכן...</vt:lpstr>
      <vt:lpstr>Variables types (“kind” -fortran)</vt:lpstr>
      <vt:lpstr>Exercise: with which type can we correctly represent the number of world’s population</vt:lpstr>
      <vt:lpstr>Solution: Why guessing, let’s make a check </vt:lpstr>
      <vt:lpstr>PowerPoint Presentation</vt:lpstr>
      <vt:lpstr>Luckily the compiler helps us</vt:lpstr>
      <vt:lpstr>Let’s ignore the warnings and execute the program</vt:lpstr>
      <vt:lpstr>Conclusions</vt:lpstr>
      <vt:lpstr>and now... a surprise</vt:lpstr>
      <vt:lpstr>Scientific Hello World – C version</vt:lpstr>
      <vt:lpstr>Scientific Hello World – C++ version</vt:lpstr>
      <vt:lpstr>Hello world code with exception handling</vt:lpstr>
      <vt:lpstr>Hello World – Fortran 90</vt:lpstr>
      <vt:lpstr>Hello World – Fortran 90</vt:lpstr>
      <vt:lpstr>PowerPoint Presentation</vt:lpstr>
      <vt:lpstr>PowerPoint Presentation</vt:lpstr>
      <vt:lpstr>PowerPoint Presentation</vt:lpstr>
      <vt:lpstr>PowerPoint Presentation</vt:lpstr>
      <vt:lpstr>Hello World in Python</vt:lpstr>
      <vt:lpstr>Interactive Python</vt:lpstr>
      <vt:lpstr>Python(x,y) http://www.pythonxy.com</vt:lpstr>
      <vt:lpstr>Eclipse IDE</vt:lpstr>
      <vt:lpstr>Pydee (Python with integration to the scientific and numeric libraries)</vt:lpstr>
      <vt:lpstr>MHJ Section 2.4: Real Numbers and Numerical Precision</vt:lpstr>
      <vt:lpstr>השד אינו נורא כל-כך... </vt:lpstr>
      <vt:lpstr>Round off Errors</vt:lpstr>
      <vt:lpstr>Section 2.5 – Loss of Precision and Round-off Errors: </vt:lpstr>
      <vt:lpstr>PowerPoint Presentation</vt:lpstr>
      <vt:lpstr>Demo: run test program exp_minus_x_ver1.cxx</vt:lpstr>
      <vt:lpstr>Demo: run test program exp_minus_x_ver1.cxx</vt:lpstr>
      <vt:lpstr>Sagemath.org</vt:lpstr>
      <vt:lpstr>The same example with Fortran 90</vt:lpstr>
      <vt:lpstr>continued</vt:lpstr>
      <vt:lpstr>Compilation and execution</vt:lpstr>
      <vt:lpstr>Improved f90 version</vt:lpstr>
      <vt:lpstr>Compilation and execution</vt:lpstr>
      <vt:lpstr>Recommended Text Editor: SciTE</vt:lpstr>
      <vt:lpstr>PowerPoint Presentation</vt:lpstr>
      <vt:lpstr>Test the program</vt:lpstr>
      <vt:lpstr>Section 2.5.3: Summing 1/n</vt:lpstr>
      <vt:lpstr>PowerPoint Presentation</vt:lpstr>
      <vt:lpstr>More about approximations and errors</vt:lpstr>
      <vt:lpstr>PowerPoint Presentation</vt:lpstr>
      <vt:lpstr>State of the Art  Programming Aids Tools</vt:lpstr>
      <vt:lpstr>github</vt:lpstr>
      <vt:lpstr>PowerPoint Presentation</vt:lpstr>
      <vt:lpstr> if time_left &gt; 5min:  open root_mini_course.pptx end of Lecture 1  # no class next week, see  # you on March 27th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Guy Tel-Zur</dc:creator>
  <cp:lastModifiedBy>Guy Tel-Zur</cp:lastModifiedBy>
  <cp:revision>177</cp:revision>
  <dcterms:created xsi:type="dcterms:W3CDTF">2010-07-04T12:54:11Z</dcterms:created>
  <dcterms:modified xsi:type="dcterms:W3CDTF">2011-03-13T11:36:12Z</dcterms:modified>
</cp:coreProperties>
</file>