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4"/>
  </p:notesMasterIdLst>
  <p:sldIdLst>
    <p:sldId id="256" r:id="rId2"/>
    <p:sldId id="257" r:id="rId3"/>
    <p:sldId id="258" r:id="rId4"/>
    <p:sldId id="259" r:id="rId5"/>
    <p:sldId id="260" r:id="rId6"/>
    <p:sldId id="263" r:id="rId7"/>
    <p:sldId id="264" r:id="rId8"/>
    <p:sldId id="267" r:id="rId9"/>
    <p:sldId id="265" r:id="rId10"/>
    <p:sldId id="266" r:id="rId11"/>
    <p:sldId id="261" r:id="rId12"/>
    <p:sldId id="262" r:id="rId13"/>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2ABB6A-8B79-4163-B1B7-708842D183DD}" type="datetimeFigureOut">
              <a:rPr lang="en-US" smtClean="0"/>
              <a:pPr/>
              <a:t>1/19/2013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20258D-703F-48D8-8A39-E37942EAAF63}" type="slidenum">
              <a:rPr lang="en-US" smtClean="0"/>
              <a:pPr/>
              <a:t>‹#›</a:t>
            </a:fld>
            <a:endParaRPr lang="en-US"/>
          </a:p>
        </p:txBody>
      </p:sp>
    </p:spTree>
    <p:extLst>
      <p:ext uri="{BB962C8B-B14F-4D97-AF65-F5344CB8AC3E}">
        <p14:creationId xmlns:p14="http://schemas.microsoft.com/office/powerpoint/2010/main" val="24989991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D0EE326F-30DD-43FA-B336-2058E72A2A44}" type="slidenum">
              <a:rPr lang="en-US"/>
              <a:pPr/>
              <a:t>12</a:t>
            </a:fld>
            <a:endParaRPr 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pPr/>
              <a:t>ח'/שבט/תשע"ג</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pPr/>
              <a:t>ח'/שבט/תשע"ג</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pPr/>
              <a:t>ח'/שבט/תשע"ג</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pPr/>
              <a:t>ח'/שבט/תשע"ג</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4E7438E1-117D-44FB-AC24-B79D899BA877}" type="datetimeFigureOut">
              <a:rPr lang="he-IL" smtClean="0"/>
              <a:pPr/>
              <a:t>ח'/שבט/תשע"ג</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4E7438E1-117D-44FB-AC24-B79D899BA877}" type="datetimeFigureOut">
              <a:rPr lang="he-IL" smtClean="0"/>
              <a:pPr/>
              <a:t>ח'/שבט/תשע"ג</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4E7438E1-117D-44FB-AC24-B79D899BA877}" type="datetimeFigureOut">
              <a:rPr lang="he-IL" smtClean="0"/>
              <a:pPr/>
              <a:t>ח'/שבט/תשע"ג</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4E7438E1-117D-44FB-AC24-B79D899BA877}" type="datetimeFigureOut">
              <a:rPr lang="he-IL" smtClean="0"/>
              <a:pPr/>
              <a:t>ח'/שבט/תשע"ג</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4E7438E1-117D-44FB-AC24-B79D899BA877}" type="datetimeFigureOut">
              <a:rPr lang="he-IL" smtClean="0"/>
              <a:pPr/>
              <a:t>ח'/שבט/תשע"ג</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4E7438E1-117D-44FB-AC24-B79D899BA877}" type="datetimeFigureOut">
              <a:rPr lang="he-IL" smtClean="0"/>
              <a:pPr/>
              <a:t>ח'/שבט/תשע"ג</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ציור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4E7438E1-117D-44FB-AC24-B79D899BA877}" type="datetimeFigureOut">
              <a:rPr lang="he-IL" smtClean="0"/>
              <a:pPr/>
              <a:t>ח'/שבט/תשע"ג</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AF22AC9-109E-4E4D-92F9-530E51D9A3A2}"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E7438E1-117D-44FB-AC24-B79D899BA877}" type="datetimeFigureOut">
              <a:rPr lang="he-IL" smtClean="0"/>
              <a:pPr/>
              <a:t>ח'/שבט/תשע"ג</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AF22AC9-109E-4E4D-92F9-530E51D9A3A2}"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56793"/>
            <a:ext cx="7772400" cy="2043658"/>
          </a:xfrm>
        </p:spPr>
        <p:txBody>
          <a:bodyPr>
            <a:normAutofit fontScale="90000"/>
          </a:bodyPr>
          <a:lstStyle/>
          <a:p>
            <a:r>
              <a:rPr lang="he-IL" b="1" dirty="0" smtClean="0"/>
              <a:t>עיבוד מקבילי -</a:t>
            </a:r>
            <a:r>
              <a:rPr lang="en-US" b="1" dirty="0" smtClean="0"/>
              <a:t/>
            </a:r>
            <a:br>
              <a:rPr lang="en-US" b="1" dirty="0" smtClean="0"/>
            </a:br>
            <a:r>
              <a:rPr lang="he-IL" b="1" dirty="0" smtClean="0"/>
              <a:t>מושגים ונושאים שכיסינו בקורס</a:t>
            </a:r>
            <a:r>
              <a:rPr lang="en-US" b="1" dirty="0" smtClean="0"/>
              <a:t/>
            </a:r>
            <a:br>
              <a:rPr lang="en-US" b="1" dirty="0" smtClean="0"/>
            </a:br>
            <a:r>
              <a:rPr lang="he-IL" b="1" dirty="0" smtClean="0"/>
              <a:t>עד-כה</a:t>
            </a:r>
            <a:endParaRPr lang="en-US" b="1" dirty="0"/>
          </a:p>
        </p:txBody>
      </p:sp>
      <p:sp>
        <p:nvSpPr>
          <p:cNvPr id="3" name="Subtitle 2"/>
          <p:cNvSpPr>
            <a:spLocks noGrp="1"/>
          </p:cNvSpPr>
          <p:nvPr>
            <p:ph type="subTitle" idx="1"/>
          </p:nvPr>
        </p:nvSpPr>
        <p:spPr/>
        <p:txBody>
          <a:bodyPr>
            <a:normAutofit fontScale="85000" lnSpcReduction="20000"/>
          </a:bodyPr>
          <a:lstStyle/>
          <a:p>
            <a:r>
              <a:rPr lang="he-IL" b="1" dirty="0" smtClean="0"/>
              <a:t>המידע ניתן כאן כחלק מההכנה הנדרשת למבחן בקורס "מבוא לעיבוד מקבילי". אין באמור במסמך זה להצביע על נושא מסוים שישאל בבוחן ואין הנאמר כאן מכסה את כל החומר העשוי להיכלל במבחן</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err="1" smtClean="0"/>
              <a:t>OpenMP</a:t>
            </a:r>
            <a:r>
              <a:rPr lang="en-US" sz="4800" dirty="0" smtClean="0"/>
              <a:t> summary - II</a:t>
            </a:r>
            <a:endParaRPr lang="en-US" sz="4800" dirty="0"/>
          </a:p>
        </p:txBody>
      </p:sp>
      <p:graphicFrame>
        <p:nvGraphicFramePr>
          <p:cNvPr id="3" name="Table 2"/>
          <p:cNvGraphicFramePr>
            <a:graphicFrameLocks noGrp="1"/>
          </p:cNvGraphicFramePr>
          <p:nvPr/>
        </p:nvGraphicFramePr>
        <p:xfrm>
          <a:off x="285720" y="1298484"/>
          <a:ext cx="8715436" cy="5506058"/>
        </p:xfrm>
        <a:graphic>
          <a:graphicData uri="http://schemas.openxmlformats.org/drawingml/2006/table">
            <a:tbl>
              <a:tblPr/>
              <a:tblGrid>
                <a:gridCol w="2880525"/>
                <a:gridCol w="5834911"/>
              </a:tblGrid>
              <a:tr h="203278">
                <a:tc>
                  <a:txBody>
                    <a:bodyPr/>
                    <a:lstStyle/>
                    <a:p>
                      <a:pPr algn="l" fontAlgn="b"/>
                      <a:r>
                        <a:rPr lang="en-US" sz="1400" b="1" dirty="0">
                          <a:solidFill>
                            <a:srgbClr val="000066"/>
                          </a:solidFill>
                          <a:latin typeface="Verdana"/>
                        </a:rPr>
                        <a:t>Directive</a:t>
                      </a:r>
                    </a:p>
                  </a:txBody>
                  <a:tcPr marL="20063" marR="20063" marT="20063" marB="20063"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CCCCC"/>
                    </a:solidFill>
                  </a:tcPr>
                </a:tc>
                <a:tc>
                  <a:txBody>
                    <a:bodyPr/>
                    <a:lstStyle/>
                    <a:p>
                      <a:pPr algn="l" fontAlgn="b"/>
                      <a:r>
                        <a:rPr lang="en-US" sz="1400" b="1" dirty="0">
                          <a:solidFill>
                            <a:srgbClr val="000066"/>
                          </a:solidFill>
                          <a:latin typeface="Verdana"/>
                        </a:rPr>
                        <a:t>Description</a:t>
                      </a:r>
                    </a:p>
                  </a:txBody>
                  <a:tcPr marL="20063" marR="20063" marT="20063" marB="20063" anchor="b">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CCCCC"/>
                    </a:solidFill>
                  </a:tcPr>
                </a:tc>
              </a:tr>
              <a:tr h="356219">
                <a:tc>
                  <a:txBody>
                    <a:bodyPr/>
                    <a:lstStyle/>
                    <a:p>
                      <a:pPr algn="l" fontAlgn="t"/>
                      <a:r>
                        <a:rPr lang="en-US" sz="1400" u="none" strike="noStrike" dirty="0">
                          <a:solidFill>
                            <a:srgbClr val="0033CC"/>
                          </a:solidFill>
                          <a:latin typeface="Verdana"/>
                          <a:hlinkClick r:id=""/>
                        </a:rPr>
                        <a:t>atomic</a:t>
                      </a:r>
                      <a:endParaRPr lang="en-US" sz="1400" dirty="0">
                        <a:latin typeface="Verdana"/>
                      </a:endParaRPr>
                    </a:p>
                  </a:txBody>
                  <a:tcPr marL="20063" marR="20063" marT="20063" marB="2006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400">
                          <a:latin typeface="Verdana"/>
                        </a:rPr>
                        <a:t>Specifies that a memory location that will be updated atomically.</a:t>
                      </a:r>
                    </a:p>
                  </a:txBody>
                  <a:tcPr marL="20063" marR="20063" marT="20063" marB="20063">
                    <a:lnL w="9525" cap="flat" cmpd="sng" algn="ctr">
                      <a:solidFill>
                        <a:srgbClr val="CCCCCC"/>
                      </a:solidFill>
                      <a:prstDash val="solid"/>
                      <a:round/>
                      <a:headEnd type="none" w="med" len="med"/>
                      <a:tailEnd type="none" w="med" len="med"/>
                    </a:lnL>
                    <a:lnR w="9525" cap="flat" cmpd="sng" algn="ctr">
                      <a:solidFill>
                        <a:srgbClr val="D5D5D3"/>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509161">
                <a:tc>
                  <a:txBody>
                    <a:bodyPr/>
                    <a:lstStyle/>
                    <a:p>
                      <a:pPr algn="l" fontAlgn="t"/>
                      <a:r>
                        <a:rPr lang="en-US" sz="1400" u="none" strike="noStrike">
                          <a:solidFill>
                            <a:srgbClr val="0033CC"/>
                          </a:solidFill>
                          <a:latin typeface="Verdana"/>
                          <a:hlinkClick r:id=""/>
                        </a:rPr>
                        <a:t>barrier</a:t>
                      </a:r>
                      <a:endParaRPr lang="en-US" sz="1400">
                        <a:latin typeface="Verdana"/>
                      </a:endParaRPr>
                    </a:p>
                  </a:txBody>
                  <a:tcPr marL="20063" marR="20063" marT="20063" marB="2006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400">
                          <a:latin typeface="Verdana"/>
                        </a:rPr>
                        <a:t>Synchronizes all threads in a team; all threads pause at the barrier, until all threads execute the barrier.</a:t>
                      </a:r>
                    </a:p>
                  </a:txBody>
                  <a:tcPr marL="20063" marR="20063" marT="20063" marB="20063">
                    <a:lnL w="9525" cap="flat" cmpd="sng" algn="ctr">
                      <a:solidFill>
                        <a:srgbClr val="CCCCCC"/>
                      </a:solidFill>
                      <a:prstDash val="solid"/>
                      <a:round/>
                      <a:headEnd type="none" w="med" len="med"/>
                      <a:tailEnd type="none" w="med" len="med"/>
                    </a:lnL>
                    <a:lnR w="9525" cap="flat" cmpd="sng" algn="ctr">
                      <a:solidFill>
                        <a:srgbClr val="D5D5D3"/>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356219">
                <a:tc>
                  <a:txBody>
                    <a:bodyPr/>
                    <a:lstStyle/>
                    <a:p>
                      <a:pPr algn="l" fontAlgn="t"/>
                      <a:r>
                        <a:rPr lang="en-US" sz="1400" u="none" strike="noStrike">
                          <a:solidFill>
                            <a:srgbClr val="0033CC"/>
                          </a:solidFill>
                          <a:latin typeface="Verdana"/>
                          <a:hlinkClick r:id=""/>
                        </a:rPr>
                        <a:t>critical</a:t>
                      </a:r>
                      <a:endParaRPr lang="en-US" sz="1400">
                        <a:latin typeface="Verdana"/>
                      </a:endParaRPr>
                    </a:p>
                  </a:txBody>
                  <a:tcPr marL="20063" marR="20063" marT="20063" marB="2006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400">
                          <a:latin typeface="Verdana"/>
                        </a:rPr>
                        <a:t>Specifies that code is only executed on one thread at a time.</a:t>
                      </a:r>
                    </a:p>
                  </a:txBody>
                  <a:tcPr marL="20063" marR="20063" marT="20063" marB="20063">
                    <a:lnL w="9525" cap="flat" cmpd="sng" algn="ctr">
                      <a:solidFill>
                        <a:srgbClr val="CCCCCC"/>
                      </a:solidFill>
                      <a:prstDash val="solid"/>
                      <a:round/>
                      <a:headEnd type="none" w="med" len="med"/>
                      <a:tailEnd type="none" w="med" len="med"/>
                    </a:lnL>
                    <a:lnR w="9525" cap="flat" cmpd="sng" algn="ctr">
                      <a:solidFill>
                        <a:srgbClr val="D5D5D3"/>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509161">
                <a:tc>
                  <a:txBody>
                    <a:bodyPr/>
                    <a:lstStyle/>
                    <a:p>
                      <a:pPr algn="l" fontAlgn="t"/>
                      <a:r>
                        <a:rPr lang="en-US" sz="1400" u="none" strike="noStrike">
                          <a:solidFill>
                            <a:srgbClr val="0033CC"/>
                          </a:solidFill>
                          <a:latin typeface="Verdana"/>
                          <a:hlinkClick r:id=""/>
                        </a:rPr>
                        <a:t>flush (OpenMP)</a:t>
                      </a:r>
                      <a:endParaRPr lang="en-US" sz="1400">
                        <a:latin typeface="Verdana"/>
                      </a:endParaRPr>
                    </a:p>
                  </a:txBody>
                  <a:tcPr marL="20063" marR="20063" marT="20063" marB="2006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400">
                          <a:latin typeface="Verdana"/>
                        </a:rPr>
                        <a:t>Specifies that all threads have the same view of memory for all shared objects.</a:t>
                      </a:r>
                    </a:p>
                  </a:txBody>
                  <a:tcPr marL="20063" marR="20063" marT="20063" marB="20063">
                    <a:lnL w="9525" cap="flat" cmpd="sng" algn="ctr">
                      <a:solidFill>
                        <a:srgbClr val="CCCCCC"/>
                      </a:solidFill>
                      <a:prstDash val="solid"/>
                      <a:round/>
                      <a:headEnd type="none" w="med" len="med"/>
                      <a:tailEnd type="none" w="med" len="med"/>
                    </a:lnL>
                    <a:lnR w="9525" cap="flat" cmpd="sng" algn="ctr">
                      <a:solidFill>
                        <a:srgbClr val="D5D5D3"/>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509161">
                <a:tc>
                  <a:txBody>
                    <a:bodyPr/>
                    <a:lstStyle/>
                    <a:p>
                      <a:pPr algn="l" fontAlgn="t"/>
                      <a:r>
                        <a:rPr lang="en-US" sz="1400" u="none" strike="noStrike">
                          <a:solidFill>
                            <a:srgbClr val="0033CC"/>
                          </a:solidFill>
                          <a:latin typeface="Verdana"/>
                          <a:hlinkClick r:id=""/>
                        </a:rPr>
                        <a:t>for (OpenMP)</a:t>
                      </a:r>
                      <a:endParaRPr lang="en-US" sz="1400">
                        <a:latin typeface="Verdana"/>
                      </a:endParaRPr>
                    </a:p>
                  </a:txBody>
                  <a:tcPr marL="20063" marR="20063" marT="20063" marB="2006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400">
                          <a:latin typeface="Verdana"/>
                        </a:rPr>
                        <a:t>Causes the work done in a for loop inside a parallel region to be divided among threads.</a:t>
                      </a:r>
                    </a:p>
                  </a:txBody>
                  <a:tcPr marL="20063" marR="20063" marT="20063" marB="20063">
                    <a:lnL w="9525" cap="flat" cmpd="sng" algn="ctr">
                      <a:solidFill>
                        <a:srgbClr val="CCCCCC"/>
                      </a:solidFill>
                      <a:prstDash val="solid"/>
                      <a:round/>
                      <a:headEnd type="none" w="med" len="med"/>
                      <a:tailEnd type="none" w="med" len="med"/>
                    </a:lnL>
                    <a:lnR w="9525" cap="flat" cmpd="sng" algn="ctr">
                      <a:solidFill>
                        <a:srgbClr val="D5D5D3"/>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509161">
                <a:tc>
                  <a:txBody>
                    <a:bodyPr/>
                    <a:lstStyle/>
                    <a:p>
                      <a:pPr algn="l" fontAlgn="t"/>
                      <a:r>
                        <a:rPr lang="en-US" sz="1400" u="none" strike="noStrike">
                          <a:solidFill>
                            <a:srgbClr val="0033CC"/>
                          </a:solidFill>
                          <a:latin typeface="Verdana"/>
                          <a:hlinkClick r:id=""/>
                        </a:rPr>
                        <a:t>master</a:t>
                      </a:r>
                      <a:endParaRPr lang="en-US" sz="1400">
                        <a:latin typeface="Verdana"/>
                      </a:endParaRPr>
                    </a:p>
                  </a:txBody>
                  <a:tcPr marL="20063" marR="20063" marT="20063" marB="2006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400">
                          <a:latin typeface="Verdana"/>
                        </a:rPr>
                        <a:t>Specifies that only the master threadshould execute a section of the program.</a:t>
                      </a:r>
                    </a:p>
                  </a:txBody>
                  <a:tcPr marL="20063" marR="20063" marT="20063" marB="20063">
                    <a:lnL w="9525" cap="flat" cmpd="sng" algn="ctr">
                      <a:solidFill>
                        <a:srgbClr val="CCCCCC"/>
                      </a:solidFill>
                      <a:prstDash val="solid"/>
                      <a:round/>
                      <a:headEnd type="none" w="med" len="med"/>
                      <a:tailEnd type="none" w="med" len="med"/>
                    </a:lnL>
                    <a:lnR w="9525" cap="flat" cmpd="sng" algn="ctr">
                      <a:solidFill>
                        <a:srgbClr val="D5D5D3"/>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509161">
                <a:tc>
                  <a:txBody>
                    <a:bodyPr/>
                    <a:lstStyle/>
                    <a:p>
                      <a:pPr algn="l" fontAlgn="t"/>
                      <a:r>
                        <a:rPr lang="en-US" sz="1400" u="none" strike="noStrike">
                          <a:solidFill>
                            <a:srgbClr val="800080"/>
                          </a:solidFill>
                          <a:latin typeface="Verdana"/>
                          <a:hlinkClick r:id=""/>
                        </a:rPr>
                        <a:t>ordered (OpenMP Directives)</a:t>
                      </a:r>
                      <a:endParaRPr lang="en-US" sz="1400">
                        <a:latin typeface="Verdana"/>
                      </a:endParaRPr>
                    </a:p>
                  </a:txBody>
                  <a:tcPr marL="20063" marR="20063" marT="20063" marB="2006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400">
                          <a:latin typeface="Verdana"/>
                        </a:rPr>
                        <a:t>Specifies that code under a parallelized for loop should be executed like a sequential loop.</a:t>
                      </a:r>
                    </a:p>
                  </a:txBody>
                  <a:tcPr marL="20063" marR="20063" marT="20063" marB="20063">
                    <a:lnL w="9525" cap="flat" cmpd="sng" algn="ctr">
                      <a:solidFill>
                        <a:srgbClr val="CCCCCC"/>
                      </a:solidFill>
                      <a:prstDash val="solid"/>
                      <a:round/>
                      <a:headEnd type="none" w="med" len="med"/>
                      <a:tailEnd type="none" w="med" len="med"/>
                    </a:lnL>
                    <a:lnR w="9525" cap="flat" cmpd="sng" algn="ctr">
                      <a:solidFill>
                        <a:srgbClr val="D5D5D3"/>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509161">
                <a:tc>
                  <a:txBody>
                    <a:bodyPr/>
                    <a:lstStyle/>
                    <a:p>
                      <a:pPr algn="l" fontAlgn="t"/>
                      <a:r>
                        <a:rPr lang="en-US" sz="1400" u="none" strike="noStrike">
                          <a:solidFill>
                            <a:srgbClr val="0033CC"/>
                          </a:solidFill>
                          <a:latin typeface="Verdana"/>
                          <a:hlinkClick r:id=""/>
                        </a:rPr>
                        <a:t>parallel</a:t>
                      </a:r>
                      <a:endParaRPr lang="en-US" sz="1400">
                        <a:latin typeface="Verdana"/>
                      </a:endParaRPr>
                    </a:p>
                  </a:txBody>
                  <a:tcPr marL="20063" marR="20063" marT="20063" marB="2006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400">
                          <a:latin typeface="Verdana"/>
                        </a:rPr>
                        <a:t>Defines a parallel region, which is code that will be executed by multiple threads in parallel.</a:t>
                      </a:r>
                    </a:p>
                  </a:txBody>
                  <a:tcPr marL="20063" marR="20063" marT="20063" marB="20063">
                    <a:lnL w="9525" cap="flat" cmpd="sng" algn="ctr">
                      <a:solidFill>
                        <a:srgbClr val="CCCCCC"/>
                      </a:solidFill>
                      <a:prstDash val="solid"/>
                      <a:round/>
                      <a:headEnd type="none" w="med" len="med"/>
                      <a:tailEnd type="none" w="med" len="med"/>
                    </a:lnL>
                    <a:lnR w="9525" cap="flat" cmpd="sng" algn="ctr">
                      <a:solidFill>
                        <a:srgbClr val="D5D5D3"/>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356219">
                <a:tc>
                  <a:txBody>
                    <a:bodyPr/>
                    <a:lstStyle/>
                    <a:p>
                      <a:pPr algn="l" fontAlgn="t"/>
                      <a:r>
                        <a:rPr lang="en-US" sz="1400" u="none" strike="noStrike">
                          <a:solidFill>
                            <a:srgbClr val="0033CC"/>
                          </a:solidFill>
                          <a:latin typeface="Verdana"/>
                          <a:hlinkClick r:id=""/>
                        </a:rPr>
                        <a:t>sections (OpenMP)</a:t>
                      </a:r>
                      <a:endParaRPr lang="en-US" sz="1400">
                        <a:latin typeface="Verdana"/>
                      </a:endParaRPr>
                    </a:p>
                  </a:txBody>
                  <a:tcPr marL="20063" marR="20063" marT="20063" marB="2006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400">
                          <a:latin typeface="Verdana"/>
                        </a:rPr>
                        <a:t>Identifies code sections to be divided among all threads.</a:t>
                      </a:r>
                    </a:p>
                  </a:txBody>
                  <a:tcPr marL="20063" marR="20063" marT="20063" marB="20063">
                    <a:lnL w="9525" cap="flat" cmpd="sng" algn="ctr">
                      <a:solidFill>
                        <a:srgbClr val="CCCCCC"/>
                      </a:solidFill>
                      <a:prstDash val="solid"/>
                      <a:round/>
                      <a:headEnd type="none" w="med" len="med"/>
                      <a:tailEnd type="none" w="med" len="med"/>
                    </a:lnL>
                    <a:lnR w="9525" cap="flat" cmpd="sng" algn="ctr">
                      <a:solidFill>
                        <a:srgbClr val="D5D5D3"/>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662103">
                <a:tc>
                  <a:txBody>
                    <a:bodyPr/>
                    <a:lstStyle/>
                    <a:p>
                      <a:pPr algn="l" fontAlgn="t"/>
                      <a:r>
                        <a:rPr lang="en-US" sz="1400" u="none" strike="noStrike">
                          <a:solidFill>
                            <a:srgbClr val="0033CC"/>
                          </a:solidFill>
                          <a:latin typeface="Verdana"/>
                          <a:hlinkClick r:id=""/>
                        </a:rPr>
                        <a:t>single</a:t>
                      </a:r>
                      <a:endParaRPr lang="en-US" sz="1400">
                        <a:latin typeface="Verdana"/>
                      </a:endParaRPr>
                    </a:p>
                  </a:txBody>
                  <a:tcPr marL="20063" marR="20063" marT="20063" marB="2006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400">
                          <a:latin typeface="Verdana"/>
                        </a:rPr>
                        <a:t>Lets you specify that a section of code should be executed on a single thread, not necessarily the master thread.</a:t>
                      </a:r>
                    </a:p>
                  </a:txBody>
                  <a:tcPr marL="20063" marR="20063" marT="20063" marB="20063">
                    <a:lnL w="9525" cap="flat" cmpd="sng" algn="ctr">
                      <a:solidFill>
                        <a:srgbClr val="CCCCCC"/>
                      </a:solidFill>
                      <a:prstDash val="solid"/>
                      <a:round/>
                      <a:headEnd type="none" w="med" len="med"/>
                      <a:tailEnd type="none" w="med" len="med"/>
                    </a:lnL>
                    <a:lnR w="9525" cap="flat" cmpd="sng" algn="ctr">
                      <a:solidFill>
                        <a:srgbClr val="D5D5D3"/>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r h="356219">
                <a:tc>
                  <a:txBody>
                    <a:bodyPr/>
                    <a:lstStyle/>
                    <a:p>
                      <a:pPr algn="l" fontAlgn="t"/>
                      <a:r>
                        <a:rPr lang="en-US" sz="1400" u="none" strike="noStrike" dirty="0" err="1">
                          <a:solidFill>
                            <a:srgbClr val="0033CC"/>
                          </a:solidFill>
                          <a:latin typeface="Verdana"/>
                          <a:hlinkClick r:id=""/>
                        </a:rPr>
                        <a:t>threadprivate</a:t>
                      </a:r>
                      <a:endParaRPr lang="en-US" sz="1400" dirty="0">
                        <a:latin typeface="Verdana"/>
                      </a:endParaRPr>
                    </a:p>
                  </a:txBody>
                  <a:tcPr marL="20063" marR="20063" marT="20063" marB="20063">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algn="l" fontAlgn="t"/>
                      <a:r>
                        <a:rPr lang="en-US" sz="1400" dirty="0">
                          <a:latin typeface="Verdana"/>
                        </a:rPr>
                        <a:t>Specifies that a variable is private to a thread.</a:t>
                      </a:r>
                    </a:p>
                  </a:txBody>
                  <a:tcPr marL="20063" marR="20063" marT="20063" marB="20063">
                    <a:lnL w="9525" cap="flat" cmpd="sng" algn="ctr">
                      <a:solidFill>
                        <a:srgbClr val="CCCCCC"/>
                      </a:solidFill>
                      <a:prstDash val="solid"/>
                      <a:round/>
                      <a:headEnd type="none" w="med" len="med"/>
                      <a:tailEnd type="none" w="med" len="med"/>
                    </a:lnL>
                    <a:lnR w="9525" cap="flat" cmpd="sng" algn="ctr">
                      <a:solidFill>
                        <a:srgbClr val="D5D5D3"/>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r>
            </a:tbl>
          </a:graphicData>
        </a:graphic>
      </p:graphicFrame>
      <p:sp>
        <p:nvSpPr>
          <p:cNvPr id="20481" name="Rectangle 1"/>
          <p:cNvSpPr>
            <a:spLocks noChangeArrowheads="1"/>
          </p:cNvSpPr>
          <p:nvPr/>
        </p:nvSpPr>
        <p:spPr bwMode="auto">
          <a:xfrm>
            <a:off x="0" y="-200055"/>
            <a:ext cx="184731"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dirty="0" smtClean="0"/>
              <a:t>מה עוד...</a:t>
            </a:r>
            <a:endParaRPr lang="en-US" dirty="0"/>
          </a:p>
        </p:txBody>
      </p:sp>
      <p:sp>
        <p:nvSpPr>
          <p:cNvPr id="3" name="Content Placeholder 2"/>
          <p:cNvSpPr>
            <a:spLocks noGrp="1"/>
          </p:cNvSpPr>
          <p:nvPr>
            <p:ph sz="half" idx="1"/>
          </p:nvPr>
        </p:nvSpPr>
        <p:spPr/>
        <p:txBody>
          <a:bodyPr>
            <a:normAutofit lnSpcReduction="10000"/>
          </a:bodyPr>
          <a:lstStyle/>
          <a:p>
            <a:r>
              <a:rPr lang="he-IL" dirty="0" smtClean="0"/>
              <a:t>משוואת החום</a:t>
            </a:r>
          </a:p>
          <a:p>
            <a:r>
              <a:rPr lang="he-IL" dirty="0" smtClean="0"/>
              <a:t>תכניות לדוגמה של חישובי </a:t>
            </a:r>
            <a:r>
              <a:rPr lang="en-US" dirty="0" smtClean="0"/>
              <a:t>PI</a:t>
            </a:r>
            <a:r>
              <a:rPr lang="he-IL" dirty="0" smtClean="0"/>
              <a:t> ב </a:t>
            </a:r>
            <a:r>
              <a:rPr lang="en-US" dirty="0" smtClean="0"/>
              <a:t>MPI</a:t>
            </a:r>
            <a:r>
              <a:rPr lang="he-IL" dirty="0" smtClean="0"/>
              <a:t> </a:t>
            </a:r>
            <a:r>
              <a:rPr lang="he-IL" dirty="0" err="1" smtClean="0"/>
              <a:t>וב</a:t>
            </a:r>
            <a:r>
              <a:rPr lang="he-IL" dirty="0" smtClean="0"/>
              <a:t> </a:t>
            </a:r>
            <a:r>
              <a:rPr lang="en-US" dirty="0" smtClean="0"/>
              <a:t>OPENMP</a:t>
            </a:r>
          </a:p>
          <a:p>
            <a:r>
              <a:rPr lang="en-US" dirty="0" smtClean="0"/>
              <a:t>Game of Life</a:t>
            </a:r>
          </a:p>
          <a:p>
            <a:r>
              <a:rPr lang="en-US" b="1" dirty="0" smtClean="0"/>
              <a:t>Cellular Automata</a:t>
            </a:r>
          </a:p>
          <a:p>
            <a:r>
              <a:rPr lang="en-US" b="1" dirty="0" smtClean="0"/>
              <a:t>Iterative </a:t>
            </a:r>
            <a:r>
              <a:rPr lang="en-US" b="1" dirty="0"/>
              <a:t>Methods</a:t>
            </a:r>
          </a:p>
          <a:p>
            <a:r>
              <a:rPr lang="en-US" b="1" dirty="0"/>
              <a:t>Laplace’s Equation</a:t>
            </a:r>
          </a:p>
          <a:p>
            <a:r>
              <a:rPr lang="en-US" b="1" dirty="0"/>
              <a:t>Finite Difference Method</a:t>
            </a:r>
          </a:p>
          <a:p>
            <a:endParaRPr lang="he-IL" dirty="0" smtClean="0"/>
          </a:p>
          <a:p>
            <a:endParaRPr lang="en-US" dirty="0"/>
          </a:p>
        </p:txBody>
      </p:sp>
      <p:sp>
        <p:nvSpPr>
          <p:cNvPr id="4" name="Content Placeholder 3"/>
          <p:cNvSpPr>
            <a:spLocks noGrp="1"/>
          </p:cNvSpPr>
          <p:nvPr>
            <p:ph sz="half" idx="2"/>
          </p:nvPr>
        </p:nvSpPr>
        <p:spPr/>
        <p:txBody>
          <a:bodyPr>
            <a:normAutofit lnSpcReduction="10000"/>
          </a:bodyPr>
          <a:lstStyle/>
          <a:p>
            <a:r>
              <a:rPr lang="he-IL" dirty="0" smtClean="0"/>
              <a:t>פקודות לינוקס בסיסיות</a:t>
            </a:r>
          </a:p>
          <a:p>
            <a:r>
              <a:rPr lang="he-IL" dirty="0" smtClean="0"/>
              <a:t>ניתוח תכניות מחשב</a:t>
            </a:r>
          </a:p>
          <a:p>
            <a:pPr lvl="1"/>
            <a:r>
              <a:rPr lang="he-IL" dirty="0" smtClean="0"/>
              <a:t>מה התכנית עושה?</a:t>
            </a:r>
          </a:p>
          <a:p>
            <a:pPr lvl="1"/>
            <a:r>
              <a:rPr lang="he-IL" dirty="0" smtClean="0"/>
              <a:t>איזה קונספט היא מבטאת</a:t>
            </a:r>
          </a:p>
          <a:p>
            <a:pPr lvl="1"/>
            <a:r>
              <a:rPr lang="he-IL" dirty="0" smtClean="0"/>
              <a:t>היכן צווארי הבקבוק</a:t>
            </a:r>
          </a:p>
          <a:p>
            <a:pPr lvl="1"/>
            <a:r>
              <a:rPr lang="he-IL" dirty="0" err="1" smtClean="0"/>
              <a:t>מיקבול</a:t>
            </a:r>
            <a:r>
              <a:rPr lang="he-IL" dirty="0" smtClean="0"/>
              <a:t> של לולאות</a:t>
            </a:r>
            <a:endParaRPr lang="en-US" dirty="0" smtClean="0"/>
          </a:p>
          <a:p>
            <a:r>
              <a:rPr lang="he-IL" dirty="0" smtClean="0"/>
              <a:t>מה עושה קונדור?</a:t>
            </a:r>
            <a:endParaRPr lang="en-US" dirty="0" smtClean="0"/>
          </a:p>
          <a:p>
            <a:r>
              <a:rPr lang="en-US" dirty="0">
                <a:solidFill>
                  <a:srgbClr val="FF0000"/>
                </a:solidFill>
              </a:rPr>
              <a:t>Matrix multiplication</a:t>
            </a:r>
          </a:p>
          <a:p>
            <a:r>
              <a:rPr lang="en-US" dirty="0" smtClean="0">
                <a:solidFill>
                  <a:srgbClr val="FF0000"/>
                </a:solidFill>
              </a:rPr>
              <a:t>• </a:t>
            </a:r>
            <a:r>
              <a:rPr lang="en-US" dirty="0">
                <a:solidFill>
                  <a:srgbClr val="FF0000"/>
                </a:solidFill>
              </a:rPr>
              <a:t>Solving a system of linear </a:t>
            </a:r>
            <a:r>
              <a:rPr lang="en-US" dirty="0" smtClean="0">
                <a:solidFill>
                  <a:srgbClr val="FF0000"/>
                </a:solidFill>
              </a:rPr>
              <a:t>equations</a:t>
            </a:r>
            <a:endParaRPr lang="he-IL" dirty="0" smtClean="0"/>
          </a:p>
          <a:p>
            <a:pPr lvl="1">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ChangeArrowheads="1"/>
          </p:cNvSpPr>
          <p:nvPr/>
        </p:nvSpPr>
        <p:spPr bwMode="auto">
          <a:xfrm>
            <a:off x="457200" y="1219200"/>
            <a:ext cx="8077200" cy="4789488"/>
          </a:xfrm>
          <a:prstGeom prst="rect">
            <a:avLst/>
          </a:prstGeom>
          <a:noFill/>
          <a:ln w="9525">
            <a:noFill/>
            <a:miter lim="800000"/>
            <a:headEnd/>
            <a:tailEnd/>
          </a:ln>
        </p:spPr>
        <p:txBody>
          <a:bodyPr>
            <a:spAutoFit/>
          </a:bodyPr>
          <a:lstStyle/>
          <a:p>
            <a:pPr algn="l"/>
            <a:r>
              <a:rPr lang="en-US" sz="2400" dirty="0"/>
              <a:t>• </a:t>
            </a:r>
            <a:r>
              <a:rPr lang="en-US" sz="2800" dirty="0">
                <a:solidFill>
                  <a:srgbClr val="FF0000"/>
                </a:solidFill>
              </a:rPr>
              <a:t>Embarrassingly Parallel Computations</a:t>
            </a:r>
          </a:p>
          <a:p>
            <a:pPr algn="l"/>
            <a:endParaRPr lang="en-US" sz="2800" dirty="0">
              <a:solidFill>
                <a:srgbClr val="FF0000"/>
              </a:solidFill>
            </a:endParaRPr>
          </a:p>
          <a:p>
            <a:pPr algn="l"/>
            <a:r>
              <a:rPr lang="en-US" sz="2800" dirty="0"/>
              <a:t>• </a:t>
            </a:r>
            <a:r>
              <a:rPr lang="en-US" sz="2800" dirty="0">
                <a:solidFill>
                  <a:schemeClr val="accent2"/>
                </a:solidFill>
              </a:rPr>
              <a:t>Partitioning and Divide-and-Conquer Strategies</a:t>
            </a:r>
          </a:p>
          <a:p>
            <a:pPr algn="l"/>
            <a:endParaRPr lang="en-US" sz="2800" dirty="0"/>
          </a:p>
          <a:p>
            <a:pPr algn="l"/>
            <a:r>
              <a:rPr lang="en-US" sz="2800" dirty="0"/>
              <a:t>• </a:t>
            </a:r>
            <a:r>
              <a:rPr lang="en-US" sz="2800" dirty="0">
                <a:solidFill>
                  <a:srgbClr val="000066"/>
                </a:solidFill>
              </a:rPr>
              <a:t>Pipelined Computations</a:t>
            </a:r>
          </a:p>
          <a:p>
            <a:pPr algn="l"/>
            <a:endParaRPr lang="en-US" sz="2800" dirty="0">
              <a:solidFill>
                <a:srgbClr val="000066"/>
              </a:solidFill>
            </a:endParaRPr>
          </a:p>
          <a:p>
            <a:pPr algn="l"/>
            <a:r>
              <a:rPr lang="en-US" sz="2800" dirty="0">
                <a:solidFill>
                  <a:srgbClr val="FF0000"/>
                </a:solidFill>
              </a:rPr>
              <a:t>• Synchronous Computations</a:t>
            </a:r>
          </a:p>
          <a:p>
            <a:pPr algn="l"/>
            <a:endParaRPr lang="en-US" sz="2800" dirty="0">
              <a:solidFill>
                <a:schemeClr val="bg2"/>
              </a:solidFill>
            </a:endParaRPr>
          </a:p>
          <a:p>
            <a:pPr algn="l"/>
            <a:r>
              <a:rPr lang="en-US" sz="2800" dirty="0"/>
              <a:t>• </a:t>
            </a:r>
            <a:r>
              <a:rPr lang="en-US" sz="2800" dirty="0">
                <a:solidFill>
                  <a:srgbClr val="FF0000"/>
                </a:solidFill>
              </a:rPr>
              <a:t>Asynchronous Computations</a:t>
            </a:r>
          </a:p>
          <a:p>
            <a:pPr algn="l"/>
            <a:endParaRPr lang="en-US" sz="2800" dirty="0"/>
          </a:p>
          <a:p>
            <a:pPr algn="l"/>
            <a:r>
              <a:rPr lang="en-US" sz="2800" dirty="0"/>
              <a:t>• </a:t>
            </a:r>
            <a:r>
              <a:rPr lang="en-US" sz="2800" dirty="0">
                <a:solidFill>
                  <a:srgbClr val="663300"/>
                </a:solidFill>
              </a:rPr>
              <a:t>Strategies that achieve load balancing</a:t>
            </a:r>
          </a:p>
        </p:txBody>
      </p:sp>
      <p:sp>
        <p:nvSpPr>
          <p:cNvPr id="4099" name="Rectangle 5"/>
          <p:cNvSpPr>
            <a:spLocks noChangeArrowheads="1"/>
          </p:cNvSpPr>
          <p:nvPr/>
        </p:nvSpPr>
        <p:spPr bwMode="auto">
          <a:xfrm>
            <a:off x="2057400" y="304800"/>
            <a:ext cx="4476750" cy="641350"/>
          </a:xfrm>
          <a:prstGeom prst="rect">
            <a:avLst/>
          </a:prstGeom>
          <a:noFill/>
          <a:ln w="9525">
            <a:noFill/>
            <a:miter lim="800000"/>
            <a:headEnd/>
            <a:tailEnd/>
          </a:ln>
        </p:spPr>
        <p:txBody>
          <a:bodyPr wrap="none">
            <a:spAutoFit/>
          </a:bodyPr>
          <a:lstStyle/>
          <a:p>
            <a:pPr algn="ctr"/>
            <a:r>
              <a:rPr lang="en-US" sz="3600" b="1"/>
              <a:t>Parallel Techniques</a:t>
            </a:r>
          </a:p>
        </p:txBody>
      </p:sp>
      <p:sp>
        <p:nvSpPr>
          <p:cNvPr id="4100" name="Text Box 7"/>
          <p:cNvSpPr txBox="1">
            <a:spLocks noChangeArrowheads="1"/>
          </p:cNvSpPr>
          <p:nvPr/>
        </p:nvSpPr>
        <p:spPr bwMode="auto">
          <a:xfrm>
            <a:off x="8686800" y="6553200"/>
            <a:ext cx="457200" cy="304800"/>
          </a:xfrm>
          <a:prstGeom prst="rect">
            <a:avLst/>
          </a:prstGeom>
          <a:noFill/>
          <a:ln w="9525">
            <a:noFill/>
            <a:miter lim="800000"/>
            <a:headEnd/>
            <a:tailEnd/>
          </a:ln>
        </p:spPr>
        <p:txBody>
          <a:bodyPr>
            <a:spAutoFit/>
          </a:bodyPr>
          <a:lstStyle/>
          <a:p>
            <a:pPr>
              <a:spcBef>
                <a:spcPct val="50000"/>
              </a:spcBef>
            </a:pPr>
            <a:r>
              <a:rPr lang="en-US" sz="1400"/>
              <a:t>3.1</a:t>
            </a:r>
          </a:p>
        </p:txBody>
      </p:sp>
      <p:sp>
        <p:nvSpPr>
          <p:cNvPr id="4101" name="Rectangle 8"/>
          <p:cNvSpPr>
            <a:spLocks noChangeArrowheads="1"/>
          </p:cNvSpPr>
          <p:nvPr/>
        </p:nvSpPr>
        <p:spPr bwMode="auto">
          <a:xfrm>
            <a:off x="0" y="6561138"/>
            <a:ext cx="5181600" cy="373062"/>
          </a:xfrm>
          <a:prstGeom prst="rect">
            <a:avLst/>
          </a:prstGeom>
          <a:noFill/>
          <a:ln w="9525">
            <a:noFill/>
            <a:miter lim="800000"/>
            <a:headEnd/>
            <a:tailEnd/>
          </a:ln>
        </p:spPr>
        <p:txBody>
          <a:bodyPr/>
          <a:lstStyle/>
          <a:p>
            <a:pPr eaLnBrk="0" hangingPunct="0"/>
            <a:r>
              <a:rPr lang="en-US" altLang="en-US" sz="1200"/>
              <a:t>ITCS 4/5145 Cluster Computing, UNC-Charlotte, B. Wilkinson, 2007.</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b="1" dirty="0" smtClean="0"/>
              <a:t>היקף</a:t>
            </a:r>
            <a:endParaRPr lang="en-US" b="1" dirty="0"/>
          </a:p>
        </p:txBody>
      </p:sp>
      <p:sp>
        <p:nvSpPr>
          <p:cNvPr id="3" name="Content Placeholder 2"/>
          <p:cNvSpPr>
            <a:spLocks noGrp="1"/>
          </p:cNvSpPr>
          <p:nvPr>
            <p:ph idx="1"/>
          </p:nvPr>
        </p:nvSpPr>
        <p:spPr/>
        <p:txBody>
          <a:bodyPr/>
          <a:lstStyle/>
          <a:p>
            <a:r>
              <a:rPr lang="he-IL" b="1" dirty="0" smtClean="0"/>
              <a:t>כל המפגשים </a:t>
            </a:r>
            <a:r>
              <a:rPr lang="he-IL" b="1" smtClean="0"/>
              <a:t>שהתקיימו </a:t>
            </a:r>
          </a:p>
          <a:p>
            <a:r>
              <a:rPr lang="he-IL" b="1" smtClean="0"/>
              <a:t>יש </a:t>
            </a:r>
            <a:r>
              <a:rPr lang="he-IL" b="1" dirty="0" smtClean="0"/>
              <a:t>לעבור על כל החומר שהוצג ותורגל לרבות מה שמפורסם באתר הקורס, מה שנאמר בכיתה ובמעבדה, תרגילי הבית וחומר הקריאה המומלץ</a:t>
            </a:r>
            <a:endParaRPr lang="en-US"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b="1" dirty="0" smtClean="0"/>
              <a:t>מושגים</a:t>
            </a:r>
            <a:endParaRPr lang="en-US" b="1" dirty="0"/>
          </a:p>
        </p:txBody>
      </p:sp>
      <p:sp>
        <p:nvSpPr>
          <p:cNvPr id="3" name="Content Placeholder 2"/>
          <p:cNvSpPr>
            <a:spLocks noGrp="1"/>
          </p:cNvSpPr>
          <p:nvPr>
            <p:ph sz="half" idx="1"/>
          </p:nvPr>
        </p:nvSpPr>
        <p:spPr/>
        <p:txBody>
          <a:bodyPr>
            <a:normAutofit fontScale="92500" lnSpcReduction="10000"/>
          </a:bodyPr>
          <a:lstStyle/>
          <a:p>
            <a:r>
              <a:rPr lang="he-IL" b="1" dirty="0" smtClean="0"/>
              <a:t>מושגי יסוד</a:t>
            </a:r>
          </a:p>
          <a:p>
            <a:r>
              <a:rPr lang="he-IL" b="1" dirty="0" smtClean="0"/>
              <a:t>חוק </a:t>
            </a:r>
            <a:r>
              <a:rPr lang="he-IL" b="1" dirty="0" err="1" smtClean="0"/>
              <a:t>פלין</a:t>
            </a:r>
            <a:r>
              <a:rPr lang="he-IL" b="1" dirty="0" smtClean="0"/>
              <a:t> – טקסונומיה</a:t>
            </a:r>
          </a:p>
          <a:p>
            <a:r>
              <a:rPr lang="he-IL" b="1" dirty="0" smtClean="0"/>
              <a:t>גוסטפסון</a:t>
            </a:r>
            <a:endParaRPr lang="he-IL" b="1" dirty="0" smtClean="0"/>
          </a:p>
          <a:p>
            <a:r>
              <a:rPr lang="he-IL" b="1" dirty="0" smtClean="0"/>
              <a:t>מתי משתמשים בחישוב מקבילי</a:t>
            </a:r>
          </a:p>
          <a:p>
            <a:r>
              <a:rPr lang="he-IL" b="1" dirty="0" smtClean="0"/>
              <a:t>יעילות </a:t>
            </a:r>
            <a:r>
              <a:rPr lang="he-IL" b="1" dirty="0" err="1" smtClean="0"/>
              <a:t>מיקבול</a:t>
            </a:r>
            <a:endParaRPr lang="he-IL" b="1" dirty="0" smtClean="0"/>
          </a:p>
          <a:p>
            <a:r>
              <a:rPr lang="he-IL" b="1" dirty="0" smtClean="0"/>
              <a:t>האצה</a:t>
            </a:r>
          </a:p>
          <a:p>
            <a:r>
              <a:rPr lang="he-IL" b="1" dirty="0" smtClean="0"/>
              <a:t>חוק </a:t>
            </a:r>
            <a:r>
              <a:rPr lang="he-IL" b="1" dirty="0" err="1" smtClean="0"/>
              <a:t>אמדהל</a:t>
            </a:r>
            <a:endParaRPr lang="he-IL" b="1" dirty="0" smtClean="0"/>
          </a:p>
          <a:p>
            <a:r>
              <a:rPr lang="he-IL" b="1" dirty="0" smtClean="0"/>
              <a:t>איזון עומסים</a:t>
            </a:r>
          </a:p>
          <a:p>
            <a:r>
              <a:rPr lang="he-IL" b="1" dirty="0" smtClean="0"/>
              <a:t>חישוב </a:t>
            </a:r>
            <a:r>
              <a:rPr lang="he-IL" b="1" dirty="0" smtClean="0"/>
              <a:t>ענן</a:t>
            </a:r>
            <a:r>
              <a:rPr lang="en-US" b="1" dirty="0" smtClean="0"/>
              <a:t>  </a:t>
            </a:r>
            <a:r>
              <a:rPr lang="he-IL" b="1" dirty="0" smtClean="0"/>
              <a:t> (</a:t>
            </a:r>
            <a:r>
              <a:rPr lang="en-US" b="1" dirty="0" smtClean="0"/>
              <a:t>BGU</a:t>
            </a:r>
            <a:r>
              <a:rPr lang="he-IL" b="1" dirty="0" smtClean="0"/>
              <a:t>)</a:t>
            </a:r>
            <a:endParaRPr lang="he-IL" b="1" dirty="0" smtClean="0"/>
          </a:p>
        </p:txBody>
      </p:sp>
      <p:sp>
        <p:nvSpPr>
          <p:cNvPr id="4" name="Content Placeholder 3"/>
          <p:cNvSpPr>
            <a:spLocks noGrp="1"/>
          </p:cNvSpPr>
          <p:nvPr>
            <p:ph sz="half" idx="2"/>
          </p:nvPr>
        </p:nvSpPr>
        <p:spPr/>
        <p:txBody>
          <a:bodyPr>
            <a:normAutofit fontScale="92500" lnSpcReduction="10000"/>
          </a:bodyPr>
          <a:lstStyle/>
          <a:p>
            <a:r>
              <a:rPr lang="he-IL" b="1" dirty="0" smtClean="0"/>
              <a:t>טופולוגיות רשת</a:t>
            </a:r>
          </a:p>
          <a:p>
            <a:r>
              <a:rPr lang="he-IL" b="1" dirty="0" smtClean="0"/>
              <a:t>עצי חלוקה</a:t>
            </a:r>
          </a:p>
          <a:p>
            <a:r>
              <a:rPr lang="he-IL" b="1" dirty="0" smtClean="0"/>
              <a:t>חישוב בעזרת מסרים</a:t>
            </a:r>
          </a:p>
          <a:p>
            <a:r>
              <a:rPr lang="he-IL" b="1" dirty="0" smtClean="0"/>
              <a:t>חישוב בזיכרון משותף</a:t>
            </a:r>
          </a:p>
          <a:p>
            <a:r>
              <a:rPr lang="en-US" b="1" dirty="0" smtClean="0"/>
              <a:t>MPI</a:t>
            </a:r>
            <a:endParaRPr lang="he-IL" b="1" dirty="0" smtClean="0"/>
          </a:p>
          <a:p>
            <a:r>
              <a:rPr lang="en-US" b="1" dirty="0" err="1" smtClean="0"/>
              <a:t>OpenMP</a:t>
            </a:r>
            <a:endParaRPr lang="en-US" b="1" dirty="0" smtClean="0"/>
          </a:p>
          <a:p>
            <a:r>
              <a:rPr lang="en-US" b="1" dirty="0" smtClean="0"/>
              <a:t>Condor</a:t>
            </a:r>
          </a:p>
          <a:p>
            <a:r>
              <a:rPr lang="en-US" b="1" dirty="0" smtClean="0"/>
              <a:t>Deadlock</a:t>
            </a:r>
          </a:p>
          <a:p>
            <a:r>
              <a:rPr lang="he-IL" b="1" dirty="0" smtClean="0"/>
              <a:t>פרמטרים להערכת רשתות תקשורת</a:t>
            </a:r>
          </a:p>
          <a:p>
            <a:endParaRPr lang="en-US"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a:p>
        </p:txBody>
      </p:sp>
      <p:sp>
        <p:nvSpPr>
          <p:cNvPr id="3" name="Content Placeholder 2"/>
          <p:cNvSpPr>
            <a:spLocks noGrp="1"/>
          </p:cNvSpPr>
          <p:nvPr>
            <p:ph sz="half" idx="1"/>
          </p:nvPr>
        </p:nvSpPr>
        <p:spPr/>
        <p:txBody>
          <a:bodyPr>
            <a:normAutofit lnSpcReduction="10000"/>
          </a:bodyPr>
          <a:lstStyle/>
          <a:p>
            <a:pPr algn="l" rtl="0"/>
            <a:r>
              <a:rPr lang="en-US" b="1" dirty="0" smtClean="0"/>
              <a:t>HTC</a:t>
            </a:r>
          </a:p>
          <a:p>
            <a:pPr algn="l" rtl="0"/>
            <a:r>
              <a:rPr lang="en-US" b="1" dirty="0" err="1" smtClean="0"/>
              <a:t>SETI@home</a:t>
            </a:r>
            <a:endParaRPr lang="en-US" b="1" dirty="0" smtClean="0"/>
          </a:p>
          <a:p>
            <a:pPr algn="l" rtl="0"/>
            <a:r>
              <a:rPr lang="en-US" b="1" dirty="0" smtClean="0"/>
              <a:t>Grid Computing</a:t>
            </a:r>
          </a:p>
          <a:p>
            <a:pPr algn="l" rtl="0"/>
            <a:r>
              <a:rPr lang="en-US" b="1" dirty="0" smtClean="0"/>
              <a:t>Cloud Computing</a:t>
            </a:r>
          </a:p>
          <a:p>
            <a:pPr algn="l" rtl="0"/>
            <a:r>
              <a:rPr lang="en-US" b="1" dirty="0" smtClean="0"/>
              <a:t>MPMD/SPMD</a:t>
            </a:r>
          </a:p>
          <a:p>
            <a:pPr algn="l" rtl="0"/>
            <a:r>
              <a:rPr lang="en-US" b="1" dirty="0" smtClean="0"/>
              <a:t>Point-to-Point comm.</a:t>
            </a:r>
          </a:p>
          <a:p>
            <a:pPr algn="l" rtl="0"/>
            <a:r>
              <a:rPr lang="en-US" b="1" dirty="0" smtClean="0"/>
              <a:t>Collective commands</a:t>
            </a:r>
          </a:p>
          <a:p>
            <a:pPr algn="l" rtl="0"/>
            <a:r>
              <a:rPr lang="en-US" b="1" dirty="0" smtClean="0"/>
              <a:t>Send/</a:t>
            </a:r>
            <a:r>
              <a:rPr lang="en-US" b="1" dirty="0" err="1" smtClean="0"/>
              <a:t>recv</a:t>
            </a:r>
            <a:endParaRPr lang="en-US" b="1" dirty="0" smtClean="0"/>
          </a:p>
          <a:p>
            <a:pPr algn="l" rtl="0"/>
            <a:r>
              <a:rPr lang="en-US" b="1" dirty="0" smtClean="0"/>
              <a:t>communicator</a:t>
            </a:r>
            <a:endParaRPr lang="en-US" b="1" dirty="0"/>
          </a:p>
        </p:txBody>
      </p:sp>
      <p:sp>
        <p:nvSpPr>
          <p:cNvPr id="4" name="Content Placeholder 3"/>
          <p:cNvSpPr>
            <a:spLocks noGrp="1"/>
          </p:cNvSpPr>
          <p:nvPr>
            <p:ph sz="half" idx="2"/>
          </p:nvPr>
        </p:nvSpPr>
        <p:spPr/>
        <p:txBody>
          <a:bodyPr>
            <a:normAutofit lnSpcReduction="10000"/>
          </a:bodyPr>
          <a:lstStyle/>
          <a:p>
            <a:pPr algn="l" rtl="0"/>
            <a:r>
              <a:rPr lang="en-US" b="1" dirty="0" smtClean="0"/>
              <a:t>Master-Worker</a:t>
            </a:r>
          </a:p>
          <a:p>
            <a:pPr algn="l" rtl="0"/>
            <a:r>
              <a:rPr lang="en-US" b="1" dirty="0" smtClean="0"/>
              <a:t>Domain Decomposition</a:t>
            </a:r>
          </a:p>
          <a:p>
            <a:pPr algn="l" rtl="0"/>
            <a:r>
              <a:rPr lang="en-US" b="1" dirty="0" smtClean="0"/>
              <a:t>Profiling</a:t>
            </a:r>
          </a:p>
          <a:p>
            <a:r>
              <a:rPr lang="he-IL" b="1" dirty="0" smtClean="0"/>
              <a:t>יחס זמן חישוב/תקשורת</a:t>
            </a:r>
          </a:p>
          <a:p>
            <a:r>
              <a:rPr lang="he-IL" b="1" dirty="0" smtClean="0"/>
              <a:t>מבחני ביצועים</a:t>
            </a:r>
          </a:p>
          <a:p>
            <a:r>
              <a:rPr lang="he-IL" b="1" dirty="0" smtClean="0"/>
              <a:t>צווארי בקבוק</a:t>
            </a:r>
          </a:p>
          <a:p>
            <a:r>
              <a:rPr lang="he-IL" b="1" dirty="0" smtClean="0"/>
              <a:t>חומרות נפוצות</a:t>
            </a:r>
          </a:p>
          <a:p>
            <a:pPr algn="l" rtl="0"/>
            <a:r>
              <a:rPr lang="en-US" b="1" dirty="0" smtClean="0"/>
              <a:t>Top500</a:t>
            </a:r>
          </a:p>
          <a:p>
            <a:pPr algn="l" rtl="0"/>
            <a:r>
              <a:rPr lang="en-US" b="1" dirty="0" smtClean="0"/>
              <a:t>HPC</a:t>
            </a:r>
            <a:endParaRPr lang="en-US"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a:p>
        </p:txBody>
      </p:sp>
      <p:sp>
        <p:nvSpPr>
          <p:cNvPr id="3" name="Content Placeholder 2"/>
          <p:cNvSpPr>
            <a:spLocks noGrp="1"/>
          </p:cNvSpPr>
          <p:nvPr>
            <p:ph sz="half" idx="1"/>
          </p:nvPr>
        </p:nvSpPr>
        <p:spPr/>
        <p:txBody>
          <a:bodyPr>
            <a:normAutofit fontScale="92500" lnSpcReduction="10000"/>
          </a:bodyPr>
          <a:lstStyle/>
          <a:p>
            <a:pPr algn="l" rtl="0"/>
            <a:r>
              <a:rPr lang="en-US" b="1" dirty="0" smtClean="0"/>
              <a:t>Synchronous commands</a:t>
            </a:r>
          </a:p>
          <a:p>
            <a:pPr algn="l" rtl="0"/>
            <a:r>
              <a:rPr lang="en-US" b="1" dirty="0" smtClean="0"/>
              <a:t>Immediate commands</a:t>
            </a:r>
          </a:p>
          <a:p>
            <a:pPr algn="l" rtl="0"/>
            <a:r>
              <a:rPr lang="en-US" b="1" dirty="0" smtClean="0"/>
              <a:t>(Non)Blocking commands</a:t>
            </a:r>
          </a:p>
          <a:p>
            <a:pPr algn="l" rtl="0"/>
            <a:r>
              <a:rPr lang="he-IL" b="1" dirty="0" err="1" smtClean="0"/>
              <a:t>מנדלברוט</a:t>
            </a:r>
            <a:endParaRPr lang="he-IL" b="1" dirty="0" smtClean="0"/>
          </a:p>
          <a:p>
            <a:pPr algn="l" rtl="0"/>
            <a:r>
              <a:rPr lang="he-IL" b="1" dirty="0" smtClean="0"/>
              <a:t>עיבוד תמונה בסיסי</a:t>
            </a:r>
          </a:p>
          <a:p>
            <a:pPr algn="l" rtl="0"/>
            <a:r>
              <a:rPr lang="he-IL" b="1" dirty="0" err="1" smtClean="0"/>
              <a:t>מונטה</a:t>
            </a:r>
            <a:r>
              <a:rPr lang="he-IL" b="1" dirty="0" smtClean="0"/>
              <a:t>-קרלו</a:t>
            </a:r>
          </a:p>
          <a:p>
            <a:pPr algn="l" rtl="0"/>
            <a:r>
              <a:rPr lang="he-IL" b="1" dirty="0" smtClean="0"/>
              <a:t>הקצאת משימות </a:t>
            </a:r>
            <a:r>
              <a:rPr lang="he-IL" b="1" dirty="0" smtClean="0"/>
              <a:t>סטטית/דינאמית</a:t>
            </a:r>
            <a:endParaRPr lang="he-IL" b="1" dirty="0" smtClean="0"/>
          </a:p>
        </p:txBody>
      </p:sp>
      <p:sp>
        <p:nvSpPr>
          <p:cNvPr id="4" name="Content Placeholder 3"/>
          <p:cNvSpPr>
            <a:spLocks noGrp="1"/>
          </p:cNvSpPr>
          <p:nvPr>
            <p:ph sz="half" idx="2"/>
          </p:nvPr>
        </p:nvSpPr>
        <p:spPr/>
        <p:txBody>
          <a:bodyPr>
            <a:normAutofit fontScale="92500" lnSpcReduction="10000"/>
          </a:bodyPr>
          <a:lstStyle/>
          <a:p>
            <a:pPr algn="l" rtl="0"/>
            <a:r>
              <a:rPr lang="en-US" b="1" dirty="0" smtClean="0"/>
              <a:t>Broadcast</a:t>
            </a:r>
          </a:p>
          <a:p>
            <a:pPr algn="l" rtl="0"/>
            <a:r>
              <a:rPr lang="en-US" b="1" dirty="0" smtClean="0"/>
              <a:t>Reduce</a:t>
            </a:r>
          </a:p>
          <a:p>
            <a:pPr algn="l" rtl="0"/>
            <a:r>
              <a:rPr lang="en-US" b="1" dirty="0" smtClean="0"/>
              <a:t>Scatter</a:t>
            </a:r>
          </a:p>
          <a:p>
            <a:pPr algn="l" rtl="0"/>
            <a:r>
              <a:rPr lang="en-US" b="1" dirty="0" smtClean="0"/>
              <a:t>Gather</a:t>
            </a:r>
          </a:p>
          <a:p>
            <a:pPr algn="l" rtl="0"/>
            <a:r>
              <a:rPr lang="en-US" b="1" dirty="0" smtClean="0"/>
              <a:t>All-to-All</a:t>
            </a:r>
          </a:p>
          <a:p>
            <a:pPr algn="l" rtl="0"/>
            <a:r>
              <a:rPr lang="en-US" b="1" dirty="0" err="1" smtClean="0"/>
              <a:t>Wtime</a:t>
            </a:r>
            <a:endParaRPr lang="he-IL" b="1" dirty="0" smtClean="0"/>
          </a:p>
          <a:p>
            <a:pPr algn="l" rtl="0"/>
            <a:r>
              <a:rPr lang="en-US" b="1" dirty="0" err="1" smtClean="0"/>
              <a:t>Comm_size</a:t>
            </a:r>
            <a:endParaRPr lang="en-US" b="1" dirty="0" smtClean="0"/>
          </a:p>
          <a:p>
            <a:pPr algn="l" rtl="0"/>
            <a:r>
              <a:rPr lang="en-US" b="1" dirty="0" err="1" smtClean="0"/>
              <a:t>Comm_rank</a:t>
            </a:r>
            <a:endParaRPr lang="en-US" b="1" dirty="0" smtClean="0"/>
          </a:p>
          <a:p>
            <a:pPr algn="l" rtl="0"/>
            <a:r>
              <a:rPr lang="en-US" b="1" dirty="0" smtClean="0"/>
              <a:t>Barrier</a:t>
            </a:r>
          </a:p>
          <a:p>
            <a:pPr algn="l" rtl="0"/>
            <a:r>
              <a:rPr lang="en-US" b="1" dirty="0" smtClean="0"/>
              <a:t>All Gather</a:t>
            </a:r>
          </a:p>
          <a:p>
            <a:pPr algn="l" rtl="0"/>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a:p>
        </p:txBody>
      </p:sp>
      <p:sp>
        <p:nvSpPr>
          <p:cNvPr id="3" name="Content Placeholder 2"/>
          <p:cNvSpPr>
            <a:spLocks noGrp="1"/>
          </p:cNvSpPr>
          <p:nvPr>
            <p:ph sz="half" idx="1"/>
          </p:nvPr>
        </p:nvSpPr>
        <p:spPr/>
        <p:txBody>
          <a:bodyPr/>
          <a:lstStyle/>
          <a:p>
            <a:pPr algn="l" rtl="0"/>
            <a:r>
              <a:rPr lang="en-US" b="1" dirty="0" err="1" smtClean="0"/>
              <a:t>Forall</a:t>
            </a:r>
            <a:endParaRPr lang="en-US" b="1" dirty="0" smtClean="0"/>
          </a:p>
          <a:p>
            <a:pPr algn="l" rtl="0"/>
            <a:r>
              <a:rPr lang="en-US" b="1" dirty="0" smtClean="0"/>
              <a:t>Data parallel</a:t>
            </a:r>
          </a:p>
          <a:p>
            <a:pPr algn="l" rtl="0"/>
            <a:r>
              <a:rPr lang="en-US" b="1" dirty="0" smtClean="0"/>
              <a:t>Jacobi Iterations</a:t>
            </a:r>
            <a:endParaRPr lang="he-IL" b="1" dirty="0" smtClean="0"/>
          </a:p>
          <a:p>
            <a:pPr algn="l" rtl="0"/>
            <a:r>
              <a:rPr lang="en-US" b="1" dirty="0" smtClean="0"/>
              <a:t>Network bandwidth &amp;Latency</a:t>
            </a:r>
          </a:p>
          <a:p>
            <a:pPr algn="l" rtl="0"/>
            <a:r>
              <a:rPr lang="en-US" b="1" dirty="0" smtClean="0"/>
              <a:t>Block and Strip partitions</a:t>
            </a:r>
          </a:p>
          <a:p>
            <a:pPr algn="l" rtl="0"/>
            <a:r>
              <a:rPr lang="en-US" b="1" dirty="0" smtClean="0"/>
              <a:t>Ghost Points</a:t>
            </a:r>
          </a:p>
          <a:p>
            <a:pPr algn="l" rtl="0"/>
            <a:r>
              <a:rPr lang="en-US" b="1" dirty="0" smtClean="0"/>
              <a:t>Code Safety</a:t>
            </a:r>
          </a:p>
          <a:p>
            <a:pPr algn="l" rtl="0"/>
            <a:endParaRPr lang="en-US" b="1" dirty="0" smtClean="0"/>
          </a:p>
          <a:p>
            <a:pPr algn="l" rtl="0"/>
            <a:endParaRPr lang="en-US" b="1" dirty="0"/>
          </a:p>
        </p:txBody>
      </p:sp>
      <p:sp>
        <p:nvSpPr>
          <p:cNvPr id="4" name="Content Placeholder 3"/>
          <p:cNvSpPr>
            <a:spLocks noGrp="1"/>
          </p:cNvSpPr>
          <p:nvPr>
            <p:ph sz="half" idx="2"/>
          </p:nvPr>
        </p:nvSpPr>
        <p:spPr/>
        <p:txBody>
          <a:bodyPr/>
          <a:lstStyle/>
          <a:p>
            <a:pPr algn="l" rtl="0"/>
            <a:r>
              <a:rPr lang="en-US" b="1" dirty="0" smtClean="0"/>
              <a:t>Partitioning</a:t>
            </a:r>
          </a:p>
          <a:p>
            <a:pPr algn="l" rtl="0"/>
            <a:r>
              <a:rPr lang="en-US" b="1" dirty="0" smtClean="0"/>
              <a:t>Divide-and-Conquer</a:t>
            </a:r>
            <a:endParaRPr lang="he-IL" b="1" dirty="0" smtClean="0"/>
          </a:p>
          <a:p>
            <a:pPr algn="l" rtl="0"/>
            <a:r>
              <a:rPr lang="en-US" b="1" i="1" dirty="0" smtClean="0"/>
              <a:t>N</a:t>
            </a:r>
            <a:r>
              <a:rPr lang="en-US" b="1" dirty="0" smtClean="0"/>
              <a:t>-body problem</a:t>
            </a:r>
            <a:endParaRPr lang="he-IL" b="1" dirty="0" smtClean="0"/>
          </a:p>
          <a:p>
            <a:pPr algn="l" rtl="0"/>
            <a:r>
              <a:rPr lang="en-US" b="1" dirty="0" smtClean="0"/>
              <a:t>Bucket sort</a:t>
            </a:r>
            <a:endParaRPr lang="he-IL" b="1" dirty="0" smtClean="0"/>
          </a:p>
          <a:p>
            <a:pPr algn="l" rtl="0"/>
            <a:r>
              <a:rPr lang="he-IL" b="1" dirty="0" smtClean="0"/>
              <a:t>אינטגרציה נומרית מקבילית</a:t>
            </a:r>
          </a:p>
          <a:p>
            <a:pPr algn="l" rtl="0"/>
            <a:r>
              <a:rPr lang="en-US" b="1" dirty="0" smtClean="0"/>
              <a:t>Barnes-Hut Algorithm</a:t>
            </a:r>
          </a:p>
          <a:p>
            <a:pPr algn="l" rtl="0"/>
            <a:r>
              <a:rPr lang="en-US" b="1" dirty="0" smtClean="0"/>
              <a:t>Synchronous Computations</a:t>
            </a:r>
          </a:p>
          <a:p>
            <a:pPr algn="l" rtl="0"/>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a:p>
        </p:txBody>
      </p:sp>
      <p:sp>
        <p:nvSpPr>
          <p:cNvPr id="3" name="Content Placeholder 2"/>
          <p:cNvSpPr>
            <a:spLocks noGrp="1"/>
          </p:cNvSpPr>
          <p:nvPr>
            <p:ph sz="half" idx="1"/>
          </p:nvPr>
        </p:nvSpPr>
        <p:spPr/>
        <p:txBody>
          <a:bodyPr>
            <a:normAutofit lnSpcReduction="10000"/>
          </a:bodyPr>
          <a:lstStyle/>
          <a:p>
            <a:pPr algn="l" rtl="0"/>
            <a:r>
              <a:rPr lang="en-US" b="1" dirty="0" err="1" smtClean="0"/>
              <a:t>OpenMP</a:t>
            </a:r>
            <a:r>
              <a:rPr lang="en-US" b="1" dirty="0" smtClean="0"/>
              <a:t> Atomic</a:t>
            </a:r>
          </a:p>
          <a:p>
            <a:pPr algn="l" rtl="0"/>
            <a:r>
              <a:rPr lang="en-US" b="1" dirty="0" smtClean="0"/>
              <a:t>Parallel regions</a:t>
            </a:r>
          </a:p>
          <a:p>
            <a:pPr algn="l" rtl="0"/>
            <a:r>
              <a:rPr lang="en-US" b="1" dirty="0" smtClean="0"/>
              <a:t>Race condition</a:t>
            </a:r>
          </a:p>
          <a:p>
            <a:pPr algn="l" rtl="0"/>
            <a:r>
              <a:rPr lang="en-US" b="1" dirty="0" err="1" smtClean="0"/>
              <a:t>Nowait</a:t>
            </a:r>
            <a:endParaRPr lang="en-US" b="1" dirty="0" smtClean="0"/>
          </a:p>
          <a:p>
            <a:pPr algn="l" rtl="0"/>
            <a:r>
              <a:rPr lang="en-US" b="1" dirty="0" smtClean="0"/>
              <a:t>– SHARED</a:t>
            </a:r>
          </a:p>
          <a:p>
            <a:pPr algn="l" rtl="0"/>
            <a:r>
              <a:rPr lang="en-US" b="1" dirty="0" smtClean="0"/>
              <a:t>– PRIVATE</a:t>
            </a:r>
          </a:p>
          <a:p>
            <a:pPr algn="l" rtl="0"/>
            <a:r>
              <a:rPr lang="en-US" b="1" dirty="0" smtClean="0"/>
              <a:t>– FIRSTPRIVATE</a:t>
            </a:r>
          </a:p>
          <a:p>
            <a:pPr algn="l" rtl="0"/>
            <a:r>
              <a:rPr lang="en-US" b="1" dirty="0" smtClean="0"/>
              <a:t>– LASTPRIVATE</a:t>
            </a:r>
            <a:endParaRPr lang="en-US" b="1" dirty="0"/>
          </a:p>
        </p:txBody>
      </p:sp>
      <p:sp>
        <p:nvSpPr>
          <p:cNvPr id="4" name="Content Placeholder 3"/>
          <p:cNvSpPr>
            <a:spLocks noGrp="1"/>
          </p:cNvSpPr>
          <p:nvPr>
            <p:ph sz="half" idx="2"/>
          </p:nvPr>
        </p:nvSpPr>
        <p:spPr/>
        <p:txBody>
          <a:bodyPr>
            <a:normAutofit lnSpcReduction="10000"/>
          </a:bodyPr>
          <a:lstStyle/>
          <a:p>
            <a:pPr algn="l" rtl="0"/>
            <a:r>
              <a:rPr lang="en-US" b="1" dirty="0" smtClean="0"/>
              <a:t>FORK-JOIN</a:t>
            </a:r>
            <a:endParaRPr lang="he-IL" b="1" dirty="0" smtClean="0"/>
          </a:p>
          <a:p>
            <a:pPr algn="l" rtl="0"/>
            <a:r>
              <a:rPr lang="en-US" b="1" dirty="0" smtClean="0"/>
              <a:t>Thread-Safe</a:t>
            </a:r>
            <a:endParaRPr lang="he-IL" b="1" dirty="0" smtClean="0"/>
          </a:p>
          <a:p>
            <a:pPr algn="l" rtl="0"/>
            <a:r>
              <a:rPr lang="en-US" b="1" dirty="0" smtClean="0"/>
              <a:t>Locks</a:t>
            </a:r>
          </a:p>
          <a:p>
            <a:pPr algn="l" rtl="0"/>
            <a:r>
              <a:rPr lang="en-US" b="1" dirty="0" smtClean="0"/>
              <a:t>Critical Section</a:t>
            </a:r>
            <a:endParaRPr lang="he-IL" b="1" dirty="0" smtClean="0"/>
          </a:p>
          <a:p>
            <a:pPr algn="l" rtl="0"/>
            <a:r>
              <a:rPr lang="en-US" b="1" dirty="0" err="1" smtClean="0"/>
              <a:t>OpenMP</a:t>
            </a:r>
            <a:r>
              <a:rPr lang="en-US" b="1" dirty="0" smtClean="0"/>
              <a:t> sections</a:t>
            </a:r>
          </a:p>
          <a:p>
            <a:pPr algn="l" rtl="0"/>
            <a:r>
              <a:rPr lang="en-US" b="1" dirty="0" smtClean="0"/>
              <a:t>Work Sharing</a:t>
            </a:r>
          </a:p>
          <a:p>
            <a:pPr algn="l" rtl="0"/>
            <a:r>
              <a:rPr lang="en-US" b="1" dirty="0" err="1" smtClean="0"/>
              <a:t>OpenMP</a:t>
            </a:r>
            <a:r>
              <a:rPr lang="en-US" b="1" dirty="0" smtClean="0"/>
              <a:t> Reduction</a:t>
            </a:r>
          </a:p>
          <a:p>
            <a:pPr algn="l" rtl="0"/>
            <a:r>
              <a:rPr lang="en-US" b="1" dirty="0" err="1" smtClean="0"/>
              <a:t>OpenMP</a:t>
            </a:r>
            <a:r>
              <a:rPr lang="en-US" b="1" dirty="0" smtClean="0"/>
              <a:t> critical</a:t>
            </a:r>
          </a:p>
          <a:p>
            <a:pPr algn="l" rtl="0"/>
            <a:r>
              <a:rPr lang="en-US" b="1" dirty="0" err="1" smtClean="0"/>
              <a:t>OpenMP</a:t>
            </a:r>
            <a:r>
              <a:rPr lang="en-US" b="1" dirty="0" smtClean="0"/>
              <a:t> Barrier</a:t>
            </a:r>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sz="half" idx="1"/>
          </p:nvPr>
        </p:nvSpPr>
        <p:spPr/>
        <p:txBody>
          <a:bodyPr>
            <a:normAutofit fontScale="92500" lnSpcReduction="10000"/>
          </a:bodyPr>
          <a:lstStyle/>
          <a:p>
            <a:pPr algn="l" rtl="0"/>
            <a:r>
              <a:rPr lang="en-US" b="1" dirty="0" smtClean="0"/>
              <a:t>Gauss Elimination</a:t>
            </a:r>
          </a:p>
          <a:p>
            <a:pPr algn="l" rtl="0"/>
            <a:r>
              <a:rPr lang="en-US" b="1" dirty="0" smtClean="0"/>
              <a:t>Gauss-Seidel </a:t>
            </a:r>
            <a:r>
              <a:rPr lang="en-US" b="1" dirty="0"/>
              <a:t>Relaxation</a:t>
            </a:r>
          </a:p>
          <a:p>
            <a:pPr algn="l" rtl="0"/>
            <a:r>
              <a:rPr lang="en-US" b="1" dirty="0"/>
              <a:t>Red-Black </a:t>
            </a:r>
            <a:r>
              <a:rPr lang="en-US" b="1" dirty="0" smtClean="0"/>
              <a:t>Ordering</a:t>
            </a:r>
            <a:endParaRPr lang="he-IL" b="1" dirty="0" smtClean="0"/>
          </a:p>
          <a:p>
            <a:pPr algn="l" rtl="0"/>
            <a:r>
              <a:rPr lang="en-US" b="1" dirty="0" err="1" smtClean="0"/>
              <a:t>Cilk</a:t>
            </a:r>
            <a:r>
              <a:rPr lang="en-US" b="1" dirty="0" smtClean="0"/>
              <a:t> principles</a:t>
            </a:r>
          </a:p>
          <a:p>
            <a:pPr algn="l" rtl="0"/>
            <a:r>
              <a:rPr lang="en-US" b="1" dirty="0" err="1" smtClean="0"/>
              <a:t>MatlabMPI</a:t>
            </a:r>
            <a:endParaRPr lang="en-US" b="1" dirty="0" smtClean="0"/>
          </a:p>
          <a:p>
            <a:pPr algn="l" rtl="0"/>
            <a:r>
              <a:rPr lang="en-US" b="1" dirty="0" smtClean="0"/>
              <a:t>Parallel FFT</a:t>
            </a:r>
          </a:p>
          <a:p>
            <a:pPr algn="l" rtl="0"/>
            <a:r>
              <a:rPr lang="en-US" b="1" dirty="0" smtClean="0"/>
              <a:t>Introduction to GPU </a:t>
            </a:r>
            <a:r>
              <a:rPr lang="en-US" b="1" dirty="0" smtClean="0"/>
              <a:t>Computing (BGU)</a:t>
            </a:r>
            <a:endParaRPr lang="en-US" b="1" dirty="0" smtClean="0"/>
          </a:p>
          <a:p>
            <a:pPr algn="l" rtl="0"/>
            <a:r>
              <a:rPr lang="en-US" b="1" dirty="0" smtClean="0"/>
              <a:t>Introduction to Grid Computing</a:t>
            </a:r>
            <a:endParaRPr lang="en-US" b="1" dirty="0"/>
          </a:p>
          <a:p>
            <a:pPr algn="l" rtl="0"/>
            <a:endParaRPr lang="en-US" b="1" dirty="0"/>
          </a:p>
        </p:txBody>
      </p:sp>
      <p:sp>
        <p:nvSpPr>
          <p:cNvPr id="4" name="Content Placeholder 3"/>
          <p:cNvSpPr>
            <a:spLocks noGrp="1"/>
          </p:cNvSpPr>
          <p:nvPr>
            <p:ph sz="half" idx="2"/>
          </p:nvPr>
        </p:nvSpPr>
        <p:spPr>
          <a:xfrm>
            <a:off x="4648200" y="1600200"/>
            <a:ext cx="4316288" cy="4525963"/>
          </a:xfrm>
        </p:spPr>
        <p:txBody>
          <a:bodyPr>
            <a:normAutofit fontScale="92500" lnSpcReduction="10000"/>
          </a:bodyPr>
          <a:lstStyle/>
          <a:p>
            <a:pPr algn="l" rtl="0"/>
            <a:r>
              <a:rPr lang="en-US" b="1" dirty="0" smtClean="0"/>
              <a:t>Load Balancing</a:t>
            </a:r>
          </a:p>
          <a:p>
            <a:pPr algn="l" rtl="0"/>
            <a:r>
              <a:rPr lang="en-US" b="1" dirty="0" smtClean="0"/>
              <a:t>Termination Detection</a:t>
            </a:r>
          </a:p>
          <a:p>
            <a:pPr algn="l" rtl="0"/>
            <a:r>
              <a:rPr lang="en-US" b="1" dirty="0" smtClean="0"/>
              <a:t>Static/Dynamic load balancing</a:t>
            </a:r>
          </a:p>
          <a:p>
            <a:pPr algn="l" rtl="0"/>
            <a:r>
              <a:rPr lang="en-US" b="1" dirty="0" smtClean="0"/>
              <a:t>Centralized/De Centralized load </a:t>
            </a:r>
            <a:r>
              <a:rPr lang="en-US" b="1" dirty="0" smtClean="0"/>
              <a:t>balancing</a:t>
            </a:r>
          </a:p>
          <a:p>
            <a:pPr algn="l" rtl="0"/>
            <a:r>
              <a:rPr lang="en-US" b="1" dirty="0" err="1" smtClean="0"/>
              <a:t>Cilk</a:t>
            </a:r>
            <a:r>
              <a:rPr lang="en-US" b="1" dirty="0" smtClean="0"/>
              <a:t> keywords</a:t>
            </a:r>
          </a:p>
          <a:p>
            <a:pPr algn="l" rtl="0"/>
            <a:r>
              <a:rPr lang="en-US" b="1" dirty="0" smtClean="0"/>
              <a:t>Strands and Knots</a:t>
            </a:r>
          </a:p>
          <a:p>
            <a:pPr algn="l" rtl="0"/>
            <a:r>
              <a:rPr lang="en-US" b="1" dirty="0" smtClean="0"/>
              <a:t>Parallelization</a:t>
            </a:r>
          </a:p>
          <a:p>
            <a:pPr algn="l" rtl="0"/>
            <a:r>
              <a:rPr lang="en-US" b="1" dirty="0" smtClean="0"/>
              <a:t>Critical Path</a:t>
            </a:r>
            <a:endParaRPr lang="en-US"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lang="en-US" dirty="0" err="1" smtClean="0"/>
              <a:t>OpenMP</a:t>
            </a:r>
            <a:r>
              <a:rPr lang="en-US" dirty="0" smtClean="0"/>
              <a:t> summary - I</a:t>
            </a:r>
            <a:endParaRPr lang="en-US" dirty="0"/>
          </a:p>
        </p:txBody>
      </p:sp>
      <p:graphicFrame>
        <p:nvGraphicFramePr>
          <p:cNvPr id="3" name="Table 2"/>
          <p:cNvGraphicFramePr>
            <a:graphicFrameLocks noGrp="1"/>
          </p:cNvGraphicFramePr>
          <p:nvPr/>
        </p:nvGraphicFramePr>
        <p:xfrm>
          <a:off x="357158" y="1428736"/>
          <a:ext cx="8501122" cy="5237480"/>
        </p:xfrm>
        <a:graphic>
          <a:graphicData uri="http://schemas.openxmlformats.org/drawingml/2006/table">
            <a:tbl>
              <a:tblPr firstRow="1" bandRow="1">
                <a:tableStyleId>{5C22544A-7EE6-4342-B048-85BDC9FD1C3A}</a:tableStyleId>
              </a:tblPr>
              <a:tblGrid>
                <a:gridCol w="1750231"/>
                <a:gridCol w="6750891"/>
              </a:tblGrid>
              <a:tr h="370840">
                <a:tc>
                  <a:txBody>
                    <a:bodyPr/>
                    <a:lstStyle/>
                    <a:p>
                      <a:pPr algn="l"/>
                      <a:r>
                        <a:rPr lang="en-US" sz="1800" b="1" i="0" kern="1200" dirty="0" smtClean="0">
                          <a:solidFill>
                            <a:schemeClr val="lt1"/>
                          </a:solidFill>
                          <a:latin typeface="+mn-lt"/>
                          <a:ea typeface="+mn-ea"/>
                          <a:cs typeface="+mn-cs"/>
                        </a:rPr>
                        <a:t>Clause</a:t>
                      </a:r>
                      <a:endParaRPr lang="en-US" dirty="0"/>
                    </a:p>
                  </a:txBody>
                  <a:tcPr/>
                </a:tc>
                <a:tc>
                  <a:txBody>
                    <a:bodyPr/>
                    <a:lstStyle/>
                    <a:p>
                      <a:pPr algn="l"/>
                      <a:r>
                        <a:rPr lang="en-US" sz="1800" b="1" i="0" kern="1200" dirty="0" smtClean="0">
                          <a:solidFill>
                            <a:schemeClr val="lt1"/>
                          </a:solidFill>
                          <a:latin typeface="+mn-lt"/>
                          <a:ea typeface="+mn-ea"/>
                          <a:cs typeface="+mn-cs"/>
                        </a:rPr>
                        <a:t>Description</a:t>
                      </a:r>
                      <a:endParaRPr lang="en-US" dirty="0"/>
                    </a:p>
                  </a:txBody>
                  <a:tcPr/>
                </a:tc>
              </a:tr>
              <a:tr h="370840">
                <a:tc>
                  <a:txBody>
                    <a:bodyPr/>
                    <a:lstStyle/>
                    <a:p>
                      <a:pPr algn="l"/>
                      <a:r>
                        <a:rPr lang="en-US" sz="1800" b="0" i="0" u="none" strike="noStrike" kern="1200" dirty="0" err="1" smtClean="0">
                          <a:solidFill>
                            <a:schemeClr val="dk1"/>
                          </a:solidFill>
                          <a:latin typeface="+mn-lt"/>
                          <a:ea typeface="+mn-ea"/>
                          <a:cs typeface="+mn-cs"/>
                          <a:hlinkClick r:id=""/>
                        </a:rPr>
                        <a:t>firstprivate</a:t>
                      </a:r>
                      <a:endParaRPr lang="en-US" dirty="0"/>
                    </a:p>
                  </a:txBody>
                  <a:tcPr/>
                </a:tc>
                <a:tc>
                  <a:txBody>
                    <a:bodyPr/>
                    <a:lstStyle/>
                    <a:p>
                      <a:pPr algn="l"/>
                      <a:r>
                        <a:rPr lang="en-US" sz="1800" b="0" i="0" kern="1200" dirty="0" smtClean="0">
                          <a:solidFill>
                            <a:schemeClr val="dk1"/>
                          </a:solidFill>
                          <a:latin typeface="+mn-lt"/>
                          <a:ea typeface="+mn-ea"/>
                          <a:cs typeface="+mn-cs"/>
                        </a:rPr>
                        <a:t>Specifies that each thread should have its own instance of a variable, and that the variable should be initialized with the value of the variable, because it exists before the parallel construct.</a:t>
                      </a:r>
                      <a:endParaRPr lang="en-US" dirty="0"/>
                    </a:p>
                  </a:txBody>
                  <a:tcPr/>
                </a:tc>
              </a:tr>
              <a:tr h="370840">
                <a:tc>
                  <a:txBody>
                    <a:bodyPr/>
                    <a:lstStyle/>
                    <a:p>
                      <a:pPr algn="l"/>
                      <a:r>
                        <a:rPr lang="en-US" sz="1800" b="0" i="0" u="none" strike="noStrike" kern="1200" dirty="0" err="1" smtClean="0">
                          <a:solidFill>
                            <a:schemeClr val="dk1"/>
                          </a:solidFill>
                          <a:latin typeface="+mn-lt"/>
                          <a:ea typeface="+mn-ea"/>
                          <a:cs typeface="+mn-cs"/>
                          <a:hlinkClick r:id=""/>
                        </a:rPr>
                        <a:t>lastprivate</a:t>
                      </a:r>
                      <a:endParaRPr lang="en-US" dirty="0"/>
                    </a:p>
                  </a:txBody>
                  <a:tcPr/>
                </a:tc>
                <a:tc>
                  <a:txBody>
                    <a:bodyPr/>
                    <a:lstStyle/>
                    <a:p>
                      <a:pPr algn="l"/>
                      <a:r>
                        <a:rPr lang="en-US" sz="1800" b="0" i="0" kern="1200" dirty="0" smtClean="0">
                          <a:solidFill>
                            <a:schemeClr val="dk1"/>
                          </a:solidFill>
                          <a:latin typeface="+mn-lt"/>
                          <a:ea typeface="+mn-ea"/>
                          <a:cs typeface="+mn-cs"/>
                        </a:rPr>
                        <a:t>Specifies that the enclosing context's version of the variable is set equal to the private version of whichever thread executes the final iteration (for-loop construct) or last section (#</a:t>
                      </a:r>
                      <a:r>
                        <a:rPr lang="en-US" sz="1800" b="0" i="0" kern="1200" dirty="0" err="1" smtClean="0">
                          <a:solidFill>
                            <a:schemeClr val="dk1"/>
                          </a:solidFill>
                          <a:latin typeface="+mn-lt"/>
                          <a:ea typeface="+mn-ea"/>
                          <a:cs typeface="+mn-cs"/>
                        </a:rPr>
                        <a:t>pragma</a:t>
                      </a:r>
                      <a:r>
                        <a:rPr lang="en-US" sz="1800" b="0" i="0" kern="1200" dirty="0" smtClean="0">
                          <a:solidFill>
                            <a:schemeClr val="dk1"/>
                          </a:solidFill>
                          <a:latin typeface="+mn-lt"/>
                          <a:ea typeface="+mn-ea"/>
                          <a:cs typeface="+mn-cs"/>
                        </a:rPr>
                        <a:t> sections).</a:t>
                      </a:r>
                      <a:endParaRPr lang="en-US" dirty="0"/>
                    </a:p>
                  </a:txBody>
                  <a:tcPr/>
                </a:tc>
              </a:tr>
              <a:tr h="370840">
                <a:tc>
                  <a:txBody>
                    <a:bodyPr/>
                    <a:lstStyle/>
                    <a:p>
                      <a:pPr algn="l"/>
                      <a:r>
                        <a:rPr lang="en-US" sz="1800" b="0" i="0" u="none" strike="noStrike" kern="1200" dirty="0" err="1" smtClean="0">
                          <a:solidFill>
                            <a:schemeClr val="dk1"/>
                          </a:solidFill>
                          <a:latin typeface="+mn-lt"/>
                          <a:ea typeface="+mn-ea"/>
                          <a:cs typeface="+mn-cs"/>
                          <a:hlinkClick r:id=""/>
                        </a:rPr>
                        <a:t>nowait</a:t>
                      </a:r>
                      <a:endParaRPr lang="en-US" dirty="0"/>
                    </a:p>
                  </a:txBody>
                  <a:tcPr/>
                </a:tc>
                <a:tc>
                  <a:txBody>
                    <a:bodyPr/>
                    <a:lstStyle/>
                    <a:p>
                      <a:pPr algn="l"/>
                      <a:r>
                        <a:rPr lang="en-US" sz="1800" b="0" i="0" kern="1200" dirty="0" smtClean="0">
                          <a:solidFill>
                            <a:schemeClr val="dk1"/>
                          </a:solidFill>
                          <a:latin typeface="+mn-lt"/>
                          <a:ea typeface="+mn-ea"/>
                          <a:cs typeface="+mn-cs"/>
                        </a:rPr>
                        <a:t>Overrides the barrier implicit in a directive.</a:t>
                      </a:r>
                      <a:endParaRPr lang="en-US" dirty="0"/>
                    </a:p>
                  </a:txBody>
                  <a:tcPr/>
                </a:tc>
              </a:tr>
              <a:tr h="370840">
                <a:tc>
                  <a:txBody>
                    <a:bodyPr/>
                    <a:lstStyle/>
                    <a:p>
                      <a:pPr algn="l"/>
                      <a:r>
                        <a:rPr lang="en-US" sz="1800" b="0" i="0" u="none" strike="noStrike" kern="1200" dirty="0" smtClean="0">
                          <a:solidFill>
                            <a:schemeClr val="dk1"/>
                          </a:solidFill>
                          <a:latin typeface="+mn-lt"/>
                          <a:ea typeface="+mn-ea"/>
                          <a:cs typeface="+mn-cs"/>
                        </a:rPr>
                        <a:t>ordered</a:t>
                      </a:r>
                      <a:endParaRPr lang="en-US" dirty="0"/>
                    </a:p>
                  </a:txBody>
                  <a:tcPr/>
                </a:tc>
                <a:tc>
                  <a:txBody>
                    <a:bodyPr/>
                    <a:lstStyle/>
                    <a:p>
                      <a:pPr algn="l"/>
                      <a:r>
                        <a:rPr lang="en-US" sz="1800" b="0" i="0" kern="1200" dirty="0" smtClean="0">
                          <a:solidFill>
                            <a:schemeClr val="dk1"/>
                          </a:solidFill>
                          <a:latin typeface="+mn-lt"/>
                          <a:ea typeface="+mn-ea"/>
                          <a:cs typeface="+mn-cs"/>
                        </a:rPr>
                        <a:t>Required on a parallel </a:t>
                      </a:r>
                      <a:r>
                        <a:rPr lang="en-US" sz="1800" b="0" i="0" u="none" strike="noStrike" kern="1200" dirty="0" smtClean="0">
                          <a:solidFill>
                            <a:schemeClr val="dk1"/>
                          </a:solidFill>
                          <a:latin typeface="+mn-lt"/>
                          <a:ea typeface="+mn-ea"/>
                          <a:cs typeface="+mn-cs"/>
                          <a:hlinkClick r:id=""/>
                        </a:rPr>
                        <a:t>for (</a:t>
                      </a:r>
                      <a:r>
                        <a:rPr lang="en-US" sz="1800" b="0" i="0" u="none" strike="noStrike" kern="1200" dirty="0" err="1" smtClean="0">
                          <a:solidFill>
                            <a:schemeClr val="dk1"/>
                          </a:solidFill>
                          <a:latin typeface="+mn-lt"/>
                          <a:ea typeface="+mn-ea"/>
                          <a:cs typeface="+mn-cs"/>
                          <a:hlinkClick r:id=""/>
                        </a:rPr>
                        <a:t>OpenMP</a:t>
                      </a:r>
                      <a:r>
                        <a:rPr lang="en-US" sz="1800" b="0" i="0" u="none" strike="noStrike" kern="1200" dirty="0" smtClean="0">
                          <a:solidFill>
                            <a:schemeClr val="dk1"/>
                          </a:solidFill>
                          <a:latin typeface="+mn-lt"/>
                          <a:ea typeface="+mn-ea"/>
                          <a:cs typeface="+mn-cs"/>
                          <a:hlinkClick r:id=""/>
                        </a:rPr>
                        <a:t>)</a:t>
                      </a:r>
                      <a:r>
                        <a:rPr lang="en-US" sz="1800" b="0" i="0" kern="1200" dirty="0" smtClean="0">
                          <a:solidFill>
                            <a:schemeClr val="dk1"/>
                          </a:solidFill>
                          <a:latin typeface="+mn-lt"/>
                          <a:ea typeface="+mn-ea"/>
                          <a:cs typeface="+mn-cs"/>
                        </a:rPr>
                        <a:t> statement if an </a:t>
                      </a:r>
                      <a:r>
                        <a:rPr lang="en-US" sz="1800" b="0" i="0" u="none" strike="noStrike" kern="1200" dirty="0" smtClean="0">
                          <a:solidFill>
                            <a:schemeClr val="dk1"/>
                          </a:solidFill>
                          <a:latin typeface="+mn-lt"/>
                          <a:ea typeface="+mn-ea"/>
                          <a:cs typeface="+mn-cs"/>
                          <a:hlinkClick r:id=""/>
                        </a:rPr>
                        <a:t>ordered (</a:t>
                      </a:r>
                      <a:r>
                        <a:rPr lang="en-US" sz="1800" b="0" i="0" u="none" strike="noStrike" kern="1200" dirty="0" err="1" smtClean="0">
                          <a:solidFill>
                            <a:schemeClr val="dk1"/>
                          </a:solidFill>
                          <a:latin typeface="+mn-lt"/>
                          <a:ea typeface="+mn-ea"/>
                          <a:cs typeface="+mn-cs"/>
                          <a:hlinkClick r:id=""/>
                        </a:rPr>
                        <a:t>OpenMP</a:t>
                      </a:r>
                      <a:r>
                        <a:rPr lang="en-US" sz="1800" b="0" i="0" u="none" strike="noStrike" kern="1200" dirty="0" smtClean="0">
                          <a:solidFill>
                            <a:schemeClr val="dk1"/>
                          </a:solidFill>
                          <a:latin typeface="+mn-lt"/>
                          <a:ea typeface="+mn-ea"/>
                          <a:cs typeface="+mn-cs"/>
                          <a:hlinkClick r:id=""/>
                        </a:rPr>
                        <a:t> Directives)</a:t>
                      </a:r>
                      <a:r>
                        <a:rPr lang="en-US" sz="1800" b="0" i="0" kern="1200" dirty="0" smtClean="0">
                          <a:solidFill>
                            <a:schemeClr val="dk1"/>
                          </a:solidFill>
                          <a:latin typeface="+mn-lt"/>
                          <a:ea typeface="+mn-ea"/>
                          <a:cs typeface="+mn-cs"/>
                        </a:rPr>
                        <a:t> directive is to be used in the loop.</a:t>
                      </a:r>
                      <a:endParaRPr lang="en-US" dirty="0"/>
                    </a:p>
                  </a:txBody>
                  <a:tcPr/>
                </a:tc>
              </a:tr>
              <a:tr h="370840">
                <a:tc>
                  <a:txBody>
                    <a:bodyPr/>
                    <a:lstStyle/>
                    <a:p>
                      <a:pPr algn="l"/>
                      <a:r>
                        <a:rPr lang="en-US" sz="1800" b="0" i="0" u="none" strike="noStrike" kern="1200" dirty="0" smtClean="0">
                          <a:solidFill>
                            <a:schemeClr val="dk1"/>
                          </a:solidFill>
                          <a:latin typeface="+mn-lt"/>
                          <a:ea typeface="+mn-ea"/>
                          <a:cs typeface="+mn-cs"/>
                          <a:hlinkClick r:id=""/>
                        </a:rPr>
                        <a:t>private </a:t>
                      </a:r>
                      <a:endParaRPr lang="en-US" dirty="0"/>
                    </a:p>
                  </a:txBody>
                  <a:tcPr/>
                </a:tc>
                <a:tc>
                  <a:txBody>
                    <a:bodyPr/>
                    <a:lstStyle/>
                    <a:p>
                      <a:pPr algn="l"/>
                      <a:r>
                        <a:rPr lang="en-US" sz="1800" b="0" i="0" kern="1200" dirty="0" smtClean="0">
                          <a:solidFill>
                            <a:schemeClr val="dk1"/>
                          </a:solidFill>
                          <a:latin typeface="+mn-lt"/>
                          <a:ea typeface="+mn-ea"/>
                          <a:cs typeface="+mn-cs"/>
                        </a:rPr>
                        <a:t>Specifies that each thread should have its own instance of a variable.</a:t>
                      </a:r>
                      <a:endParaRPr lang="en-US" dirty="0"/>
                    </a:p>
                  </a:txBody>
                  <a:tcPr/>
                </a:tc>
              </a:tr>
              <a:tr h="370840">
                <a:tc>
                  <a:txBody>
                    <a:bodyPr/>
                    <a:lstStyle/>
                    <a:p>
                      <a:pPr algn="l"/>
                      <a:r>
                        <a:rPr lang="en-US" sz="1800" b="0" i="0" u="none" strike="noStrike" kern="1200" dirty="0" smtClean="0">
                          <a:solidFill>
                            <a:schemeClr val="dk1"/>
                          </a:solidFill>
                          <a:latin typeface="+mn-lt"/>
                          <a:ea typeface="+mn-ea"/>
                          <a:cs typeface="+mn-cs"/>
                          <a:hlinkClick r:id=""/>
                        </a:rPr>
                        <a:t>reduction</a:t>
                      </a:r>
                      <a:endParaRPr lang="en-US" dirty="0"/>
                    </a:p>
                  </a:txBody>
                  <a:tcPr/>
                </a:tc>
                <a:tc>
                  <a:txBody>
                    <a:bodyPr/>
                    <a:lstStyle/>
                    <a:p>
                      <a:pPr algn="l"/>
                      <a:r>
                        <a:rPr lang="en-US" sz="1800" b="0" i="0" kern="1200" dirty="0" smtClean="0">
                          <a:solidFill>
                            <a:schemeClr val="dk1"/>
                          </a:solidFill>
                          <a:latin typeface="+mn-lt"/>
                          <a:ea typeface="+mn-ea"/>
                          <a:cs typeface="+mn-cs"/>
                        </a:rPr>
                        <a:t>Specifies that one or more variables that are private to each thread are the subject of a reduction operation at the end of the parallel region.</a:t>
                      </a:r>
                      <a:endParaRPr lang="en-US" dirty="0"/>
                    </a:p>
                  </a:txBody>
                  <a:tcPr/>
                </a:tc>
              </a:tr>
              <a:tr h="370840">
                <a:tc>
                  <a:txBody>
                    <a:bodyPr/>
                    <a:lstStyle/>
                    <a:p>
                      <a:pPr algn="l"/>
                      <a:r>
                        <a:rPr lang="en-US" sz="1800" b="0" i="0" u="none" strike="noStrike" kern="1200" dirty="0" smtClean="0">
                          <a:solidFill>
                            <a:schemeClr val="dk1"/>
                          </a:solidFill>
                          <a:latin typeface="+mn-lt"/>
                          <a:ea typeface="+mn-ea"/>
                          <a:cs typeface="+mn-cs"/>
                          <a:hlinkClick r:id=""/>
                        </a:rPr>
                        <a:t>schedule</a:t>
                      </a:r>
                      <a:endParaRPr lang="en-US" dirty="0"/>
                    </a:p>
                  </a:txBody>
                  <a:tcPr/>
                </a:tc>
                <a:tc>
                  <a:txBody>
                    <a:bodyPr/>
                    <a:lstStyle/>
                    <a:p>
                      <a:pPr algn="l"/>
                      <a:r>
                        <a:rPr lang="en-US" sz="1800" b="0" i="0" kern="1200" dirty="0" smtClean="0">
                          <a:solidFill>
                            <a:schemeClr val="dk1"/>
                          </a:solidFill>
                          <a:latin typeface="+mn-lt"/>
                          <a:ea typeface="+mn-ea"/>
                          <a:cs typeface="+mn-cs"/>
                        </a:rPr>
                        <a:t>Applies to the </a:t>
                      </a:r>
                      <a:r>
                        <a:rPr lang="en-US" sz="1800" b="0" i="0" u="none" strike="noStrike" kern="1200" dirty="0" smtClean="0">
                          <a:solidFill>
                            <a:schemeClr val="dk1"/>
                          </a:solidFill>
                          <a:latin typeface="+mn-lt"/>
                          <a:ea typeface="+mn-ea"/>
                          <a:cs typeface="+mn-cs"/>
                          <a:hlinkClick r:id=""/>
                        </a:rPr>
                        <a:t>for (</a:t>
                      </a:r>
                      <a:r>
                        <a:rPr lang="en-US" sz="1800" b="0" i="0" u="none" strike="noStrike" kern="1200" dirty="0" err="1" smtClean="0">
                          <a:solidFill>
                            <a:schemeClr val="dk1"/>
                          </a:solidFill>
                          <a:latin typeface="+mn-lt"/>
                          <a:ea typeface="+mn-ea"/>
                          <a:cs typeface="+mn-cs"/>
                          <a:hlinkClick r:id=""/>
                        </a:rPr>
                        <a:t>OpenMP</a:t>
                      </a:r>
                      <a:r>
                        <a:rPr lang="en-US" sz="1800" b="0" i="0" u="none" strike="noStrike" kern="1200" dirty="0" smtClean="0">
                          <a:solidFill>
                            <a:schemeClr val="dk1"/>
                          </a:solidFill>
                          <a:latin typeface="+mn-lt"/>
                          <a:ea typeface="+mn-ea"/>
                          <a:cs typeface="+mn-cs"/>
                          <a:hlinkClick r:id=""/>
                        </a:rPr>
                        <a:t>)</a:t>
                      </a:r>
                      <a:r>
                        <a:rPr lang="en-US" sz="1800" b="0" i="0" kern="1200" dirty="0" smtClean="0">
                          <a:solidFill>
                            <a:schemeClr val="dk1"/>
                          </a:solidFill>
                          <a:latin typeface="+mn-lt"/>
                          <a:ea typeface="+mn-ea"/>
                          <a:cs typeface="+mn-cs"/>
                        </a:rPr>
                        <a:t> directive.</a:t>
                      </a:r>
                      <a:endParaRPr lang="en-US" dirty="0"/>
                    </a:p>
                  </a:txBody>
                  <a:tcPr/>
                </a:tc>
              </a:tr>
              <a:tr h="370840">
                <a:tc>
                  <a:txBody>
                    <a:bodyPr/>
                    <a:lstStyle/>
                    <a:p>
                      <a:pPr algn="l"/>
                      <a:endParaRPr lang="en-US" dirty="0"/>
                    </a:p>
                  </a:txBody>
                  <a:tcPr/>
                </a:tc>
                <a:tc>
                  <a:txBody>
                    <a:bodyPr/>
                    <a:lstStyle/>
                    <a:p>
                      <a:pPr algn="l"/>
                      <a:endParaRPr lang="en-US" dirty="0"/>
                    </a:p>
                  </a:txBody>
                  <a:tcPr/>
                </a:tc>
              </a:tr>
            </a:tbl>
          </a:graphicData>
        </a:graphic>
      </p:graphicFrame>
    </p:spTree>
  </p:cSld>
  <p:clrMapOvr>
    <a:masterClrMapping/>
  </p:clrMapOvr>
</p:sld>
</file>

<file path=ppt/theme/theme1.xml><?xml version="1.0" encoding="utf-8"?>
<a:theme xmlns:a="http://schemas.openxmlformats.org/drawingml/2006/main" name="ערכת נושא של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3018</TotalTime>
  <Words>695</Words>
  <Application>Microsoft Office PowerPoint</Application>
  <PresentationFormat>On-screen Show (4:3)</PresentationFormat>
  <Paragraphs>180</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ערכת נושא של Office</vt:lpstr>
      <vt:lpstr>עיבוד מקבילי - מושגים ונושאים שכיסינו בקורס עד-כה</vt:lpstr>
      <vt:lpstr>היקף</vt:lpstr>
      <vt:lpstr>מושגים</vt:lpstr>
      <vt:lpstr>PowerPoint Presentation</vt:lpstr>
      <vt:lpstr>PowerPoint Presentation</vt:lpstr>
      <vt:lpstr>PowerPoint Presentation</vt:lpstr>
      <vt:lpstr>PowerPoint Presentation</vt:lpstr>
      <vt:lpstr>PowerPoint Presentation</vt:lpstr>
      <vt:lpstr>OpenMP summary - I</vt:lpstr>
      <vt:lpstr>OpenMP summary - II</vt:lpstr>
      <vt:lpstr>מה עוד...</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מושגים ונושאים שכיסינו בקורס עד-כה</dc:title>
  <dc:creator>telzur</dc:creator>
  <cp:lastModifiedBy>Guy Tel-Zur</cp:lastModifiedBy>
  <cp:revision>40</cp:revision>
  <dcterms:created xsi:type="dcterms:W3CDTF">2009-12-14T08:34:02Z</dcterms:created>
  <dcterms:modified xsi:type="dcterms:W3CDTF">2013-01-19T15:37:37Z</dcterms:modified>
</cp:coreProperties>
</file>