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88" r:id="rId4"/>
    <p:sldId id="258" r:id="rId5"/>
    <p:sldId id="294" r:id="rId6"/>
    <p:sldId id="293" r:id="rId7"/>
    <p:sldId id="259" r:id="rId8"/>
    <p:sldId id="267" r:id="rId9"/>
    <p:sldId id="279" r:id="rId10"/>
    <p:sldId id="282" r:id="rId11"/>
    <p:sldId id="260" r:id="rId12"/>
    <p:sldId id="268" r:id="rId13"/>
    <p:sldId id="269" r:id="rId14"/>
    <p:sldId id="292" r:id="rId15"/>
    <p:sldId id="295" r:id="rId16"/>
    <p:sldId id="270" r:id="rId17"/>
    <p:sldId id="271" r:id="rId18"/>
    <p:sldId id="296" r:id="rId19"/>
    <p:sldId id="274" r:id="rId20"/>
    <p:sldId id="275" r:id="rId21"/>
    <p:sldId id="276" r:id="rId22"/>
    <p:sldId id="280" r:id="rId23"/>
    <p:sldId id="281" r:id="rId24"/>
    <p:sldId id="285" r:id="rId25"/>
    <p:sldId id="283" r:id="rId26"/>
    <p:sldId id="284" r:id="rId27"/>
    <p:sldId id="286" r:id="rId28"/>
    <p:sldId id="287" r:id="rId29"/>
    <p:sldId id="277" r:id="rId30"/>
    <p:sldId id="278" r:id="rId31"/>
    <p:sldId id="263" r:id="rId32"/>
    <p:sldId id="297" r:id="rId33"/>
    <p:sldId id="262" r:id="rId34"/>
    <p:sldId id="264" r:id="rId35"/>
    <p:sldId id="265" r:id="rId36"/>
    <p:sldId id="266" r:id="rId37"/>
    <p:sldId id="291" r:id="rId38"/>
    <p:sldId id="272" r:id="rId39"/>
  </p:sldIdLst>
  <p:sldSz cx="9144000" cy="6858000" type="screen4x3"/>
  <p:notesSz cx="67691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FB0F88-DFA6-49EF-B038-06BAA52D4713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FC6F64-6428-4282-B880-4D682F0F0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5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4ED03E-9487-4B95-8EF0-C6EB4E1256D7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5196F4-BEFD-414D-8E56-448A46B6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10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CB1F8-DD36-45A0-8A63-9734D3744A58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DF4D-9FC3-41C5-BA05-6D9D2D3D9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1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01EDC-D6B7-47BB-B692-D894C31004AE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E9328-959D-461F-833A-512073630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8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179F5-ECB9-4C7A-94A9-FFA23BBD588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7014-B08E-49B6-9D5F-1023152E7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CF35-469B-48AB-B62D-94426C893372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C4055-18C3-411A-AFBD-769F8917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C0BC-679A-4846-84A1-E6CA40234955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FCBF4-0027-468A-98DE-4B67377BE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2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0BF7-2135-4D83-B445-63FD132FA77B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DFA2-259A-4540-8F54-749178C41A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8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6642-1576-4F63-9ADB-B43C23B4E65C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34F62-A416-4B95-A0D4-1C5DFC1EA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9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FA899-90ED-4D9E-A15D-31415EB1E4B0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48741-3B0F-4FBD-B438-BDF8A9838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2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76E6-D52D-40E9-8458-3EB05C5D34F1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7F48-B012-4A8C-A0E5-6AF365FF9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5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3E0B4-6487-4FE8-873F-A0B9F7610AB7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D9956-3DE0-451E-BF9F-8D9489DE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0D09-ED53-4EDD-82BB-F6E3F39B1D72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9A14-32AA-4A3C-BE99-D7C975BBA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1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B0BFEE-B2D8-4088-8996-8A621A25BFB9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D527BE-92DC-409A-A485-532210BC2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c.kth.se/training/Tutor/MPI/Templates/pi/dboard/pi_send.c" TargetMode="External"/><Relationship Id="rId7" Type="http://schemas.openxmlformats.org/officeDocument/2006/relationships/image" Target="../media/image10.emf"/><Relationship Id="rId2" Type="http://schemas.openxmlformats.org/officeDocument/2006/relationships/hyperlink" Target="http://www.pdc.kth.se/training/Tutor/MPI/Templates/pi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dc.kth.se/training/Tutor/MPI/Templates/pi/dboard/make.pi.c" TargetMode="External"/><Relationship Id="rId5" Type="http://schemas.openxmlformats.org/officeDocument/2006/relationships/hyperlink" Target="http://www.pdc.kth.se/training/Tutor/MPI/Templates/pi/dboard/dboard.c" TargetMode="External"/><Relationship Id="rId4" Type="http://schemas.openxmlformats.org/officeDocument/2006/relationships/hyperlink" Target="http://www.pdc.kth.se/training/Tutor/MPI/Templates/pi/dboard/pi_reduce.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uting.llnl.gov/tutorials/mpi/man/MPI_Op_create.txt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pbs.org/" TargetMode="External"/><Relationship Id="rId2" Type="http://schemas.openxmlformats.org/officeDocument/2006/relationships/hyperlink" Target="http://www.clusterresources.com/products/torque-resource-manager.php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pcc.edu/training/workshop/parallel_intro/MAIN.html" TargetMode="External"/><Relationship Id="rId2" Type="http://schemas.openxmlformats.org/officeDocument/2006/relationships/hyperlink" Target="http://www.mcs.anl.gov/~itf/dbpp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computing.llnl.gov/tutorials/parallel_comp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.tamu.edu/shortcourses/SC-unix/introToUnix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arallel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</a:t>
            </a:r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rocessing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Arial Rounded MT Bold" pitchFamily="34" charset="0"/>
              </a:rPr>
              <a:t>Dr</a:t>
            </a:r>
            <a:r>
              <a:rPr lang="en-US" dirty="0" smtClean="0">
                <a:latin typeface="Arial Rounded MT Bold" pitchFamily="34" charset="0"/>
              </a:rPr>
              <a:t>. Guy </a:t>
            </a:r>
            <a:r>
              <a:rPr lang="en-US" dirty="0" smtClean="0">
                <a:latin typeface="Arial Rounded MT Bold" pitchFamily="34" charset="0"/>
              </a:rPr>
              <a:t>Tel-</a:t>
            </a:r>
            <a:r>
              <a:rPr lang="en-US" dirty="0" err="1" smtClean="0">
                <a:latin typeface="Arial Rounded MT Bold" pitchFamily="34" charset="0"/>
              </a:rPr>
              <a:t>Zur</a:t>
            </a:r>
            <a:endParaRPr lang="en-US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019800" y="1371600"/>
            <a:ext cx="2590800" cy="1066800"/>
          </a:xfrm>
          <a:prstGeom prst="wedgeEllipseCallout">
            <a:avLst>
              <a:gd name="adj1" fmla="val -131686"/>
              <a:gd name="adj2" fmla="val 159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Must use different seeds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Pseudo Code -  Parallel Version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npoints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10000</a:t>
            </a:r>
          </a:p>
          <a:p>
            <a:pPr>
              <a:buFont typeface="Arial" pitchFamily="34" charset="0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circle_count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= number of tasks </a:t>
            </a:r>
          </a:p>
          <a:p>
            <a:pPr>
              <a:buFont typeface="Arial" pitchFamily="34" charset="0"/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npoints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/p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find out if I am MASTER or WORKER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 j = 1,num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generate 2 random numbers between 0 and 1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xcoordinate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random1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ycoordinate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random2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xcoordinate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ycoordinate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inside circle then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circle_count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circle_count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+ 1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 do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I am MASTER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receive from WORKERS their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circle_counts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compute PI (use MASTER and WORKER calculations)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 if I am WORKER </a:t>
            </a:r>
          </a:p>
          <a:p>
            <a:pPr>
              <a:buFont typeface="Arial" pitchFamily="34" charset="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send to MASTER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circle_count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3556" name="Ink 2"/>
          <p:cNvPicPr>
            <a:picLocks noRot="1" noChangeAspect="1" noEditPoints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2052638"/>
            <a:ext cx="24431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Ink 3"/>
          <p:cNvPicPr>
            <a:picLocks noRot="1" noChangeAspect="1" noEditPoints="1"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2722563"/>
            <a:ext cx="6032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Ink 4"/>
          <p:cNvPicPr>
            <a:picLocks noRot="1" noChangeAspect="1" noEditPoints="1"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4991100"/>
            <a:ext cx="1354137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Ink 5"/>
          <p:cNvPicPr>
            <a:picLocks noRot="1" noChangeAspect="1" noEditPoints="1"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075" y="998538"/>
            <a:ext cx="1603375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– W Monte-Carlo calculation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smtClean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1371600"/>
            <a:ext cx="8609012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 to the source code: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http://www.pdc.kth.se/training/Tutor/MPI/Templates/pi/index.html#top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hlinkClick r:id="rId3"/>
              </a:rPr>
              <a:t>pi_send.c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hlinkClick r:id="rId4"/>
              </a:rPr>
              <a:t>pi_reduce.c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hlinkClick r:id="rId5"/>
              </a:rPr>
              <a:t>dboard.c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hlinkClick r:id="rId6"/>
              </a:rPr>
              <a:t>make.pi.c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However, I had to modify the scaling of random numbers – see next slide</a:t>
            </a:r>
            <a:endParaRPr lang="en-US" dirty="0"/>
          </a:p>
        </p:txBody>
      </p:sp>
      <p:pic>
        <p:nvPicPr>
          <p:cNvPr id="25603" name="Ink 2"/>
          <p:cNvPicPr>
            <a:picLocks noRot="1" noChangeAspect="1" noEditPoints="1"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4311650"/>
            <a:ext cx="7366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0&lt;r&lt;1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Instead of: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err="1" smtClean="0">
                <a:latin typeface="Consolas" pitchFamily="49" charset="0"/>
              </a:rPr>
              <a:t>cconst</a:t>
            </a:r>
            <a:r>
              <a:rPr lang="fr-FR" dirty="0" smtClean="0">
                <a:latin typeface="Consolas" pitchFamily="49" charset="0"/>
              </a:rPr>
              <a:t> = 2 &lt;&lt; (31 - 1);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latin typeface="Consolas" pitchFamily="49" charset="0"/>
              </a:rPr>
              <a:t>r = (double)</a:t>
            </a:r>
            <a:r>
              <a:rPr lang="fr-FR" dirty="0" err="1" smtClean="0">
                <a:latin typeface="Consolas" pitchFamily="49" charset="0"/>
              </a:rPr>
              <a:t>random</a:t>
            </a:r>
            <a:r>
              <a:rPr lang="fr-FR" dirty="0" smtClean="0">
                <a:latin typeface="Consolas" pitchFamily="49" charset="0"/>
              </a:rPr>
              <a:t>()/</a:t>
            </a:r>
            <a:r>
              <a:rPr lang="fr-FR" dirty="0" err="1" smtClean="0">
                <a:latin typeface="Consolas" pitchFamily="49" charset="0"/>
              </a:rPr>
              <a:t>cconst</a:t>
            </a:r>
            <a:r>
              <a:rPr lang="fr-FR" dirty="0" smtClean="0">
                <a:latin typeface="Consolas" pitchFamily="49" charset="0"/>
              </a:rPr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>
              <a:latin typeface="Consolas" pitchFamily="49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>
              <a:latin typeface="Consolas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I </a:t>
            </a:r>
            <a:r>
              <a:rPr lang="fr-FR" dirty="0" err="1" smtClean="0"/>
              <a:t>had</a:t>
            </a:r>
            <a:r>
              <a:rPr lang="fr-FR" dirty="0" smtClean="0"/>
              <a:t> to change the code to: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latin typeface="Consolas" pitchFamily="49" charset="0"/>
              </a:rPr>
              <a:t>r = ((double)rand() / ((double)(RAND_MAX)+(double)(1)));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Mandelbrot set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1125538"/>
            <a:ext cx="4857750" cy="549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60575"/>
            <a:ext cx="5241925" cy="30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MPI on Windows…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71825"/>
            <a:ext cx="51530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447800"/>
            <a:ext cx="746760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b="1" dirty="0" smtClean="0"/>
              <a:t>Usage: client – servers mode</a:t>
            </a:r>
          </a:p>
          <a:p>
            <a:pPr algn="l" rtl="0"/>
            <a:r>
              <a:rPr lang="en-US" dirty="0" smtClean="0"/>
              <a:t>cd to c:\program files (x86)\</a:t>
            </a:r>
            <a:r>
              <a:rPr lang="en-US" dirty="0" err="1" smtClean="0"/>
              <a:t>deinompi</a:t>
            </a:r>
            <a:r>
              <a:rPr lang="en-US" dirty="0" smtClean="0"/>
              <a:t>\examples</a:t>
            </a:r>
          </a:p>
          <a:p>
            <a:pPr algn="l" rtl="0"/>
            <a:r>
              <a:rPr lang="en-US" dirty="0" smtClean="0"/>
              <a:t>on shell window #1: ..\bin\</a:t>
            </a:r>
            <a:r>
              <a:rPr lang="en-US" dirty="0" err="1" smtClean="0"/>
              <a:t>mpiexec</a:t>
            </a:r>
            <a:r>
              <a:rPr lang="en-US" dirty="0" smtClean="0"/>
              <a:t> –n 4 </a:t>
            </a:r>
            <a:r>
              <a:rPr lang="en-US" dirty="0" err="1" smtClean="0"/>
              <a:t>pmandel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on shell window #2: </a:t>
            </a:r>
            <a:r>
              <a:rPr lang="en-US" dirty="0" err="1" smtClean="0"/>
              <a:t>pmandel_vis</a:t>
            </a:r>
            <a:r>
              <a:rPr lang="en-US" dirty="0" smtClean="0"/>
              <a:t>, then open TCP port 7470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1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Sending a 2D array in MPI between two tasks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simple demo – </a:t>
            </a:r>
            <a:r>
              <a:rPr lang="en-US" i="1" smtClean="0"/>
              <a:t>turn to the demo</a:t>
            </a:r>
          </a:p>
          <a:p>
            <a:r>
              <a:rPr lang="en-US" smtClean="0"/>
              <a:t>The source code is enclosed – next slide</a:t>
            </a:r>
          </a:p>
          <a:p>
            <a:r>
              <a:rPr lang="en-US" smtClean="0"/>
              <a:t>Implementation on Windows Vista using </a:t>
            </a:r>
            <a:r>
              <a:rPr lang="en-US" b="1" smtClean="0"/>
              <a:t>DeinoMPI </a:t>
            </a:r>
            <a:r>
              <a:rPr lang="en-US" smtClean="0"/>
              <a:t>and </a:t>
            </a:r>
            <a:r>
              <a:rPr lang="en-US" b="1" smtClean="0"/>
              <a:t>DevC++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// Guy Tel-</a:t>
                      </a:r>
                      <a:r>
                        <a:rPr lang="en-US" sz="1400" dirty="0" err="1" smtClean="0"/>
                        <a:t>Zur</a:t>
                      </a:r>
                      <a:r>
                        <a:rPr lang="en-US" sz="1400" dirty="0" smtClean="0"/>
                        <a:t> (c) 2009</a:t>
                      </a:r>
                    </a:p>
                    <a:p>
                      <a:r>
                        <a:rPr lang="en-US" sz="1400" dirty="0" smtClean="0"/>
                        <a:t>// This is a demo for PP2010A course</a:t>
                      </a:r>
                    </a:p>
                    <a:p>
                      <a:r>
                        <a:rPr lang="en-US" sz="1400" dirty="0" smtClean="0"/>
                        <a:t>// sending a 2D array - study pointers</a:t>
                      </a:r>
                    </a:p>
                    <a:p>
                      <a:r>
                        <a:rPr lang="en-US" sz="1400" dirty="0" smtClean="0"/>
                        <a:t>#include &lt;</a:t>
                      </a:r>
                      <a:r>
                        <a:rPr lang="en-US" sz="1400" dirty="0" err="1" smtClean="0"/>
                        <a:t>mpi.h</a:t>
                      </a:r>
                      <a:r>
                        <a:rPr lang="en-US" sz="1400" dirty="0" smtClean="0"/>
                        <a:t>&gt;</a:t>
                      </a:r>
                    </a:p>
                    <a:p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main (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argc</a:t>
                      </a:r>
                      <a:r>
                        <a:rPr lang="en-US" sz="1400" dirty="0" smtClean="0"/>
                        <a:t>, char **</a:t>
                      </a:r>
                      <a:r>
                        <a:rPr lang="en-US" sz="1400" dirty="0" err="1" smtClean="0"/>
                        <a:t>argv</a:t>
                      </a:r>
                      <a:r>
                        <a:rPr lang="en-US" sz="1400" dirty="0" smtClean="0"/>
                        <a:t>) {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dim = 3; // array dimension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[dim][dim];  //send matrix[row][</a:t>
                      </a:r>
                      <a:r>
                        <a:rPr lang="en-US" sz="1400" dirty="0" err="1" smtClean="0"/>
                        <a:t>col</a:t>
                      </a:r>
                      <a:r>
                        <a:rPr lang="en-US" sz="1400" dirty="0" smtClean="0"/>
                        <a:t>]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rmat</a:t>
                      </a:r>
                      <a:r>
                        <a:rPr lang="en-US" sz="1400" dirty="0" smtClean="0"/>
                        <a:t>[dim][dim];  // </a:t>
                      </a:r>
                      <a:r>
                        <a:rPr lang="en-US" sz="1400" dirty="0" err="1" smtClean="0"/>
                        <a:t>recv</a:t>
                      </a:r>
                      <a:r>
                        <a:rPr lang="en-US" sz="1400" dirty="0" smtClean="0"/>
                        <a:t> matrix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i,j</a:t>
                      </a:r>
                      <a:r>
                        <a:rPr lang="en-US" sz="1400" dirty="0" smtClean="0"/>
                        <a:t>; 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mytid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nproc</a:t>
                      </a:r>
                      <a:r>
                        <a:rPr lang="en-US" sz="1400" dirty="0" smtClean="0"/>
                        <a:t>;               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MASTER = 0;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WORKER = 1;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int</a:t>
                      </a:r>
                      <a:r>
                        <a:rPr lang="en-US" sz="1400" dirty="0" smtClean="0"/>
                        <a:t> tag = 99;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MPI_Status</a:t>
                      </a:r>
                      <a:r>
                        <a:rPr lang="en-US" sz="1400" dirty="0" smtClean="0"/>
                        <a:t> status;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MPI_Init</a:t>
                      </a:r>
                      <a:r>
                        <a:rPr lang="en-US" sz="1400" dirty="0" smtClean="0"/>
                        <a:t>(&amp;</a:t>
                      </a:r>
                      <a:r>
                        <a:rPr lang="en-US" sz="1400" dirty="0" err="1" smtClean="0"/>
                        <a:t>argc</a:t>
                      </a:r>
                      <a:r>
                        <a:rPr lang="en-US" sz="1400" dirty="0" smtClean="0"/>
                        <a:t>, &amp;</a:t>
                      </a:r>
                      <a:r>
                        <a:rPr lang="en-US" sz="1400" dirty="0" err="1" smtClean="0"/>
                        <a:t>argv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MPI_Comm_rank</a:t>
                      </a:r>
                      <a:r>
                        <a:rPr lang="en-US" sz="1400" dirty="0" smtClean="0"/>
                        <a:t>(MPI_COMM_WORLD, &amp;</a:t>
                      </a:r>
                      <a:r>
                        <a:rPr lang="en-US" sz="1400" dirty="0" err="1" smtClean="0"/>
                        <a:t>mytid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MPI_Comm_size</a:t>
                      </a:r>
                      <a:r>
                        <a:rPr lang="en-US" sz="1400" dirty="0" smtClean="0"/>
                        <a:t>(MPI_COMM_WORLD, &amp;</a:t>
                      </a:r>
                      <a:r>
                        <a:rPr lang="en-US" sz="1400" dirty="0" err="1" smtClean="0"/>
                        <a:t>nproc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 ("MPI task ID = %d\n", </a:t>
                      </a:r>
                      <a:r>
                        <a:rPr lang="en-US" sz="1400" dirty="0" err="1" smtClean="0"/>
                        <a:t>mytid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</a:p>
                    <a:p>
                      <a:r>
                        <a:rPr lang="en-US" sz="1400" dirty="0" smtClean="0"/>
                        <a:t>    if (</a:t>
                      </a:r>
                      <a:r>
                        <a:rPr lang="en-US" sz="1400" dirty="0" err="1" smtClean="0"/>
                        <a:t>nproc</a:t>
                      </a:r>
                      <a:r>
                        <a:rPr lang="en-US" sz="1400" dirty="0" smtClean="0"/>
                        <a:t> != 2) {</a:t>
                      </a:r>
                    </a:p>
                    <a:p>
                      <a:r>
                        <a:rPr lang="en-US" sz="1400" dirty="0" smtClean="0"/>
                        <a:t>       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("This program needs exactly 2 processes\n");</a:t>
                      </a:r>
                    </a:p>
                    <a:p>
                      <a:r>
                        <a:rPr lang="en-US" sz="1400" dirty="0" smtClean="0"/>
                        <a:t>              exit (1);</a:t>
                      </a:r>
                    </a:p>
                    <a:p>
                      <a:r>
                        <a:rPr lang="en-US" sz="1400" dirty="0" smtClean="0"/>
                        <a:t>    }</a:t>
                      </a:r>
                    </a:p>
                    <a:p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if (</a:t>
                      </a:r>
                      <a:r>
                        <a:rPr lang="en-US" sz="1400" dirty="0" err="1" smtClean="0"/>
                        <a:t>mytid</a:t>
                      </a:r>
                      <a:r>
                        <a:rPr lang="en-US" sz="1400" dirty="0" smtClean="0"/>
                        <a:t> == 0) {</a:t>
                      </a:r>
                    </a:p>
                    <a:p>
                      <a:r>
                        <a:rPr lang="en-US" sz="1400" dirty="0" smtClean="0"/>
                        <a:t>       // fill the matrix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[0][0] = 1;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[1][0] = 4;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[2][0] = 7;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[0][1] = 2;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[1][1] = 5;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[2][1] = 8;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[0][2] = 3;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[1][2] = 6; </a:t>
                      </a:r>
                      <a:r>
                        <a:rPr lang="en-US" sz="1400" dirty="0" err="1" smtClean="0"/>
                        <a:t>smat</a:t>
                      </a:r>
                      <a:r>
                        <a:rPr lang="en-US" sz="1400" dirty="0" smtClean="0"/>
                        <a:t>[2][2] = 9;    </a:t>
                      </a:r>
                    </a:p>
                    <a:p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</a:t>
                      </a:r>
                      <a:r>
                        <a:rPr lang="en-US" sz="1400" dirty="0" err="1" smtClean="0"/>
                        <a:t>Thie</a:t>
                      </a:r>
                      <a:r>
                        <a:rPr lang="en-US" sz="1400" dirty="0" smtClean="0"/>
                        <a:t> is master\n");</a:t>
                      </a:r>
                    </a:p>
                    <a:p>
                      <a:r>
                        <a:rPr lang="en-US" sz="1400" dirty="0" smtClean="0"/>
                        <a:t>       for (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=0;i&lt;</a:t>
                      </a:r>
                      <a:r>
                        <a:rPr lang="en-US" sz="1400" dirty="0" err="1" smtClean="0"/>
                        <a:t>dim;i</a:t>
                      </a:r>
                      <a:r>
                        <a:rPr lang="en-US" sz="1400" dirty="0" smtClean="0"/>
                        <a:t>++) {</a:t>
                      </a:r>
                    </a:p>
                    <a:p>
                      <a:r>
                        <a:rPr lang="en-US" sz="1400" dirty="0" smtClean="0"/>
                        <a:t>           for (j=0;j&lt;</a:t>
                      </a:r>
                      <a:r>
                        <a:rPr lang="en-US" sz="1400" dirty="0" err="1" smtClean="0"/>
                        <a:t>dim;j</a:t>
                      </a:r>
                      <a:r>
                        <a:rPr lang="en-US" sz="1400" dirty="0" smtClean="0"/>
                        <a:t>++)</a:t>
                      </a:r>
                    </a:p>
                    <a:p>
                      <a:r>
                        <a:rPr lang="en-US" sz="1400" dirty="0" smtClean="0"/>
                        <a:t>        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("%</a:t>
                      </a:r>
                      <a:r>
                        <a:rPr lang="en-US" sz="1400" dirty="0" err="1" smtClean="0"/>
                        <a:t>i",smat</a:t>
                      </a:r>
                      <a:r>
                        <a:rPr lang="en-US" sz="1400" dirty="0" smtClean="0"/>
                        <a:t>[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][j]);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("\n");</a:t>
                      </a:r>
                    </a:p>
                    <a:p>
                      <a:r>
                        <a:rPr lang="en-US" sz="1400" dirty="0" smtClean="0"/>
                        <a:t>       }</a:t>
                      </a:r>
                    </a:p>
                    <a:p>
                      <a:r>
                        <a:rPr lang="en-US" sz="1400" dirty="0" smtClean="0"/>
                        <a:t>     </a:t>
                      </a:r>
                    </a:p>
                    <a:p>
                      <a:r>
                        <a:rPr lang="en-US" sz="1400" dirty="0" smtClean="0"/>
                        <a:t>       // send the 2D matrix as a linear array to the Worker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MPI_Send</a:t>
                      </a:r>
                      <a:r>
                        <a:rPr lang="en-US" sz="1400" dirty="0" smtClean="0"/>
                        <a:t>(&amp;</a:t>
                      </a:r>
                      <a:r>
                        <a:rPr lang="en-US" sz="1400" dirty="0" err="1" smtClean="0"/>
                        <a:t>smat,dim</a:t>
                      </a:r>
                      <a:r>
                        <a:rPr lang="en-US" sz="1400" dirty="0" smtClean="0"/>
                        <a:t>*</a:t>
                      </a:r>
                      <a:r>
                        <a:rPr lang="en-US" sz="1400" dirty="0" err="1" smtClean="0"/>
                        <a:t>dim,MPI_INT,WORKER,tag,MPI_COMM_WORLD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</a:p>
                    <a:p>
                      <a:r>
                        <a:rPr lang="en-US" sz="1400" dirty="0" smtClean="0"/>
                        <a:t>    } else {   </a:t>
                      </a:r>
                    </a:p>
                    <a:p>
                      <a:r>
                        <a:rPr lang="en-US" sz="1400" dirty="0" smtClean="0"/>
                        <a:t>     </a:t>
                      </a:r>
                      <a:r>
                        <a:rPr lang="en-US" sz="1400" dirty="0" err="1" smtClean="0"/>
                        <a:t>MPI_Recv</a:t>
                      </a:r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rmat,dim</a:t>
                      </a:r>
                      <a:r>
                        <a:rPr lang="en-US" sz="1400" dirty="0" smtClean="0"/>
                        <a:t>*</a:t>
                      </a:r>
                      <a:r>
                        <a:rPr lang="en-US" sz="1400" dirty="0" err="1" smtClean="0"/>
                        <a:t>dim,MPI_INT,MASTER,tag,MPI_COMM_WORLD,&amp;status</a:t>
                      </a:r>
                      <a:r>
                        <a:rPr lang="en-US" sz="1400" dirty="0" smtClean="0"/>
                        <a:t>);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("The is worker\n");</a:t>
                      </a:r>
                    </a:p>
                    <a:p>
                      <a:r>
                        <a:rPr lang="en-US" sz="1400" dirty="0" smtClean="0"/>
                        <a:t>       for (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=0;i&lt;</a:t>
                      </a:r>
                      <a:r>
                        <a:rPr lang="en-US" sz="1400" dirty="0" err="1" smtClean="0"/>
                        <a:t>dim;i</a:t>
                      </a:r>
                      <a:r>
                        <a:rPr lang="en-US" sz="1400" dirty="0" smtClean="0"/>
                        <a:t>++) {</a:t>
                      </a:r>
                    </a:p>
                    <a:p>
                      <a:r>
                        <a:rPr lang="en-US" sz="1400" dirty="0" smtClean="0"/>
                        <a:t>           for (j=0;j&lt;</a:t>
                      </a:r>
                      <a:r>
                        <a:rPr lang="en-US" sz="1400" dirty="0" err="1" smtClean="0"/>
                        <a:t>dim;j</a:t>
                      </a:r>
                      <a:r>
                        <a:rPr lang="en-US" sz="1400" dirty="0" smtClean="0"/>
                        <a:t>++)</a:t>
                      </a:r>
                    </a:p>
                    <a:p>
                      <a:r>
                        <a:rPr lang="en-US" sz="1400" dirty="0" smtClean="0"/>
                        <a:t>        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("%</a:t>
                      </a:r>
                      <a:r>
                        <a:rPr lang="en-US" sz="1400" dirty="0" err="1" smtClean="0"/>
                        <a:t>i",rmat</a:t>
                      </a:r>
                      <a:r>
                        <a:rPr lang="en-US" sz="1400" dirty="0" smtClean="0"/>
                        <a:t>[</a:t>
                      </a:r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][j]);</a:t>
                      </a:r>
                    </a:p>
                    <a:p>
                      <a:r>
                        <a:rPr lang="en-US" sz="1400" dirty="0" smtClean="0"/>
                        <a:t>       </a:t>
                      </a:r>
                      <a:r>
                        <a:rPr lang="en-US" sz="1400" dirty="0" err="1" smtClean="0"/>
                        <a:t>printf</a:t>
                      </a:r>
                      <a:r>
                        <a:rPr lang="en-US" sz="1400" dirty="0" smtClean="0"/>
                        <a:t>("\n");</a:t>
                      </a:r>
                    </a:p>
                    <a:p>
                      <a:r>
                        <a:rPr lang="en-US" sz="1400" dirty="0" smtClean="0"/>
                        <a:t>       }    </a:t>
                      </a:r>
                    </a:p>
                    <a:p>
                      <a:r>
                        <a:rPr lang="en-US" sz="1400" dirty="0" smtClean="0"/>
                        <a:t>     }     </a:t>
                      </a:r>
                    </a:p>
                    <a:p>
                      <a:r>
                        <a:rPr lang="en-US" sz="1400" dirty="0" smtClean="0"/>
                        <a:t>// That's it!           </a:t>
                      </a:r>
                    </a:p>
                    <a:p>
                      <a:r>
                        <a:rPr lang="en-US" sz="1400" dirty="0" smtClean="0"/>
                        <a:t>    </a:t>
                      </a:r>
                      <a:r>
                        <a:rPr lang="en-US" sz="1400" dirty="0" err="1" smtClean="0"/>
                        <a:t>MPI_Finalize</a:t>
                      </a:r>
                      <a:r>
                        <a:rPr lang="en-US" sz="1400" dirty="0" smtClean="0"/>
                        <a:t>();</a:t>
                      </a:r>
                    </a:p>
                    <a:p>
                      <a:r>
                        <a:rPr lang="en-US" sz="1400" dirty="0" smtClean="0"/>
                        <a:t>}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" y="4434"/>
            <a:ext cx="6638925" cy="686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41317" y="533400"/>
            <a:ext cx="1745483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Use </a:t>
            </a:r>
            <a:r>
              <a:rPr lang="en-US" dirty="0" err="1" smtClean="0"/>
              <a:t>DeinoMPI</a:t>
            </a:r>
            <a:r>
              <a:rPr lang="en-US" dirty="0" smtClean="0"/>
              <a:t> for the demo!!!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Network Performance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990600" y="1524000"/>
            <a:ext cx="670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sz="2800"/>
              <a:t>The time needed to transmit data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362200"/>
            <a:ext cx="825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0" y="55626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/>
              <a:t>Source: Stanford</a:t>
            </a: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89646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85000" lnSpcReduction="20000"/>
          </a:bodyPr>
          <a:lstStyle/>
          <a:p>
            <a:pPr algn="r" rtl="1" fontAlgn="auto">
              <a:spcAft>
                <a:spcPts val="0"/>
              </a:spcAft>
              <a:defRPr/>
            </a:pPr>
            <a:r>
              <a:rPr lang="he-IL" dirty="0" smtClean="0"/>
              <a:t>מטרת </a:t>
            </a:r>
            <a:r>
              <a:rPr lang="he-IL" dirty="0" smtClean="0"/>
              <a:t>החלק הראשון של השיעור:</a:t>
            </a:r>
            <a:r>
              <a:rPr lang="en-US" dirty="0" smtClean="0"/>
              <a:t> </a:t>
            </a:r>
            <a:r>
              <a:rPr lang="he-IL" dirty="0" smtClean="0"/>
              <a:t>לעשות חזרה על חלק מהמושגים שנלמדו בשיעורים הקודמים ולעבות ולסכם את הידע בנושאים אלה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Sending a 2D array in MPI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Network Performance – Revisited</a:t>
            </a:r>
            <a:endParaRPr lang="he-IL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Collective commands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Send/</a:t>
            </a:r>
            <a:r>
              <a:rPr lang="en-US" dirty="0" err="1" smtClean="0"/>
              <a:t>Recv</a:t>
            </a:r>
            <a:r>
              <a:rPr lang="en-US" dirty="0" smtClean="0"/>
              <a:t> types and summary</a:t>
            </a:r>
          </a:p>
          <a:p>
            <a:pPr algn="r" rtl="1" fontAlgn="auto">
              <a:spcAft>
                <a:spcPts val="0"/>
              </a:spcAft>
              <a:defRPr/>
            </a:pPr>
            <a:r>
              <a:rPr lang="he-IL" dirty="0" smtClean="0"/>
              <a:t>בחלק השני של השיעור נלמד נושאים חדשים: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Evaluation of Parallel Programs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PBS demo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Parallel Computing environments for this course</a:t>
            </a:r>
            <a:endParaRPr lang="he-IL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Synchronous Parallel Computations</a:t>
            </a:r>
          </a:p>
          <a:p>
            <a:pPr marL="0" indent="0" algn="r" rtl="1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MPI_Isend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191000" y="1676400"/>
            <a:ext cx="10668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2590800" y="3048000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sz="4000" b="1">
                <a:latin typeface="Arial Rounded MT Bold"/>
              </a:rPr>
              <a:t>“Latency Hiding”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228600" y="3962400"/>
            <a:ext cx="8686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sz="2400"/>
              <a:t>Identifies an area in memory to serve as a send buffer. Processing continues immediately without waiting for the message to be copied out from the application buffer. A communication request handle is returned for handling the pending message status. The program should not modify the application buffer until subsequent calls to </a:t>
            </a:r>
            <a:r>
              <a:rPr lang="en-US" sz="2400" b="1"/>
              <a:t>MPI_Wait</a:t>
            </a:r>
            <a:r>
              <a:rPr lang="en-US" sz="2400"/>
              <a:t> or </a:t>
            </a:r>
            <a:r>
              <a:rPr lang="en-US" sz="2400" b="1"/>
              <a:t>MPI_Test</a:t>
            </a:r>
            <a:r>
              <a:rPr lang="en-US" sz="2400"/>
              <a:t> indicate that the non-blocking send has completed.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Some Common Collective Commands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324600" cy="501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304800" y="63246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/>
              <a:t>Source: https://computing.llnl.gov/tutorials/parallel_comp/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Allgather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7816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5263"/>
            <a:ext cx="5486400" cy="666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MPI_Reduce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286625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MPI_Reduce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372475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MPI_Reduce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228600" y="19812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/>
              <a:t>Users can also define their own reduction functions by using the </a:t>
            </a:r>
            <a:r>
              <a:rPr lang="en-US">
                <a:hlinkClick r:id="rId2"/>
              </a:rPr>
              <a:t>MPI_Op_create</a:t>
            </a:r>
            <a:r>
              <a:rPr lang="en-US"/>
              <a:t> routine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MPI_Allreduce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52588"/>
            <a:ext cx="7231063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MPI_Reduce_scatter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7435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Domain Decomposition: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Different ways to partition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957888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Box 3"/>
          <p:cNvSpPr txBox="1">
            <a:spLocks noChangeArrowheads="1"/>
          </p:cNvSpPr>
          <p:nvPr/>
        </p:nvSpPr>
        <p:spPr bwMode="auto">
          <a:xfrm>
            <a:off x="304800" y="63246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/>
              <a:t>Source: https://computing.llnl.gov/tutorials/parallel_comp/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מנהלה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הרצאות הגמר – לחפש נושא (ראו אתר הקורס)</a:t>
            </a:r>
          </a:p>
          <a:p>
            <a:pPr algn="r" rtl="1"/>
            <a:r>
              <a:rPr lang="he-IL" dirty="0" smtClean="0"/>
              <a:t>עד שיעור מס' 8,</a:t>
            </a:r>
            <a:r>
              <a:rPr lang="en-US" dirty="0" smtClean="0"/>
              <a:t> </a:t>
            </a:r>
            <a:r>
              <a:rPr lang="he-IL" dirty="0" smtClean="0"/>
              <a:t>על כל </a:t>
            </a:r>
            <a:r>
              <a:rPr lang="he-IL" dirty="0" smtClean="0"/>
              <a:t>צוות לקבל </a:t>
            </a:r>
            <a:r>
              <a:rPr lang="he-IL" dirty="0" smtClean="0"/>
              <a:t>אישור מהמרצה אודות נושא הרצאת הגמר שלו</a:t>
            </a:r>
          </a:p>
          <a:p>
            <a:pPr algn="r" rtl="1"/>
            <a:endParaRPr lang="he-IL" dirty="0" smtClean="0"/>
          </a:p>
          <a:p>
            <a:pPr algn="r" rt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Overhead and Complexity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47800"/>
            <a:ext cx="91090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304800" y="63246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/>
              <a:t>Source: https://computing.llnl.gov/tutorials/parallel_comp/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PBS/Torque – job scheduling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2388"/>
            <a:ext cx="8853488" cy="553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-N myjob15 specifies the name of the job will be </a:t>
            </a:r>
            <a:r>
              <a:rPr lang="en-US" dirty="0" smtClean="0"/>
              <a:t>myjob15</a:t>
            </a:r>
          </a:p>
          <a:p>
            <a:r>
              <a:rPr lang="en-US" dirty="0" smtClean="0"/>
              <a:t>-</a:t>
            </a:r>
            <a:r>
              <a:rPr lang="en-US" dirty="0"/>
              <a:t>l nodes=1:ppn=1 specified that the job will use 1 node and that there is 1 processor per node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PSB/Torque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8725"/>
            <a:ext cx="900430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PSB/Torque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50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8680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" y="971526"/>
            <a:ext cx="9144189" cy="571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b="1" dirty="0" smtClean="0"/>
              <a:t>Torque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hlinkClick r:id="rId2"/>
              </a:rPr>
              <a:t>http://www.clusterresources.com/products/torque-resource-manager.php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r>
              <a:rPr lang="en-US" b="1" dirty="0" err="1" smtClean="0"/>
              <a:t>OpenPBS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None/>
            </a:pPr>
            <a:r>
              <a:rPr lang="en-US" dirty="0" smtClean="0">
                <a:hlinkClick r:id="rId3"/>
              </a:rPr>
              <a:t>http://openpbs.org</a:t>
            </a: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Parallel Computing environments for this course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Our Linux Cluster: </a:t>
            </a:r>
            <a:r>
              <a:rPr lang="en-US" dirty="0" err="1" smtClean="0"/>
              <a:t>vdwarf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Your own resources: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A dedicated Linux installation with MPI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Install MPI on Windows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Dual boot Linux/Windows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Windows + </a:t>
            </a:r>
            <a:r>
              <a:rPr lang="en-US" dirty="0" err="1" smtClean="0"/>
              <a:t>Cygwin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Virtualization: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VMware Player, </a:t>
            </a:r>
            <a:r>
              <a:rPr lang="en-US" dirty="0" err="1" smtClean="0"/>
              <a:t>VirtualBox</a:t>
            </a:r>
            <a:r>
              <a:rPr lang="en-US" dirty="0" smtClean="0"/>
              <a:t>…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Parallel Computing on the </a:t>
            </a:r>
            <a:r>
              <a:rPr lang="en-US" smtClean="0"/>
              <a:t>Cloud ($)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to Algorithms Slides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Synchronous Parallel Computations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Recommended  online references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Designing and Building Parallel Programs</a:t>
            </a:r>
            <a:r>
              <a:rPr lang="en-US" dirty="0" smtClean="0"/>
              <a:t>, 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	by </a:t>
            </a:r>
            <a:r>
              <a:rPr lang="en-US" i="1" dirty="0" smtClean="0"/>
              <a:t>Ian Foster </a:t>
            </a:r>
            <a:r>
              <a:rPr lang="en-US" dirty="0" smtClean="0">
                <a:hlinkClick r:id="rId2"/>
              </a:rPr>
              <a:t>http://www.mcs.anl.gov/~itf/dbpp/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http://www.mhpcc.edu/training/workshop/parallel_intro/MAIN.html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https://computing.llnl.gov/tutorials/parallel_comp/</a:t>
            </a:r>
            <a:r>
              <a:rPr lang="en-US" dirty="0" smtClean="0"/>
              <a:t>  by </a:t>
            </a:r>
            <a:r>
              <a:rPr lang="en-US" dirty="0" err="1" smtClean="0"/>
              <a:t>Blaise</a:t>
            </a:r>
            <a:r>
              <a:rPr lang="en-US" dirty="0" smtClean="0"/>
              <a:t> Barney, Livermore Computing</a:t>
            </a:r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876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Another Linux 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still don’t feel comfortable with </a:t>
            </a:r>
            <a:r>
              <a:rPr lang="en-US" dirty="0" err="1" smtClean="0"/>
              <a:t>linux</a:t>
            </a:r>
            <a:r>
              <a:rPr lang="en-US" dirty="0" smtClean="0"/>
              <a:t> please consult this reference: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http://sc.tamu.edu/shortcourses/SC-unix/introToUnix.pdf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About the status in MPI_Recv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r>
              <a:rPr lang="en-US" dirty="0" smtClean="0"/>
              <a:t>It is possible to Receive messages in non-selective ways:</a:t>
            </a:r>
          </a:p>
          <a:p>
            <a:pPr lvl="1"/>
            <a:r>
              <a:rPr lang="en-US" dirty="0" smtClean="0"/>
              <a:t>source = MPI_ANY_SOURCE</a:t>
            </a:r>
          </a:p>
          <a:p>
            <a:pPr lvl="1"/>
            <a:r>
              <a:rPr lang="en-US" dirty="0" smtClean="0"/>
              <a:t>tag = MPI_ANY_TAG</a:t>
            </a:r>
          </a:p>
          <a:p>
            <a:r>
              <a:rPr lang="en-US" dirty="0" smtClean="0"/>
              <a:t>This is useful for example in a Master-Worker style where the master holds a </a:t>
            </a:r>
            <a:r>
              <a:rPr lang="en-US" dirty="0" err="1" smtClean="0"/>
              <a:t>workpool</a:t>
            </a:r>
            <a:r>
              <a:rPr lang="en-US" dirty="0" smtClean="0"/>
              <a:t> and it gives a work unit upon each “</a:t>
            </a:r>
            <a:r>
              <a:rPr lang="en-US" dirty="0" err="1" smtClean="0"/>
              <a:t>recv</a:t>
            </a:r>
            <a:r>
              <a:rPr lang="en-US" dirty="0" smtClean="0"/>
              <a:t>”.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83804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M-W Demo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Embarrassingly Parallel Computation</a:t>
            </a:r>
          </a:p>
          <a:p>
            <a:pPr lvl="1"/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dirty="0" smtClean="0"/>
              <a:t> calculation by Monte Carlo (Previous lecture)</a:t>
            </a:r>
          </a:p>
          <a:p>
            <a:pPr lvl="1"/>
            <a:r>
              <a:rPr lang="en-US" dirty="0" smtClean="0"/>
              <a:t>Demo under: </a:t>
            </a:r>
          </a:p>
          <a:p>
            <a:pPr lvl="1">
              <a:buFont typeface="Arial" pitchFamily="34" charset="0"/>
              <a:buNone/>
            </a:pPr>
            <a:r>
              <a:rPr lang="en-US" dirty="0" smtClean="0"/>
              <a:t>/users/</a:t>
            </a:r>
            <a:r>
              <a:rPr lang="en-US" dirty="0" err="1" smtClean="0"/>
              <a:t>agnon</a:t>
            </a:r>
            <a:r>
              <a:rPr lang="en-US" dirty="0" smtClean="0"/>
              <a:t>/</a:t>
            </a:r>
            <a:r>
              <a:rPr lang="en-US" dirty="0" err="1" smtClean="0"/>
              <a:t>misc</a:t>
            </a:r>
            <a:r>
              <a:rPr lang="en-US" dirty="0" smtClean="0"/>
              <a:t>/</a:t>
            </a:r>
            <a:r>
              <a:rPr lang="en-US" dirty="0" err="1" smtClean="0"/>
              <a:t>tel-zur</a:t>
            </a:r>
            <a:r>
              <a:rPr lang="en-US" dirty="0" smtClean="0"/>
              <a:t>/</a:t>
            </a:r>
            <a:r>
              <a:rPr lang="en-US" dirty="0" err="1" smtClean="0"/>
              <a:t>mpi</a:t>
            </a:r>
            <a:r>
              <a:rPr lang="en-US" dirty="0" smtClean="0"/>
              <a:t>/</a:t>
            </a:r>
            <a:r>
              <a:rPr lang="en-US" dirty="0" err="1" smtClean="0"/>
              <a:t>pi_monte_carlo</a:t>
            </a:r>
            <a:endParaRPr lang="he-IL" dirty="0" smtClean="0"/>
          </a:p>
          <a:p>
            <a:pPr lvl="1">
              <a:buFont typeface="Arial" pitchFamily="34" charset="0"/>
              <a:buNone/>
            </a:pPr>
            <a:r>
              <a:rPr lang="en-US" dirty="0" smtClean="0"/>
              <a:t>- Execution:</a:t>
            </a:r>
            <a:endParaRPr lang="he-IL" dirty="0" smtClean="0"/>
          </a:p>
          <a:p>
            <a:pPr lvl="1">
              <a:buNone/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mpirun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4 ./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pi_reduce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Arial" pitchFamily="34" charset="0"/>
              <a:buNone/>
            </a:pPr>
            <a:endParaRPr lang="en-US" dirty="0" smtClean="0"/>
          </a:p>
          <a:p>
            <a:r>
              <a:rPr lang="en-US" dirty="0" smtClean="0"/>
              <a:t>The source code – open 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Master-Worker (M-W) Demo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Embarrassingly Parallel Computing paradigm</a:t>
            </a:r>
          </a:p>
          <a:p>
            <a:r>
              <a:rPr lang="en-US" smtClean="0"/>
              <a:t>Calculation of </a:t>
            </a:r>
            <a:r>
              <a:rPr lang="en-US" smtClean="0">
                <a:sym typeface="Symbol" pitchFamily="18" charset="2"/>
              </a:rPr>
              <a:t></a:t>
            </a:r>
          </a:p>
          <a:p>
            <a:endParaRPr lang="en-US" smtClean="0">
              <a:sym typeface="Symbol" pitchFamily="18" charset="2"/>
            </a:endParaRPr>
          </a:p>
          <a:p>
            <a:endParaRPr lang="en-US" smtClean="0"/>
          </a:p>
        </p:txBody>
      </p:sp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8195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1"/>
          <p:cNvPicPr preferRelativeResize="0">
            <a:picLocks noChangeArrowheads="1"/>
          </p:cNvPicPr>
          <p:nvPr/>
        </p:nvPicPr>
        <p:blipFill>
          <a:blip r:embed="rId3">
            <a:lum bright="-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396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Pseudo Code -  Serial Version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npoints = 10000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circle_count = 0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do j = 1,npoints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generate 2 random numbers between 0 and 1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xcoordinate = random1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ycoordinate = random2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if (xcoordinate, ycoordinate) inside circle then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    circle_count = circle_count + 1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end do </a:t>
            </a:r>
          </a:p>
          <a:p>
            <a:pPr>
              <a:buFont typeface="Arial" pitchFamily="34" charset="0"/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PI = 4.0*circle_count/npoints</a:t>
            </a:r>
            <a:endParaRPr lang="en-US" sz="24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1111</Words>
  <Application>Microsoft Office PowerPoint</Application>
  <PresentationFormat>On-screen Show (4:3)</PresentationFormat>
  <Paragraphs>195</Paragraphs>
  <Slides>38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Parallel Processing</vt:lpstr>
      <vt:lpstr>Agenda</vt:lpstr>
      <vt:lpstr>מנהלה</vt:lpstr>
      <vt:lpstr>Recommended  online references</vt:lpstr>
      <vt:lpstr>Another Linux Reference</vt:lpstr>
      <vt:lpstr>About the status in MPI_Recv</vt:lpstr>
      <vt:lpstr>M-W Demo</vt:lpstr>
      <vt:lpstr>Master-Worker (M-W) Demo</vt:lpstr>
      <vt:lpstr>Pseudo Code -  Serial Version</vt:lpstr>
      <vt:lpstr>Pseudo Code -  Parallel Version</vt:lpstr>
      <vt:lpstr>M – W Monte-Carlo calculation of </vt:lpstr>
      <vt:lpstr>PowerPoint Presentation</vt:lpstr>
      <vt:lpstr>0&lt;r&lt;1</vt:lpstr>
      <vt:lpstr>Mandelbrot set</vt:lpstr>
      <vt:lpstr>MPI on Windows…</vt:lpstr>
      <vt:lpstr>Sending a 2D array in MPI between two tasks</vt:lpstr>
      <vt:lpstr>PowerPoint Presentation</vt:lpstr>
      <vt:lpstr>PowerPoint Presentation</vt:lpstr>
      <vt:lpstr>Network Performance</vt:lpstr>
      <vt:lpstr>MPI_Isend</vt:lpstr>
      <vt:lpstr>Some Common Collective Commands</vt:lpstr>
      <vt:lpstr>Allgather</vt:lpstr>
      <vt:lpstr>PowerPoint Presentation</vt:lpstr>
      <vt:lpstr>MPI_Reduce</vt:lpstr>
      <vt:lpstr>MPI_Reduce</vt:lpstr>
      <vt:lpstr>MPI_Reduce</vt:lpstr>
      <vt:lpstr>MPI_Allreduce</vt:lpstr>
      <vt:lpstr>MPI_Reduce_scatter</vt:lpstr>
      <vt:lpstr>Domain Decomposition:  Different ways to partition data</vt:lpstr>
      <vt:lpstr>Overhead and Complexity</vt:lpstr>
      <vt:lpstr>PBS/Torque – job scheduling</vt:lpstr>
      <vt:lpstr>PowerPoint Presentation</vt:lpstr>
      <vt:lpstr>PSB/Torque</vt:lpstr>
      <vt:lpstr>PSB/Torque</vt:lpstr>
      <vt:lpstr>PowerPoint Presentation</vt:lpstr>
      <vt:lpstr>References</vt:lpstr>
      <vt:lpstr>Parallel Computing environments for this course</vt:lpstr>
      <vt:lpstr>Turn to Algorithms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Parallel Processing</dc:title>
  <dc:creator>Guy Tel-Zur</dc:creator>
  <cp:lastModifiedBy>Guy Tel-Zur</cp:lastModifiedBy>
  <cp:revision>147</cp:revision>
  <cp:lastPrinted>2010-11-07T21:07:11Z</cp:lastPrinted>
  <dcterms:created xsi:type="dcterms:W3CDTF">2009-11-15T06:22:23Z</dcterms:created>
  <dcterms:modified xsi:type="dcterms:W3CDTF">2012-12-06T08:49:18Z</dcterms:modified>
</cp:coreProperties>
</file>