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72"/>
  </p:notesMasterIdLst>
  <p:sldIdLst>
    <p:sldId id="256" r:id="rId2"/>
    <p:sldId id="257" r:id="rId3"/>
    <p:sldId id="258" r:id="rId4"/>
    <p:sldId id="259" r:id="rId5"/>
    <p:sldId id="433" r:id="rId6"/>
    <p:sldId id="437" r:id="rId7"/>
    <p:sldId id="260" r:id="rId8"/>
    <p:sldId id="261" r:id="rId9"/>
    <p:sldId id="262" r:id="rId10"/>
    <p:sldId id="263" r:id="rId11"/>
    <p:sldId id="264" r:id="rId12"/>
    <p:sldId id="266" r:id="rId13"/>
    <p:sldId id="267" r:id="rId14"/>
    <p:sldId id="418" r:id="rId15"/>
    <p:sldId id="419" r:id="rId16"/>
    <p:sldId id="268" r:id="rId17"/>
    <p:sldId id="424" r:id="rId18"/>
    <p:sldId id="270" r:id="rId19"/>
    <p:sldId id="271" r:id="rId20"/>
    <p:sldId id="272" r:id="rId21"/>
    <p:sldId id="273" r:id="rId22"/>
    <p:sldId id="411" r:id="rId23"/>
    <p:sldId id="275" r:id="rId24"/>
    <p:sldId id="276" r:id="rId25"/>
    <p:sldId id="277" r:id="rId26"/>
    <p:sldId id="278" r:id="rId27"/>
    <p:sldId id="279" r:id="rId28"/>
    <p:sldId id="280" r:id="rId29"/>
    <p:sldId id="281" r:id="rId30"/>
    <p:sldId id="282" r:id="rId31"/>
    <p:sldId id="427" r:id="rId32"/>
    <p:sldId id="430" r:id="rId33"/>
    <p:sldId id="431" r:id="rId34"/>
    <p:sldId id="432" r:id="rId35"/>
    <p:sldId id="283" r:id="rId36"/>
    <p:sldId id="425"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434" r:id="rId53"/>
    <p:sldId id="299" r:id="rId54"/>
    <p:sldId id="300" r:id="rId55"/>
    <p:sldId id="301" r:id="rId56"/>
    <p:sldId id="302" r:id="rId57"/>
    <p:sldId id="303" r:id="rId58"/>
    <p:sldId id="436" r:id="rId59"/>
    <p:sldId id="435"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412" r:id="rId79"/>
    <p:sldId id="323" r:id="rId80"/>
    <p:sldId id="324" r:id="rId81"/>
    <p:sldId id="325" r:id="rId82"/>
    <p:sldId id="326" r:id="rId83"/>
    <p:sldId id="327" r:id="rId84"/>
    <p:sldId id="328" r:id="rId85"/>
    <p:sldId id="329" r:id="rId86"/>
    <p:sldId id="330" r:id="rId87"/>
    <p:sldId id="331" r:id="rId88"/>
    <p:sldId id="332" r:id="rId89"/>
    <p:sldId id="333" r:id="rId90"/>
    <p:sldId id="409" r:id="rId91"/>
    <p:sldId id="426" r:id="rId92"/>
    <p:sldId id="334" r:id="rId93"/>
    <p:sldId id="413" r:id="rId94"/>
    <p:sldId id="336" r:id="rId95"/>
    <p:sldId id="337" r:id="rId96"/>
    <p:sldId id="338" r:id="rId97"/>
    <p:sldId id="339" r:id="rId98"/>
    <p:sldId id="340" r:id="rId99"/>
    <p:sldId id="428" r:id="rId100"/>
    <p:sldId id="341" r:id="rId101"/>
    <p:sldId id="438" r:id="rId102"/>
    <p:sldId id="343" r:id="rId103"/>
    <p:sldId id="344" r:id="rId104"/>
    <p:sldId id="345" r:id="rId105"/>
    <p:sldId id="417" r:id="rId106"/>
    <p:sldId id="346" r:id="rId107"/>
    <p:sldId id="352" r:id="rId108"/>
    <p:sldId id="353" r:id="rId109"/>
    <p:sldId id="354" r:id="rId110"/>
    <p:sldId id="355" r:id="rId111"/>
    <p:sldId id="356" r:id="rId112"/>
    <p:sldId id="357" r:id="rId113"/>
    <p:sldId id="358" r:id="rId114"/>
    <p:sldId id="359" r:id="rId115"/>
    <p:sldId id="360" r:id="rId116"/>
    <p:sldId id="361" r:id="rId117"/>
    <p:sldId id="362" r:id="rId118"/>
    <p:sldId id="363" r:id="rId119"/>
    <p:sldId id="415" r:id="rId120"/>
    <p:sldId id="364" r:id="rId121"/>
    <p:sldId id="365" r:id="rId122"/>
    <p:sldId id="366" r:id="rId123"/>
    <p:sldId id="367" r:id="rId124"/>
    <p:sldId id="368" r:id="rId125"/>
    <p:sldId id="369" r:id="rId126"/>
    <p:sldId id="370" r:id="rId127"/>
    <p:sldId id="371" r:id="rId128"/>
    <p:sldId id="372" r:id="rId129"/>
    <p:sldId id="373" r:id="rId130"/>
    <p:sldId id="408" r:id="rId131"/>
    <p:sldId id="374" r:id="rId132"/>
    <p:sldId id="375" r:id="rId133"/>
    <p:sldId id="423" r:id="rId134"/>
    <p:sldId id="376" r:id="rId135"/>
    <p:sldId id="377" r:id="rId136"/>
    <p:sldId id="378" r:id="rId137"/>
    <p:sldId id="379" r:id="rId138"/>
    <p:sldId id="380" r:id="rId139"/>
    <p:sldId id="381" r:id="rId140"/>
    <p:sldId id="422" r:id="rId141"/>
    <p:sldId id="382" r:id="rId142"/>
    <p:sldId id="406" r:id="rId143"/>
    <p:sldId id="407" r:id="rId144"/>
    <p:sldId id="420" r:id="rId145"/>
    <p:sldId id="383" r:id="rId146"/>
    <p:sldId id="384" r:id="rId147"/>
    <p:sldId id="385" r:id="rId148"/>
    <p:sldId id="386" r:id="rId149"/>
    <p:sldId id="387" r:id="rId150"/>
    <p:sldId id="388" r:id="rId151"/>
    <p:sldId id="389" r:id="rId152"/>
    <p:sldId id="429" r:id="rId153"/>
    <p:sldId id="391" r:id="rId154"/>
    <p:sldId id="392" r:id="rId155"/>
    <p:sldId id="405" r:id="rId156"/>
    <p:sldId id="410" r:id="rId157"/>
    <p:sldId id="414" r:id="rId158"/>
    <p:sldId id="393" r:id="rId159"/>
    <p:sldId id="394" r:id="rId160"/>
    <p:sldId id="395" r:id="rId161"/>
    <p:sldId id="396" r:id="rId162"/>
    <p:sldId id="397" r:id="rId163"/>
    <p:sldId id="416" r:id="rId164"/>
    <p:sldId id="398" r:id="rId165"/>
    <p:sldId id="399" r:id="rId166"/>
    <p:sldId id="400" r:id="rId167"/>
    <p:sldId id="401" r:id="rId168"/>
    <p:sldId id="402" r:id="rId169"/>
    <p:sldId id="403" r:id="rId170"/>
    <p:sldId id="404" r:id="rId171"/>
  </p:sldIdLst>
  <p:sldSz cx="9144000" cy="6858000" type="screen4x3"/>
  <p:notesSz cx="6781800" cy="9918700"/>
  <p:defaultTextStyle>
    <a:defPPr>
      <a:defRPr lang="en-GB"/>
    </a:defPPr>
    <a:lvl1pPr algn="r" defTabSz="457200" rtl="1" fontAlgn="base">
      <a:lnSpc>
        <a:spcPct val="93000"/>
      </a:lnSpc>
      <a:spcBef>
        <a:spcPct val="0"/>
      </a:spcBef>
      <a:spcAft>
        <a:spcPct val="0"/>
      </a:spcAft>
      <a:buClr>
        <a:srgbClr val="000000"/>
      </a:buClr>
      <a:buSzPct val="100000"/>
      <a:buFont typeface="Arial" charset="0"/>
      <a:defRPr kern="1200">
        <a:solidFill>
          <a:schemeClr val="bg1"/>
        </a:solidFill>
        <a:latin typeface="Arial" charset="0"/>
        <a:ea typeface="+mn-ea"/>
        <a:cs typeface="Arial" charset="0"/>
      </a:defRPr>
    </a:lvl1pPr>
    <a:lvl2pPr marL="457200" algn="r" defTabSz="457200" rtl="1" fontAlgn="base">
      <a:lnSpc>
        <a:spcPct val="93000"/>
      </a:lnSpc>
      <a:spcBef>
        <a:spcPct val="0"/>
      </a:spcBef>
      <a:spcAft>
        <a:spcPct val="0"/>
      </a:spcAft>
      <a:buClr>
        <a:srgbClr val="000000"/>
      </a:buClr>
      <a:buSzPct val="100000"/>
      <a:buFont typeface="Arial" charset="0"/>
      <a:defRPr kern="1200">
        <a:solidFill>
          <a:schemeClr val="bg1"/>
        </a:solidFill>
        <a:latin typeface="Arial" charset="0"/>
        <a:ea typeface="+mn-ea"/>
        <a:cs typeface="Arial" charset="0"/>
      </a:defRPr>
    </a:lvl2pPr>
    <a:lvl3pPr marL="914400" algn="r" defTabSz="457200" rtl="1" fontAlgn="base">
      <a:lnSpc>
        <a:spcPct val="93000"/>
      </a:lnSpc>
      <a:spcBef>
        <a:spcPct val="0"/>
      </a:spcBef>
      <a:spcAft>
        <a:spcPct val="0"/>
      </a:spcAft>
      <a:buClr>
        <a:srgbClr val="000000"/>
      </a:buClr>
      <a:buSzPct val="100000"/>
      <a:buFont typeface="Arial" charset="0"/>
      <a:defRPr kern="1200">
        <a:solidFill>
          <a:schemeClr val="bg1"/>
        </a:solidFill>
        <a:latin typeface="Arial" charset="0"/>
        <a:ea typeface="+mn-ea"/>
        <a:cs typeface="Arial" charset="0"/>
      </a:defRPr>
    </a:lvl3pPr>
    <a:lvl4pPr marL="1371600" algn="r" defTabSz="457200" rtl="1" fontAlgn="base">
      <a:lnSpc>
        <a:spcPct val="93000"/>
      </a:lnSpc>
      <a:spcBef>
        <a:spcPct val="0"/>
      </a:spcBef>
      <a:spcAft>
        <a:spcPct val="0"/>
      </a:spcAft>
      <a:buClr>
        <a:srgbClr val="000000"/>
      </a:buClr>
      <a:buSzPct val="100000"/>
      <a:buFont typeface="Arial" charset="0"/>
      <a:defRPr kern="1200">
        <a:solidFill>
          <a:schemeClr val="bg1"/>
        </a:solidFill>
        <a:latin typeface="Arial" charset="0"/>
        <a:ea typeface="+mn-ea"/>
        <a:cs typeface="Arial" charset="0"/>
      </a:defRPr>
    </a:lvl4pPr>
    <a:lvl5pPr marL="1828800" algn="r" defTabSz="457200" rtl="1" fontAlgn="base">
      <a:lnSpc>
        <a:spcPct val="93000"/>
      </a:lnSpc>
      <a:spcBef>
        <a:spcPct val="0"/>
      </a:spcBef>
      <a:spcAft>
        <a:spcPct val="0"/>
      </a:spcAft>
      <a:buClr>
        <a:srgbClr val="000000"/>
      </a:buClr>
      <a:buSzPct val="100000"/>
      <a:buFont typeface="Arial" charset="0"/>
      <a:defRPr kern="1200">
        <a:solidFill>
          <a:schemeClr val="bg1"/>
        </a:solidFill>
        <a:latin typeface="Arial" charset="0"/>
        <a:ea typeface="+mn-ea"/>
        <a:cs typeface="Arial" charset="0"/>
      </a:defRPr>
    </a:lvl5pPr>
    <a:lvl6pPr marL="2286000" algn="l" defTabSz="914400" rtl="0" eaLnBrk="1" latinLnBrk="0" hangingPunct="1">
      <a:defRPr kern="1200">
        <a:solidFill>
          <a:schemeClr val="bg1"/>
        </a:solidFill>
        <a:latin typeface="Arial" charset="0"/>
        <a:ea typeface="+mn-ea"/>
        <a:cs typeface="Arial" charset="0"/>
      </a:defRPr>
    </a:lvl6pPr>
    <a:lvl7pPr marL="2743200" algn="l" defTabSz="914400" rtl="0" eaLnBrk="1" latinLnBrk="0" hangingPunct="1">
      <a:defRPr kern="1200">
        <a:solidFill>
          <a:schemeClr val="bg1"/>
        </a:solidFill>
        <a:latin typeface="Arial" charset="0"/>
        <a:ea typeface="+mn-ea"/>
        <a:cs typeface="Arial" charset="0"/>
      </a:defRPr>
    </a:lvl7pPr>
    <a:lvl8pPr marL="3200400" algn="l" defTabSz="914400" rtl="0" eaLnBrk="1" latinLnBrk="0" hangingPunct="1">
      <a:defRPr kern="1200">
        <a:solidFill>
          <a:schemeClr val="bg1"/>
        </a:solidFill>
        <a:latin typeface="Arial" charset="0"/>
        <a:ea typeface="+mn-ea"/>
        <a:cs typeface="Arial" charset="0"/>
      </a:defRPr>
    </a:lvl8pPr>
    <a:lvl9pPr marL="3657600" algn="l" defTabSz="914400" rtl="0" eaLnBrk="1" latinLnBrk="0" hangingPunct="1">
      <a:defRPr kern="1200">
        <a:solidFill>
          <a:schemeClr val="bg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2437" autoAdjust="0"/>
  </p:normalViewPr>
  <p:slideViewPr>
    <p:cSldViewPr>
      <p:cViewPr varScale="1">
        <p:scale>
          <a:sx n="72" d="100"/>
          <a:sy n="72" d="100"/>
        </p:scale>
        <p:origin x="-810" y="-9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5" d="100"/>
          <a:sy n="55" d="100"/>
        </p:scale>
        <p:origin x="-26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heme" Target="theme/theme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781800" cy="9918700"/>
          </a:xfrm>
          <a:prstGeom prst="roundRect">
            <a:avLst>
              <a:gd name="adj" fmla="val 23"/>
            </a:avLst>
          </a:prstGeom>
          <a:solidFill>
            <a:srgbClr val="FFFFFF"/>
          </a:solidFill>
          <a:ln w="9525">
            <a:noFill/>
            <a:round/>
            <a:headEnd/>
            <a:tailEnd/>
          </a:ln>
          <a:effectLst/>
        </p:spPr>
        <p:txBody>
          <a:bodyPr wrap="none" anchor="ctr"/>
          <a:lstStyle/>
          <a:p>
            <a:endParaRPr lang="en-US"/>
          </a:p>
        </p:txBody>
      </p:sp>
      <p:sp>
        <p:nvSpPr>
          <p:cNvPr id="2050" name="Rectangle 2"/>
          <p:cNvSpPr>
            <a:spLocks noGrp="1" noChangeArrowheads="1"/>
          </p:cNvSpPr>
          <p:nvPr>
            <p:ph type="hdr"/>
          </p:nvPr>
        </p:nvSpPr>
        <p:spPr bwMode="auto">
          <a:xfrm>
            <a:off x="3843338" y="0"/>
            <a:ext cx="2936875" cy="4937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endParaRPr lang="en-GB"/>
          </a:p>
        </p:txBody>
      </p:sp>
      <p:sp>
        <p:nvSpPr>
          <p:cNvPr id="2051" name="Rectangle 3"/>
          <p:cNvSpPr>
            <a:spLocks noGrp="1" noChangeArrowheads="1"/>
          </p:cNvSpPr>
          <p:nvPr>
            <p:ph type="dt"/>
          </p:nvPr>
        </p:nvSpPr>
        <p:spPr bwMode="auto">
          <a:xfrm>
            <a:off x="1588" y="0"/>
            <a:ext cx="2936875" cy="4937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l">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endParaRPr lang="en-GB"/>
          </a:p>
        </p:txBody>
      </p:sp>
      <p:sp>
        <p:nvSpPr>
          <p:cNvPr id="2052" name="Rectangle 4"/>
          <p:cNvSpPr>
            <a:spLocks noGrp="1" noRot="1" noChangeAspect="1" noChangeArrowheads="1"/>
          </p:cNvSpPr>
          <p:nvPr>
            <p:ph type="sldImg"/>
          </p:nvPr>
        </p:nvSpPr>
        <p:spPr bwMode="auto">
          <a:xfrm>
            <a:off x="911225" y="744538"/>
            <a:ext cx="4957763" cy="3717925"/>
          </a:xfrm>
          <a:prstGeom prst="rect">
            <a:avLst/>
          </a:prstGeom>
          <a:solidFill>
            <a:srgbClr val="FFFFFF"/>
          </a:solidFill>
          <a:ln w="9360">
            <a:solidFill>
              <a:srgbClr val="000000"/>
            </a:solidFill>
            <a:miter lim="800000"/>
            <a:headEnd/>
            <a:tailEnd/>
          </a:ln>
          <a:effectLst/>
        </p:spPr>
      </p:sp>
      <p:sp>
        <p:nvSpPr>
          <p:cNvPr id="2053" name="Rectangle 5"/>
          <p:cNvSpPr>
            <a:spLocks noGrp="1" noChangeArrowheads="1"/>
          </p:cNvSpPr>
          <p:nvPr>
            <p:ph type="body"/>
          </p:nvPr>
        </p:nvSpPr>
        <p:spPr bwMode="auto">
          <a:xfrm>
            <a:off x="677863" y="4711700"/>
            <a:ext cx="5424487" cy="44608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smtClean="0"/>
          </a:p>
        </p:txBody>
      </p:sp>
      <p:sp>
        <p:nvSpPr>
          <p:cNvPr id="2054" name="Rectangle 6"/>
          <p:cNvSpPr>
            <a:spLocks noGrp="1" noChangeArrowheads="1"/>
          </p:cNvSpPr>
          <p:nvPr>
            <p:ph type="ftr"/>
          </p:nvPr>
        </p:nvSpPr>
        <p:spPr bwMode="auto">
          <a:xfrm>
            <a:off x="3843338" y="9421813"/>
            <a:ext cx="2936875" cy="4937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endParaRPr lang="en-GB"/>
          </a:p>
        </p:txBody>
      </p:sp>
      <p:sp>
        <p:nvSpPr>
          <p:cNvPr id="2055" name="Rectangle 7"/>
          <p:cNvSpPr>
            <a:spLocks noGrp="1" noChangeArrowheads="1"/>
          </p:cNvSpPr>
          <p:nvPr>
            <p:ph type="sldNum"/>
          </p:nvPr>
        </p:nvSpPr>
        <p:spPr bwMode="auto">
          <a:xfrm>
            <a:off x="1588" y="9421813"/>
            <a:ext cx="2936875" cy="4937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l">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fld id="{96EB099C-DEEC-49E2-AC3B-CF33B0D58063}" type="slidenum">
              <a:rPr lang="en-GB"/>
              <a:pPr/>
              <a:t>‹#›</a:t>
            </a:fld>
            <a:endParaRPr lang="en-GB"/>
          </a:p>
        </p:txBody>
      </p:sp>
    </p:spTree>
    <p:extLst>
      <p:ext uri="{BB962C8B-B14F-4D97-AF65-F5344CB8AC3E}">
        <p14:creationId xmlns:p14="http://schemas.microsoft.com/office/powerpoint/2010/main" val="270698056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www.ncsa.illinois.edu/BlueWaters/system.html"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A9FB350-35F7-4CEA-BB2F-A71D59D0FAC1}" type="slidenum">
              <a:rPr lang="en-GB"/>
              <a:pPr/>
              <a:t>1</a:t>
            </a:fld>
            <a:endParaRPr lang="en-GB"/>
          </a:p>
        </p:txBody>
      </p:sp>
      <p:sp>
        <p:nvSpPr>
          <p:cNvPr id="15564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5565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B8812D57-4DE5-4295-9A25-5322434797ED}" type="slidenum">
              <a:rPr lang="en-GB"/>
              <a:pPr/>
              <a:t>11</a:t>
            </a:fld>
            <a:endParaRPr lang="en-GB"/>
          </a:p>
        </p:txBody>
      </p:sp>
      <p:sp>
        <p:nvSpPr>
          <p:cNvPr id="16384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6384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08258F5-D443-4AC1-B889-AD2C7A31478D}" type="slidenum">
              <a:rPr lang="en-GB"/>
              <a:pPr/>
              <a:t>120</a:t>
            </a:fld>
            <a:endParaRPr lang="en-GB"/>
          </a:p>
        </p:txBody>
      </p:sp>
      <p:sp>
        <p:nvSpPr>
          <p:cNvPr id="26624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6624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9DC8B51-B659-48B8-A986-37A1269E630A}" type="slidenum">
              <a:rPr lang="en-GB"/>
              <a:pPr/>
              <a:t>121</a:t>
            </a:fld>
            <a:endParaRPr lang="en-GB"/>
          </a:p>
        </p:txBody>
      </p:sp>
      <p:sp>
        <p:nvSpPr>
          <p:cNvPr id="26726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6726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6D70416-BC7F-4E36-8B38-3BC9A02D9DE5}" type="slidenum">
              <a:rPr lang="en-GB"/>
              <a:pPr/>
              <a:t>122</a:t>
            </a:fld>
            <a:endParaRPr lang="en-GB"/>
          </a:p>
        </p:txBody>
      </p:sp>
      <p:sp>
        <p:nvSpPr>
          <p:cNvPr id="26828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6829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E1EEA41-AA06-463F-96CC-D71320242898}" type="slidenum">
              <a:rPr lang="en-GB"/>
              <a:pPr/>
              <a:t>123</a:t>
            </a:fld>
            <a:endParaRPr lang="en-GB"/>
          </a:p>
        </p:txBody>
      </p:sp>
      <p:sp>
        <p:nvSpPr>
          <p:cNvPr id="26931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6931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A8F8785-917E-451C-BF84-CE98D5A55504}" type="slidenum">
              <a:rPr lang="en-GB"/>
              <a:pPr/>
              <a:t>124</a:t>
            </a:fld>
            <a:endParaRPr lang="en-GB"/>
          </a:p>
        </p:txBody>
      </p:sp>
      <p:sp>
        <p:nvSpPr>
          <p:cNvPr id="27033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7033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CF1A65F-18B3-4315-840F-2CB3ECADA102}" type="slidenum">
              <a:rPr lang="en-GB"/>
              <a:pPr/>
              <a:t>125</a:t>
            </a:fld>
            <a:endParaRPr lang="en-GB"/>
          </a:p>
        </p:txBody>
      </p:sp>
      <p:sp>
        <p:nvSpPr>
          <p:cNvPr id="271361"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271362" name="Rectangle 2"/>
          <p:cNvSpPr txBox="1">
            <a:spLocks noGrp="1" noChangeArrowheads="1"/>
          </p:cNvSpPr>
          <p:nvPr>
            <p:ph type="body"/>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3423A20-AF71-4977-909B-33CCA159CD50}" type="slidenum">
              <a:rPr lang="en-GB"/>
              <a:pPr/>
              <a:t>126</a:t>
            </a:fld>
            <a:endParaRPr lang="en-GB"/>
          </a:p>
        </p:txBody>
      </p:sp>
      <p:sp>
        <p:nvSpPr>
          <p:cNvPr id="27238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7238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B9AF35C-7D40-4183-8BFA-DF3E40DBB69A}" type="slidenum">
              <a:rPr lang="en-GB"/>
              <a:pPr/>
              <a:t>127</a:t>
            </a:fld>
            <a:endParaRPr lang="en-GB"/>
          </a:p>
        </p:txBody>
      </p:sp>
      <p:sp>
        <p:nvSpPr>
          <p:cNvPr id="27340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7341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4C0DD52-9E3A-4372-BF23-CED0A84CB6E1}" type="slidenum">
              <a:rPr lang="en-GB"/>
              <a:pPr/>
              <a:t>128</a:t>
            </a:fld>
            <a:endParaRPr lang="en-GB"/>
          </a:p>
        </p:txBody>
      </p:sp>
      <p:sp>
        <p:nvSpPr>
          <p:cNvPr id="27443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7443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BE3CAF0-2E2A-48AB-889E-67171BACE081}" type="slidenum">
              <a:rPr lang="en-GB"/>
              <a:pPr/>
              <a:t>129</a:t>
            </a:fld>
            <a:endParaRPr lang="en-GB"/>
          </a:p>
        </p:txBody>
      </p:sp>
      <p:sp>
        <p:nvSpPr>
          <p:cNvPr id="27545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7545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B261510D-5230-4128-8252-43A4F65B8C5A}" type="slidenum">
              <a:rPr lang="en-GB"/>
              <a:pPr/>
              <a:t>12</a:t>
            </a:fld>
            <a:endParaRPr lang="en-GB"/>
          </a:p>
        </p:txBody>
      </p:sp>
      <p:sp>
        <p:nvSpPr>
          <p:cNvPr id="16588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6589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CABA822-0D97-4DFB-9377-E3BC4567DA7D}" type="slidenum">
              <a:rPr lang="en-GB"/>
              <a:pPr/>
              <a:t>131</a:t>
            </a:fld>
            <a:endParaRPr lang="en-GB"/>
          </a:p>
        </p:txBody>
      </p:sp>
      <p:sp>
        <p:nvSpPr>
          <p:cNvPr id="27648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7648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ECBABF7-52A6-4678-A69C-8BFB4E158C02}" type="slidenum">
              <a:rPr lang="en-GB"/>
              <a:pPr/>
              <a:t>132</a:t>
            </a:fld>
            <a:endParaRPr lang="en-GB"/>
          </a:p>
        </p:txBody>
      </p:sp>
      <p:sp>
        <p:nvSpPr>
          <p:cNvPr id="27750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7750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55FFFA-EA0B-4320-8292-AD16FB51E0FB}" type="slidenum">
              <a:rPr lang="en-US"/>
              <a:pPr/>
              <a:t>133</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he-IL"/>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A76456F-B759-43C9-834E-BF1CDDF62C35}" type="slidenum">
              <a:rPr lang="en-GB"/>
              <a:pPr/>
              <a:t>134</a:t>
            </a:fld>
            <a:endParaRPr lang="en-GB"/>
          </a:p>
        </p:txBody>
      </p:sp>
      <p:sp>
        <p:nvSpPr>
          <p:cNvPr id="27852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7853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925DEFE-459D-439F-8E5E-C2F9C53479CE}" type="slidenum">
              <a:rPr lang="en-GB"/>
              <a:pPr/>
              <a:t>135</a:t>
            </a:fld>
            <a:endParaRPr lang="en-GB"/>
          </a:p>
        </p:txBody>
      </p:sp>
      <p:sp>
        <p:nvSpPr>
          <p:cNvPr id="27955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7955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7839919-4454-4053-B51A-23D24927B056}" type="slidenum">
              <a:rPr lang="en-GB"/>
              <a:pPr/>
              <a:t>136</a:t>
            </a:fld>
            <a:endParaRPr lang="en-GB"/>
          </a:p>
        </p:txBody>
      </p:sp>
      <p:sp>
        <p:nvSpPr>
          <p:cNvPr id="28057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8057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1F4AE9D-0B2A-473F-9EEC-3A8F9079DB5F}" type="slidenum">
              <a:rPr lang="en-GB"/>
              <a:pPr/>
              <a:t>137</a:t>
            </a:fld>
            <a:endParaRPr lang="en-GB"/>
          </a:p>
        </p:txBody>
      </p:sp>
      <p:sp>
        <p:nvSpPr>
          <p:cNvPr id="28160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8160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r>
              <a:rPr lang="en-US" dirty="0" smtClean="0"/>
              <a:t>Strolling – </a:t>
            </a:r>
            <a:r>
              <a:rPr lang="he-IL" dirty="0" smtClean="0"/>
              <a:t>לטייל,לשוטט</a:t>
            </a:r>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13D14CA-960D-4117-802D-AE70F4F90943}" type="slidenum">
              <a:rPr lang="en-GB"/>
              <a:pPr/>
              <a:t>138</a:t>
            </a:fld>
            <a:endParaRPr lang="en-GB"/>
          </a:p>
        </p:txBody>
      </p:sp>
      <p:sp>
        <p:nvSpPr>
          <p:cNvPr id="282625"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282626" name="Text Box 2"/>
          <p:cNvSpPr txBox="1">
            <a:spLocks noGrp="1" noChangeArrowheads="1"/>
          </p:cNvSpPr>
          <p:nvPr>
            <p:ph type="body"/>
          </p:nvPr>
        </p:nvSpPr>
        <p:spPr bwMode="auto">
          <a:xfrm>
            <a:off x="903288" y="4711700"/>
            <a:ext cx="4975225" cy="4462463"/>
          </a:xfrm>
          <a:prstGeom prst="rect">
            <a:avLst/>
          </a:prstGeom>
          <a:noFill/>
          <a:ln>
            <a:round/>
            <a:headEnd/>
            <a:tailEnd/>
          </a:ln>
        </p:spPr>
        <p:txBody>
          <a:bodyPr lIns="90000" tIns="46800" rIns="90000" bIns="46800"/>
          <a:lstStyle/>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Slide from </a:t>
            </a:r>
            <a:r>
              <a:rPr lang="en-GB" b="1">
                <a:latin typeface="Arial" charset="0"/>
                <a:cs typeface="Arial" charset="0"/>
              </a:rPr>
              <a:t>POWER DEMANDS IN HIGH-END MICROPROCESSORS </a:t>
            </a:r>
            <a:r>
              <a:rPr lang="en-GB">
                <a:latin typeface="Arial" charset="0"/>
                <a:cs typeface="Arial" charset="0"/>
              </a:rPr>
              <a:t>from Prismak company.</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power consumption to increase by a factor of a little more than 2X every four years.</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Power=(Total Capacitance x Frequency x Voltage</a:t>
            </a:r>
            <a:r>
              <a:rPr lang="en-GB" baseline="30000">
                <a:latin typeface="Arial" charset="0"/>
                <a:cs typeface="Arial" charset="0"/>
              </a:rPr>
              <a:t>2</a:t>
            </a:r>
            <a:r>
              <a:rPr lang="en-GB">
                <a:latin typeface="Arial" charset="0"/>
                <a:cs typeface="Arial" charset="0"/>
              </a:rPr>
              <a:t>) /2. http://www.transmeta.com/. The Crusoe processor.</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atin typeface="Arial" charset="0"/>
              <a:cs typeface="Arial" charset="0"/>
            </a:endParaRP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atin typeface="Arial" charset="0"/>
              <a:cs typeface="Arial"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18DC2B6-00E6-431D-94B0-C970AB13EB62}" type="slidenum">
              <a:rPr lang="en-GB"/>
              <a:pPr/>
              <a:t>139</a:t>
            </a:fld>
            <a:endParaRPr lang="en-GB"/>
          </a:p>
        </p:txBody>
      </p:sp>
      <p:sp>
        <p:nvSpPr>
          <p:cNvPr id="28364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8365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EEF206-FC9E-4CFB-8F90-12CEDB45EB2B}" type="slidenum">
              <a:rPr lang="en-US"/>
              <a:pPr/>
              <a:t>140</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he-I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0DBC658-7AAA-47D1-B9C9-A5455DE4ED70}" type="slidenum">
              <a:rPr lang="en-GB"/>
              <a:pPr/>
              <a:t>13</a:t>
            </a:fld>
            <a:endParaRPr lang="en-GB"/>
          </a:p>
        </p:txBody>
      </p:sp>
      <p:sp>
        <p:nvSpPr>
          <p:cNvPr id="16691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6691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AEF52F6-A8A3-43C5-A895-76789067C730}" type="slidenum">
              <a:rPr lang="en-GB"/>
              <a:pPr/>
              <a:t>141</a:t>
            </a:fld>
            <a:endParaRPr lang="en-GB"/>
          </a:p>
        </p:txBody>
      </p:sp>
      <p:sp>
        <p:nvSpPr>
          <p:cNvPr id="28467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8467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ABA4B9A-5239-4F8C-BC09-5D0F0684F751}" type="slidenum">
              <a:rPr lang="en-GB"/>
              <a:pPr/>
              <a:t>145</a:t>
            </a:fld>
            <a:endParaRPr lang="en-GB"/>
          </a:p>
        </p:txBody>
      </p:sp>
      <p:sp>
        <p:nvSpPr>
          <p:cNvPr id="28569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8569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05322D6-480B-406F-9897-70EFFDEBDFA7}" type="slidenum">
              <a:rPr lang="en-GB"/>
              <a:pPr/>
              <a:t>146</a:t>
            </a:fld>
            <a:endParaRPr lang="en-GB"/>
          </a:p>
        </p:txBody>
      </p:sp>
      <p:sp>
        <p:nvSpPr>
          <p:cNvPr id="28672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8672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402F9CE-24E2-406C-B595-6469BB6DE62F}" type="slidenum">
              <a:rPr lang="en-GB"/>
              <a:pPr/>
              <a:t>147</a:t>
            </a:fld>
            <a:endParaRPr lang="en-GB"/>
          </a:p>
        </p:txBody>
      </p:sp>
      <p:sp>
        <p:nvSpPr>
          <p:cNvPr id="28774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8774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9374B6A-E72D-47AA-BB63-591F98EDDD70}" type="slidenum">
              <a:rPr lang="en-GB"/>
              <a:pPr/>
              <a:t>148</a:t>
            </a:fld>
            <a:endParaRPr lang="en-GB"/>
          </a:p>
        </p:txBody>
      </p:sp>
      <p:sp>
        <p:nvSpPr>
          <p:cNvPr id="28876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8877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86ECBF7-FE84-41DD-B8D4-162362629FE3}" type="slidenum">
              <a:rPr lang="en-GB"/>
              <a:pPr/>
              <a:t>149</a:t>
            </a:fld>
            <a:endParaRPr lang="en-GB"/>
          </a:p>
        </p:txBody>
      </p:sp>
      <p:sp>
        <p:nvSpPr>
          <p:cNvPr id="28979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8979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412F1DE-1705-47EE-A3B1-5599B5DB3DD9}" type="slidenum">
              <a:rPr lang="en-GB"/>
              <a:pPr/>
              <a:t>150</a:t>
            </a:fld>
            <a:endParaRPr lang="en-GB"/>
          </a:p>
        </p:txBody>
      </p:sp>
      <p:sp>
        <p:nvSpPr>
          <p:cNvPr id="29081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9081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AD0E236-FA50-4D6C-9F63-8754D87E5C5F}" type="slidenum">
              <a:rPr lang="en-GB"/>
              <a:pPr/>
              <a:t>151</a:t>
            </a:fld>
            <a:endParaRPr lang="en-GB"/>
          </a:p>
        </p:txBody>
      </p:sp>
      <p:sp>
        <p:nvSpPr>
          <p:cNvPr id="29184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9184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FBFF531-0851-4A5E-A88C-3199CF7BF2F1}" type="slidenum">
              <a:rPr lang="en-GB"/>
              <a:pPr/>
              <a:t>153</a:t>
            </a:fld>
            <a:endParaRPr lang="en-GB"/>
          </a:p>
        </p:txBody>
      </p:sp>
      <p:sp>
        <p:nvSpPr>
          <p:cNvPr id="29388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9389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8E16F4C-7DCF-40C4-B279-31D7ECBE6E53}" type="slidenum">
              <a:rPr lang="en-GB"/>
              <a:pPr/>
              <a:t>154</a:t>
            </a:fld>
            <a:endParaRPr lang="en-GB"/>
          </a:p>
        </p:txBody>
      </p:sp>
      <p:sp>
        <p:nvSpPr>
          <p:cNvPr id="294913"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294914" name="Text Box 2"/>
          <p:cNvSpPr txBox="1">
            <a:spLocks noGrp="1" noChangeArrowheads="1"/>
          </p:cNvSpPr>
          <p:nvPr>
            <p:ph type="body"/>
          </p:nvPr>
        </p:nvSpPr>
        <p:spPr bwMode="auto">
          <a:xfrm>
            <a:off x="677863" y="4711700"/>
            <a:ext cx="5426075" cy="7791450"/>
          </a:xfrm>
          <a:prstGeom prst="rect">
            <a:avLst/>
          </a:prstGeom>
          <a:noFill/>
          <a:ln>
            <a:round/>
            <a:headEnd/>
            <a:tailEnd/>
          </a:ln>
        </p:spPr>
        <p:txBody>
          <a:bodyPr lIns="90000" tIns="46800" rIns="90000" bIns="46800"/>
          <a:lstStyle/>
          <a:p>
            <a:pPr eaLnBrk="1" hangingPunct="1">
              <a:spcBef>
                <a:spcPts val="7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latin typeface="Arial" charset="0"/>
                <a:cs typeface="Arial" charset="0"/>
              </a:rPr>
              <a:t>Quad dual core AMD opteron by Alpro: Quad AMD Opteron™ processors</a:t>
            </a:r>
            <a:br>
              <a:rPr lang="en-GB" sz="2000">
                <a:latin typeface="Arial" charset="0"/>
                <a:cs typeface="Arial" charset="0"/>
              </a:rPr>
            </a:br>
            <a:r>
              <a:rPr lang="en-GB" sz="2000">
                <a:latin typeface="Arial" charset="0"/>
                <a:cs typeface="Arial" charset="0"/>
              </a:rPr>
              <a:t> Support for Dual-Core AMD Opteron Processors </a:t>
            </a:r>
            <a:br>
              <a:rPr lang="en-GB" sz="2000">
                <a:latin typeface="Arial" charset="0"/>
                <a:cs typeface="Arial" charset="0"/>
              </a:rPr>
            </a:br>
            <a:r>
              <a:rPr lang="en-GB" sz="2000" b="1">
                <a:latin typeface="Arial" charset="0"/>
                <a:cs typeface="Arial" charset="0"/>
              </a:rPr>
              <a:t> </a:t>
            </a:r>
            <a:r>
              <a:rPr lang="en-GB" sz="2000">
                <a:latin typeface="Arial" charset="0"/>
                <a:cs typeface="Arial" charset="0"/>
              </a:rPr>
              <a:t>Supports up to 32GB in 16 DIMM Sockets of DDR333/400 ECC registered memory</a:t>
            </a:r>
            <a:br>
              <a:rPr lang="en-GB" sz="2000">
                <a:latin typeface="Arial" charset="0"/>
                <a:cs typeface="Arial" charset="0"/>
              </a:rPr>
            </a:br>
            <a:r>
              <a:rPr lang="en-GB" sz="2000" b="1">
                <a:latin typeface="Arial" charset="0"/>
                <a:cs typeface="Arial" charset="0"/>
              </a:rPr>
              <a:t> </a:t>
            </a:r>
            <a:r>
              <a:rPr lang="en-GB" sz="2000">
                <a:latin typeface="Arial" charset="0"/>
                <a:cs typeface="Arial" charset="0"/>
              </a:rPr>
              <a:t>Up to 600GB IDE, SATA or 292GB SCSI</a:t>
            </a:r>
            <a:br>
              <a:rPr lang="en-GB" sz="2000">
                <a:latin typeface="Arial" charset="0"/>
                <a:cs typeface="Arial" charset="0"/>
              </a:rPr>
            </a:br>
            <a:r>
              <a:rPr lang="en-GB" sz="2000" b="1">
                <a:latin typeface="Arial" charset="0"/>
                <a:cs typeface="Arial" charset="0"/>
              </a:rPr>
              <a:t> </a:t>
            </a:r>
            <a:r>
              <a:rPr lang="en-GB" sz="2000">
                <a:latin typeface="Arial" charset="0"/>
                <a:cs typeface="Arial" charset="0"/>
              </a:rPr>
              <a:t>Up to 2 removable HDDs </a:t>
            </a:r>
            <a:br>
              <a:rPr lang="en-GB" sz="2000">
                <a:latin typeface="Arial" charset="0"/>
                <a:cs typeface="Arial" charset="0"/>
              </a:rPr>
            </a:br>
            <a:r>
              <a:rPr lang="en-GB" sz="2000" b="1">
                <a:latin typeface="Arial" charset="0"/>
                <a:cs typeface="Arial" charset="0"/>
              </a:rPr>
              <a:t> </a:t>
            </a:r>
            <a:r>
              <a:rPr lang="en-GB" sz="2000">
                <a:latin typeface="Arial" charset="0"/>
                <a:cs typeface="Arial" charset="0"/>
              </a:rPr>
              <a:t>PCI-X or PCI-Express support</a:t>
            </a:r>
            <a:br>
              <a:rPr lang="en-GB" sz="2000">
                <a:latin typeface="Arial" charset="0"/>
                <a:cs typeface="Arial" charset="0"/>
              </a:rPr>
            </a:br>
            <a:r>
              <a:rPr lang="en-GB" sz="2000" b="1">
                <a:latin typeface="Arial" charset="0"/>
                <a:cs typeface="Arial" charset="0"/>
              </a:rPr>
              <a:t> </a:t>
            </a:r>
            <a:r>
              <a:rPr lang="en-GB" sz="2000">
                <a:latin typeface="Arial" charset="0"/>
                <a:cs typeface="Arial" charset="0"/>
              </a:rPr>
              <a:t>Two on-board Gigabit ports</a:t>
            </a:r>
            <a:br>
              <a:rPr lang="en-GB" sz="2000">
                <a:latin typeface="Arial" charset="0"/>
                <a:cs typeface="Arial" charset="0"/>
              </a:rPr>
            </a:br>
            <a:r>
              <a:rPr lang="en-GB" sz="2000" b="1">
                <a:latin typeface="Arial" charset="0"/>
                <a:cs typeface="Arial" charset="0"/>
              </a:rPr>
              <a:t> </a:t>
            </a:r>
            <a:r>
              <a:rPr lang="en-GB" sz="2000">
                <a:latin typeface="Arial" charset="0"/>
                <a:cs typeface="Arial" charset="0"/>
              </a:rPr>
              <a:t> On-board video</a:t>
            </a:r>
            <a:br>
              <a:rPr lang="en-GB" sz="2000">
                <a:latin typeface="Arial" charset="0"/>
                <a:cs typeface="Arial" charset="0"/>
              </a:rPr>
            </a:br>
            <a:r>
              <a:rPr lang="en-GB" sz="2000" b="1">
                <a:latin typeface="Arial" charset="0"/>
                <a:cs typeface="Arial" charset="0"/>
              </a:rPr>
              <a:t> </a:t>
            </a:r>
            <a:r>
              <a:rPr lang="en-GB" sz="2000">
                <a:latin typeface="Arial" charset="0"/>
                <a:cs typeface="Arial" charset="0"/>
              </a:rPr>
              <a:t>Integrated slim FDD and CD or DVD ROM </a:t>
            </a:r>
            <a:br>
              <a:rPr lang="en-GB" sz="2000">
                <a:latin typeface="Arial" charset="0"/>
                <a:cs typeface="Arial" charset="0"/>
              </a:rPr>
            </a:br>
            <a:r>
              <a:rPr lang="en-GB" sz="2000" b="1">
                <a:latin typeface="Arial" charset="0"/>
                <a:cs typeface="Arial" charset="0"/>
              </a:rPr>
              <a:t> </a:t>
            </a:r>
            <a:r>
              <a:rPr lang="en-GB" sz="2000">
                <a:latin typeface="Arial" charset="0"/>
                <a:cs typeface="Arial" charset="0"/>
              </a:rPr>
              <a:t>Tool-less access to chassis, memory, HDDs, PCI card, blowers, and power supply </a:t>
            </a:r>
            <a:br>
              <a:rPr lang="en-GB" sz="2000">
                <a:latin typeface="Arial" charset="0"/>
                <a:cs typeface="Arial" charset="0"/>
              </a:rPr>
            </a:br>
            <a:r>
              <a:rPr lang="en-GB" sz="2000" b="1">
                <a:latin typeface="Arial" charset="0"/>
                <a:cs typeface="Arial" charset="0"/>
              </a:rPr>
              <a:t> </a:t>
            </a:r>
            <a:r>
              <a:rPr lang="en-GB" sz="2000">
                <a:latin typeface="Arial" charset="0"/>
                <a:cs typeface="Arial" charset="0"/>
              </a:rPr>
              <a:t>custom slim 600W PS (upgrade to 700W PS in Q4/04)</a:t>
            </a:r>
            <a:br>
              <a:rPr lang="en-GB" sz="2000">
                <a:latin typeface="Arial" charset="0"/>
                <a:cs typeface="Arial" charset="0"/>
              </a:rPr>
            </a:br>
            <a:r>
              <a:rPr lang="en-GB" sz="2000" b="1">
                <a:latin typeface="Arial" charset="0"/>
                <a:cs typeface="Arial" charset="0"/>
              </a:rPr>
              <a:t> </a:t>
            </a:r>
            <a:r>
              <a:rPr lang="en-GB" sz="2000">
                <a:latin typeface="Arial" charset="0"/>
                <a:cs typeface="Arial" charset="0"/>
              </a:rPr>
              <a:t>Integrated bi-directional slide rails</a:t>
            </a:r>
            <a:br>
              <a:rPr lang="en-GB" sz="2000">
                <a:latin typeface="Arial" charset="0"/>
                <a:cs typeface="Arial" charset="0"/>
              </a:rPr>
            </a:br>
            <a:r>
              <a:rPr lang="en-GB" sz="2000" b="1">
                <a:latin typeface="Arial" charset="0"/>
                <a:cs typeface="Arial" charset="0"/>
              </a:rPr>
              <a:t> </a:t>
            </a:r>
            <a:r>
              <a:rPr lang="en-GB" sz="2000">
                <a:latin typeface="Arial" charset="0"/>
                <a:cs typeface="Arial" charset="0"/>
              </a:rPr>
              <a:t>1U EIA-standard 19" Rackmount Server </a:t>
            </a:r>
          </a:p>
          <a:p>
            <a:pPr eaLnBrk="1" hangingPunct="1">
              <a:spcBef>
                <a:spcPts val="7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000">
              <a:latin typeface="Arial" charset="0"/>
              <a:cs typeface="Arial" charset="0"/>
            </a:endParaRPr>
          </a:p>
          <a:p>
            <a:pPr eaLnBrk="1" hangingPunct="1">
              <a:spcBef>
                <a:spcPts val="7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latin typeface="Arial" charset="0"/>
                <a:cs typeface="Arial" charset="0"/>
              </a:rPr>
              <a:t>Assume $16K, for 2x8=16GFLOPS (peak) </a:t>
            </a:r>
            <a:r>
              <a:rPr lang="en-GB" sz="2000">
                <a:latin typeface="Wingdings" charset="2"/>
                <a:cs typeface="Arial" charset="0"/>
              </a:rPr>
              <a:t></a:t>
            </a:r>
            <a:r>
              <a:rPr lang="en-GB" sz="2000">
                <a:latin typeface="Arial" charset="0"/>
                <a:cs typeface="Arial" charset="0"/>
              </a:rPr>
              <a:t> $1000/GFLOP</a:t>
            </a:r>
          </a:p>
          <a:p>
            <a:pPr eaLnBrk="1" hangingPunct="1">
              <a:spcBef>
                <a:spcPts val="7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000">
              <a:latin typeface="Arial" charset="0"/>
              <a:cs typeface="Arial" charset="0"/>
            </a:endParaRPr>
          </a:p>
          <a:p>
            <a:pPr eaLnBrk="1" hangingPunct="1">
              <a:spcBef>
                <a:spcPts val="7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latin typeface="Arial" charset="0"/>
                <a:cs typeface="Arial" charset="0"/>
              </a:rPr>
              <a:t>Dual dual-core $5000/8GFLOPS = $625/GFLOPS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81C9D18-A1A0-41DF-B470-582EB957173B}" type="slidenum">
              <a:rPr lang="en-GB"/>
              <a:pPr/>
              <a:t>16</a:t>
            </a:fld>
            <a:endParaRPr lang="en-GB"/>
          </a:p>
        </p:txBody>
      </p:sp>
      <p:sp>
        <p:nvSpPr>
          <p:cNvPr id="16793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6793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B7052FF-662D-40E9-ACBF-E2C982E0701A}" type="slidenum">
              <a:rPr lang="en-GB"/>
              <a:pPr/>
              <a:t>158</a:t>
            </a:fld>
            <a:endParaRPr lang="en-GB"/>
          </a:p>
        </p:txBody>
      </p:sp>
      <p:sp>
        <p:nvSpPr>
          <p:cNvPr id="29593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9593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D4EA4F3-AF9C-4EB4-B878-E86A5B44371C}" type="slidenum">
              <a:rPr lang="en-GB"/>
              <a:pPr/>
              <a:t>159</a:t>
            </a:fld>
            <a:endParaRPr lang="en-GB"/>
          </a:p>
        </p:txBody>
      </p:sp>
      <p:sp>
        <p:nvSpPr>
          <p:cNvPr id="29696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9696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1C9F9A9-5ACB-4472-9CDE-A6C048ADD8E8}" type="slidenum">
              <a:rPr lang="en-GB"/>
              <a:pPr/>
              <a:t>160</a:t>
            </a:fld>
            <a:endParaRPr lang="en-GB"/>
          </a:p>
        </p:txBody>
      </p:sp>
      <p:sp>
        <p:nvSpPr>
          <p:cNvPr id="29798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9798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73F2E59-6841-436F-BDD6-EB654763ED53}" type="slidenum">
              <a:rPr lang="en-GB"/>
              <a:pPr/>
              <a:t>161</a:t>
            </a:fld>
            <a:endParaRPr lang="en-GB"/>
          </a:p>
        </p:txBody>
      </p:sp>
      <p:sp>
        <p:nvSpPr>
          <p:cNvPr id="29900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9901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E841956-4A1C-49E1-A79F-370B8AA33920}" type="slidenum">
              <a:rPr lang="en-GB"/>
              <a:pPr/>
              <a:t>162</a:t>
            </a:fld>
            <a:endParaRPr lang="en-GB"/>
          </a:p>
        </p:txBody>
      </p:sp>
      <p:sp>
        <p:nvSpPr>
          <p:cNvPr id="30003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30003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A8449ED-B6D7-4F13-A552-C3DCEA8B6C2E}" type="slidenum">
              <a:rPr lang="en-GB"/>
              <a:pPr/>
              <a:t>164</a:t>
            </a:fld>
            <a:endParaRPr lang="en-GB"/>
          </a:p>
        </p:txBody>
      </p:sp>
      <p:sp>
        <p:nvSpPr>
          <p:cNvPr id="30105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30105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96EE29F-C877-4C59-8799-40CAEB019381}" type="slidenum">
              <a:rPr lang="en-GB"/>
              <a:pPr/>
              <a:t>165</a:t>
            </a:fld>
            <a:endParaRPr lang="en-GB"/>
          </a:p>
        </p:txBody>
      </p:sp>
      <p:sp>
        <p:nvSpPr>
          <p:cNvPr id="30208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30208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52F0508-241B-4102-B166-F0C4522BD665}" type="slidenum">
              <a:rPr lang="en-GB"/>
              <a:pPr/>
              <a:t>166</a:t>
            </a:fld>
            <a:endParaRPr lang="en-GB"/>
          </a:p>
        </p:txBody>
      </p:sp>
      <p:sp>
        <p:nvSpPr>
          <p:cNvPr id="30310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30310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A8C77BF-12FE-452D-BE0A-027A24E7261D}" type="slidenum">
              <a:rPr lang="en-GB"/>
              <a:pPr/>
              <a:t>167</a:t>
            </a:fld>
            <a:endParaRPr lang="en-GB"/>
          </a:p>
        </p:txBody>
      </p:sp>
      <p:sp>
        <p:nvSpPr>
          <p:cNvPr id="30412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30413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52A98E2-73A5-4EF2-A2AD-121BAAF12A34}" type="slidenum">
              <a:rPr lang="en-GB"/>
              <a:pPr/>
              <a:t>168</a:t>
            </a:fld>
            <a:endParaRPr lang="en-GB"/>
          </a:p>
        </p:txBody>
      </p:sp>
      <p:sp>
        <p:nvSpPr>
          <p:cNvPr id="30515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30515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E70A63B-92F5-4E9E-8B9A-E8CD08178066}" type="slidenum">
              <a:rPr lang="en-GB"/>
              <a:pPr/>
              <a:t>18</a:t>
            </a:fld>
            <a:endParaRPr lang="en-GB"/>
          </a:p>
        </p:txBody>
      </p:sp>
      <p:sp>
        <p:nvSpPr>
          <p:cNvPr id="16998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6998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81DCA8C-2C3C-4110-A6E8-D0014EDE8746}" type="slidenum">
              <a:rPr lang="en-GB"/>
              <a:pPr/>
              <a:t>169</a:t>
            </a:fld>
            <a:endParaRPr lang="en-GB"/>
          </a:p>
        </p:txBody>
      </p:sp>
      <p:sp>
        <p:nvSpPr>
          <p:cNvPr id="30617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30617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774F6AC-1F0E-4A38-9846-084856ACD168}" type="slidenum">
              <a:rPr lang="en-GB"/>
              <a:pPr/>
              <a:t>170</a:t>
            </a:fld>
            <a:endParaRPr lang="en-GB"/>
          </a:p>
        </p:txBody>
      </p:sp>
      <p:sp>
        <p:nvSpPr>
          <p:cNvPr id="30720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30720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EDF5650-8D16-4308-9730-47EA3D3A6350}" type="slidenum">
              <a:rPr lang="en-GB"/>
              <a:pPr/>
              <a:t>19</a:t>
            </a:fld>
            <a:endParaRPr lang="en-GB"/>
          </a:p>
        </p:txBody>
      </p:sp>
      <p:sp>
        <p:nvSpPr>
          <p:cNvPr id="17100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7101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DFD9069-FC8C-42BC-AA1F-69D026241668}" type="slidenum">
              <a:rPr lang="en-GB"/>
              <a:pPr/>
              <a:t>20</a:t>
            </a:fld>
            <a:endParaRPr lang="en-GB"/>
          </a:p>
        </p:txBody>
      </p:sp>
      <p:sp>
        <p:nvSpPr>
          <p:cNvPr id="17203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7203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B250BD29-DE62-46DB-A53F-2AE869E44D7F}" type="slidenum">
              <a:rPr lang="en-GB"/>
              <a:pPr/>
              <a:t>21</a:t>
            </a:fld>
            <a:endParaRPr lang="en-GB"/>
          </a:p>
        </p:txBody>
      </p:sp>
      <p:sp>
        <p:nvSpPr>
          <p:cNvPr id="17305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7305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761E545-6133-4209-B2F0-832FEC44A070}" type="slidenum">
              <a:rPr lang="en-GB"/>
              <a:pPr/>
              <a:t>23</a:t>
            </a:fld>
            <a:endParaRPr lang="en-GB"/>
          </a:p>
        </p:txBody>
      </p:sp>
      <p:sp>
        <p:nvSpPr>
          <p:cNvPr id="17510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7510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32E4F58-1434-4A54-B536-4B151AC07D09}" type="slidenum">
              <a:rPr lang="en-GB"/>
              <a:pPr/>
              <a:t>24</a:t>
            </a:fld>
            <a:endParaRPr lang="en-GB"/>
          </a:p>
        </p:txBody>
      </p:sp>
      <p:sp>
        <p:nvSpPr>
          <p:cNvPr id="17612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7613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6D1BBDB-726F-4B31-BEBC-E8FEFF10A48C}" type="slidenum">
              <a:rPr lang="en-GB"/>
              <a:pPr/>
              <a:t>2</a:t>
            </a:fld>
            <a:endParaRPr lang="en-GB"/>
          </a:p>
        </p:txBody>
      </p:sp>
      <p:sp>
        <p:nvSpPr>
          <p:cNvPr id="15667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5667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414E4D9-B7E1-42B7-B436-EB8E4717B85E}" type="slidenum">
              <a:rPr lang="en-GB"/>
              <a:pPr/>
              <a:t>25</a:t>
            </a:fld>
            <a:endParaRPr lang="en-GB"/>
          </a:p>
        </p:txBody>
      </p:sp>
      <p:sp>
        <p:nvSpPr>
          <p:cNvPr id="177153"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177154" name="Text Box 2"/>
          <p:cNvSpPr txBox="1">
            <a:spLocks noGrp="1" noChangeArrowheads="1"/>
          </p:cNvSpPr>
          <p:nvPr>
            <p:ph type="body"/>
          </p:nvPr>
        </p:nvSpPr>
        <p:spPr bwMode="auto">
          <a:xfrm>
            <a:off x="677863" y="4711700"/>
            <a:ext cx="5426075" cy="4462463"/>
          </a:xfrm>
          <a:prstGeom prst="rect">
            <a:avLst/>
          </a:prstGeom>
          <a:noFill/>
          <a:ln>
            <a:round/>
            <a:headEnd/>
            <a:tailEnd/>
          </a:ln>
        </p:spPr>
        <p:txBody>
          <a:bodyPr lIns="90000" tIns="46800" rIns="90000" bIns="46800"/>
          <a:lstStyle/>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F is the serial part of the code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F9E5D01-A85E-4326-86C0-9BDD7486FA92}" type="slidenum">
              <a:rPr lang="en-GB"/>
              <a:pPr/>
              <a:t>26</a:t>
            </a:fld>
            <a:endParaRPr lang="en-GB"/>
          </a:p>
        </p:txBody>
      </p:sp>
      <p:sp>
        <p:nvSpPr>
          <p:cNvPr id="17817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7817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C30C205-D68C-4C00-8826-47BFCA803FD2}" type="slidenum">
              <a:rPr lang="en-GB"/>
              <a:pPr/>
              <a:t>27</a:t>
            </a:fld>
            <a:endParaRPr lang="en-GB"/>
          </a:p>
        </p:txBody>
      </p:sp>
      <p:sp>
        <p:nvSpPr>
          <p:cNvPr id="17920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7920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4C790D8-24AA-4DDC-B5E3-279222916F95}" type="slidenum">
              <a:rPr lang="en-GB"/>
              <a:pPr/>
              <a:t>28</a:t>
            </a:fld>
            <a:endParaRPr lang="en-GB"/>
          </a:p>
        </p:txBody>
      </p:sp>
      <p:sp>
        <p:nvSpPr>
          <p:cNvPr id="180225"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180226" name="Text Box 2"/>
          <p:cNvSpPr txBox="1">
            <a:spLocks noGrp="1" noChangeArrowheads="1"/>
          </p:cNvSpPr>
          <p:nvPr>
            <p:ph type="body"/>
          </p:nvPr>
        </p:nvSpPr>
        <p:spPr bwMode="auto">
          <a:xfrm>
            <a:off x="677863" y="4711700"/>
            <a:ext cx="5426075" cy="4462463"/>
          </a:xfrm>
          <a:prstGeom prst="rect">
            <a:avLst/>
          </a:prstGeom>
          <a:noFill/>
          <a:ln>
            <a:round/>
            <a:headEnd/>
            <a:tailEnd/>
          </a:ln>
        </p:spPr>
        <p:txBody>
          <a:bodyPr lIns="90000" tIns="46800" rIns="90000" bIns="46800"/>
          <a:lstStyle/>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Eff=1/(f(p-1)+1)</a:t>
            </a:r>
            <a:r>
              <a:rPr lang="he-IL">
                <a:latin typeface="Arial" charset="0"/>
              </a:rPr>
              <a:t>‏</a:t>
            </a:r>
            <a:endParaRPr lang="en-GB">
              <a:latin typeface="Arial" charset="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27FB40C-E01E-4290-96E2-5CF9C1E2C710}" type="slidenum">
              <a:rPr lang="en-GB"/>
              <a:pPr/>
              <a:t>29</a:t>
            </a:fld>
            <a:endParaRPr lang="en-GB"/>
          </a:p>
        </p:txBody>
      </p:sp>
      <p:sp>
        <p:nvSpPr>
          <p:cNvPr id="18124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8125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4E3B560-7211-4EAF-9965-F62831A01A1A}" type="slidenum">
              <a:rPr lang="en-GB"/>
              <a:pPr/>
              <a:t>30</a:t>
            </a:fld>
            <a:endParaRPr lang="en-GB"/>
          </a:p>
        </p:txBody>
      </p:sp>
      <p:sp>
        <p:nvSpPr>
          <p:cNvPr id="182273"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182274" name="Text Box 2"/>
          <p:cNvSpPr txBox="1">
            <a:spLocks noGrp="1" noChangeArrowheads="1"/>
          </p:cNvSpPr>
          <p:nvPr>
            <p:ph type="body"/>
          </p:nvPr>
        </p:nvSpPr>
        <p:spPr bwMode="auto">
          <a:xfrm>
            <a:off x="677863" y="4711700"/>
            <a:ext cx="5426075" cy="4462463"/>
          </a:xfrm>
          <a:prstGeom prst="rect">
            <a:avLst/>
          </a:prstGeom>
          <a:noFill/>
          <a:ln>
            <a:round/>
            <a:headEnd/>
            <a:tailEnd/>
          </a:ln>
        </p:spPr>
        <p:txBody>
          <a:bodyPr lIns="90000" tIns="46800" rIns="90000" bIns="46800"/>
          <a:lstStyle/>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Ref: m5 notes from SC04.</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latin typeface="Arial" charset="0"/>
                <a:cs typeface="Arial" charset="0"/>
              </a:rPr>
              <a:t>diminishing returns</a:t>
            </a:r>
            <a:r>
              <a:rPr lang="en-GB">
                <a:latin typeface="Arial" charset="0"/>
                <a:cs typeface="Arial" charset="0"/>
              </a:rPr>
              <a:t> principle that (after a certain point) increasing only one factor of production while others remain the same will eventually result in lower output </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he-IL">
                <a:latin typeface="Arial" charset="0"/>
              </a:rPr>
              <a:t>חוק התמורה השולית הפוחתת</a:t>
            </a:r>
            <a:endParaRPr lang="en-GB">
              <a:latin typeface="Arial" charset="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C32C1B5-6840-4088-894F-3BDD4524997B}" type="slidenum">
              <a:rPr lang="en-GB"/>
              <a:pPr/>
              <a:t>35</a:t>
            </a:fld>
            <a:endParaRPr lang="en-GB"/>
          </a:p>
        </p:txBody>
      </p:sp>
      <p:sp>
        <p:nvSpPr>
          <p:cNvPr id="183297"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183298" name="Text Box 2"/>
          <p:cNvSpPr txBox="1">
            <a:spLocks noGrp="1" noChangeArrowheads="1"/>
          </p:cNvSpPr>
          <p:nvPr>
            <p:ph type="body"/>
          </p:nvPr>
        </p:nvSpPr>
        <p:spPr bwMode="auto">
          <a:xfrm>
            <a:off x="904875" y="4711700"/>
            <a:ext cx="4972050" cy="4462463"/>
          </a:xfrm>
          <a:prstGeom prst="rect">
            <a:avLst/>
          </a:prstGeom>
          <a:noFill/>
          <a:ln>
            <a:round/>
            <a:headEnd/>
            <a:tailEnd/>
          </a:ln>
        </p:spPr>
        <p:txBody>
          <a:bodyPr lIns="90000" tIns="46800" rIns="90000" bIns="46800"/>
          <a:lstStyle/>
          <a:p>
            <a:pPr algn="r" rtl="1"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Maximize this number. Reduce communication overhead. Relevant in domain decomposition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2AE6976-88B3-44F3-982A-8D397F5052CD}" type="slidenum">
              <a:rPr lang="en-GB"/>
              <a:pPr/>
              <a:t>37</a:t>
            </a:fld>
            <a:endParaRPr lang="en-GB"/>
          </a:p>
        </p:txBody>
      </p:sp>
      <p:sp>
        <p:nvSpPr>
          <p:cNvPr id="18432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8432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0CDA37F-C70C-423D-82D8-517348603E7F}" type="slidenum">
              <a:rPr lang="en-GB"/>
              <a:pPr/>
              <a:t>38</a:t>
            </a:fld>
            <a:endParaRPr lang="en-GB"/>
          </a:p>
        </p:txBody>
      </p:sp>
      <p:sp>
        <p:nvSpPr>
          <p:cNvPr id="18534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8534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9E322F0-26CE-461F-82F4-3FFDE530D429}" type="slidenum">
              <a:rPr lang="en-GB"/>
              <a:pPr/>
              <a:t>39</a:t>
            </a:fld>
            <a:endParaRPr lang="en-GB"/>
          </a:p>
        </p:txBody>
      </p:sp>
      <p:sp>
        <p:nvSpPr>
          <p:cNvPr id="18636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8637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0C28E7C-0B03-47B4-9A31-75305C2EBFBE}" type="slidenum">
              <a:rPr lang="en-GB"/>
              <a:pPr/>
              <a:t>3</a:t>
            </a:fld>
            <a:endParaRPr lang="en-GB"/>
          </a:p>
        </p:txBody>
      </p:sp>
      <p:sp>
        <p:nvSpPr>
          <p:cNvPr id="15769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5769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A96307F-CCB6-46CF-B44A-9A1676250A6C}" type="slidenum">
              <a:rPr lang="en-GB"/>
              <a:pPr/>
              <a:t>40</a:t>
            </a:fld>
            <a:endParaRPr lang="en-GB"/>
          </a:p>
        </p:txBody>
      </p:sp>
      <p:sp>
        <p:nvSpPr>
          <p:cNvPr id="18739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8739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D979A32-AD97-4E5D-A5F0-4C8A2149394B}" type="slidenum">
              <a:rPr lang="en-GB"/>
              <a:pPr/>
              <a:t>41</a:t>
            </a:fld>
            <a:endParaRPr lang="en-GB"/>
          </a:p>
        </p:txBody>
      </p:sp>
      <p:sp>
        <p:nvSpPr>
          <p:cNvPr id="18841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8841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6E5BD17-9F3D-4C9D-9CC1-07A0735D1B8E}" type="slidenum">
              <a:rPr lang="en-GB"/>
              <a:pPr/>
              <a:t>42</a:t>
            </a:fld>
            <a:endParaRPr lang="en-GB"/>
          </a:p>
        </p:txBody>
      </p:sp>
      <p:sp>
        <p:nvSpPr>
          <p:cNvPr id="18944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8944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2275476-2DFD-422C-BFE7-8FFF68C7123D}" type="slidenum">
              <a:rPr lang="en-GB"/>
              <a:pPr/>
              <a:t>43</a:t>
            </a:fld>
            <a:endParaRPr lang="en-GB"/>
          </a:p>
        </p:txBody>
      </p:sp>
      <p:sp>
        <p:nvSpPr>
          <p:cNvPr id="19046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9046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DD1850F-8636-4602-BB4A-2CCABAA14519}" type="slidenum">
              <a:rPr lang="en-GB"/>
              <a:pPr/>
              <a:t>44</a:t>
            </a:fld>
            <a:endParaRPr lang="en-GB"/>
          </a:p>
        </p:txBody>
      </p:sp>
      <p:sp>
        <p:nvSpPr>
          <p:cNvPr id="19148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9149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EB9512B-0E51-4FA7-ADFF-CFB655B38604}" type="slidenum">
              <a:rPr lang="en-GB"/>
              <a:pPr/>
              <a:t>45</a:t>
            </a:fld>
            <a:endParaRPr lang="en-GB"/>
          </a:p>
        </p:txBody>
      </p:sp>
      <p:sp>
        <p:nvSpPr>
          <p:cNvPr id="19251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9251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42AA772-4927-4C84-B060-59EDC21E83EE}" type="slidenum">
              <a:rPr lang="en-GB"/>
              <a:pPr/>
              <a:t>46</a:t>
            </a:fld>
            <a:endParaRPr lang="en-GB"/>
          </a:p>
        </p:txBody>
      </p:sp>
      <p:sp>
        <p:nvSpPr>
          <p:cNvPr id="19353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9353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04833F1-C44A-4482-94D7-D0C448FC5C63}" type="slidenum">
              <a:rPr lang="en-GB"/>
              <a:pPr/>
              <a:t>47</a:t>
            </a:fld>
            <a:endParaRPr lang="en-GB"/>
          </a:p>
        </p:txBody>
      </p:sp>
      <p:sp>
        <p:nvSpPr>
          <p:cNvPr id="194561"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194562" name="Text Box 2"/>
          <p:cNvSpPr txBox="1">
            <a:spLocks noGrp="1" noChangeArrowheads="1"/>
          </p:cNvSpPr>
          <p:nvPr>
            <p:ph type="body"/>
          </p:nvPr>
        </p:nvSpPr>
        <p:spPr bwMode="auto">
          <a:xfrm>
            <a:off x="903288" y="4711700"/>
            <a:ext cx="4975225" cy="4462463"/>
          </a:xfrm>
          <a:prstGeom prst="rect">
            <a:avLst/>
          </a:prstGeom>
          <a:noFill/>
          <a:ln>
            <a:round/>
            <a:headEnd/>
            <a:tailEnd/>
          </a:ln>
        </p:spPr>
        <p:txBody>
          <a:bodyPr lIns="90000" tIns="46800" rIns="90000" bIns="46800"/>
          <a:lstStyle/>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For examples, all nodes hold on RECV!</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atin typeface="Arial" charset="0"/>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C949860-474C-4E01-9FB9-CDEDD2236050}" type="slidenum">
              <a:rPr lang="en-GB"/>
              <a:pPr/>
              <a:t>48</a:t>
            </a:fld>
            <a:endParaRPr lang="en-GB"/>
          </a:p>
        </p:txBody>
      </p:sp>
      <p:sp>
        <p:nvSpPr>
          <p:cNvPr id="19558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9558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8C4D9D2-139E-4EDA-A8F8-75F43EA909C3}" type="slidenum">
              <a:rPr lang="en-GB"/>
              <a:pPr/>
              <a:t>49</a:t>
            </a:fld>
            <a:endParaRPr lang="en-GB"/>
          </a:p>
        </p:txBody>
      </p:sp>
      <p:sp>
        <p:nvSpPr>
          <p:cNvPr id="196609"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196610" name="Text Box 2"/>
          <p:cNvSpPr txBox="1">
            <a:spLocks noGrp="1" noChangeArrowheads="1"/>
          </p:cNvSpPr>
          <p:nvPr>
            <p:ph type="body"/>
          </p:nvPr>
        </p:nvSpPr>
        <p:spPr bwMode="auto">
          <a:xfrm>
            <a:off x="677863" y="4711700"/>
            <a:ext cx="5426075" cy="4462463"/>
          </a:xfrm>
          <a:prstGeom prst="rect">
            <a:avLst/>
          </a:prstGeom>
          <a:noFill/>
          <a:ln>
            <a:round/>
            <a:headEnd/>
            <a:tailEnd/>
          </a:ln>
        </p:spPr>
        <p:txBody>
          <a:bodyPr lIns="90000" tIns="46800" rIns="90000" bIns="46800"/>
          <a:lstStyle/>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Reference: m11notes from SC04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FBE7895-37C4-496C-B542-DFBF0FA59C66}" type="slidenum">
              <a:rPr lang="en-GB"/>
              <a:pPr/>
              <a:t>4</a:t>
            </a:fld>
            <a:endParaRPr lang="en-GB"/>
          </a:p>
        </p:txBody>
      </p:sp>
      <p:sp>
        <p:nvSpPr>
          <p:cNvPr id="15872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5872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E9C63D0-1506-4D36-BB18-0E82D8B04FFC}" type="slidenum">
              <a:rPr lang="en-GB"/>
              <a:pPr/>
              <a:t>50</a:t>
            </a:fld>
            <a:endParaRPr lang="en-GB"/>
          </a:p>
        </p:txBody>
      </p:sp>
      <p:sp>
        <p:nvSpPr>
          <p:cNvPr id="19763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9763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F4683DA-FBDF-4399-BFF4-AD88A53934B0}" type="slidenum">
              <a:rPr lang="en-GB"/>
              <a:pPr/>
              <a:t>51</a:t>
            </a:fld>
            <a:endParaRPr lang="en-GB"/>
          </a:p>
        </p:txBody>
      </p:sp>
      <p:sp>
        <p:nvSpPr>
          <p:cNvPr id="19865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9865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212C70A-2926-407B-9300-2748DD5B90F7}" type="slidenum">
              <a:rPr lang="en-GB"/>
              <a:pPr/>
              <a:t>53</a:t>
            </a:fld>
            <a:endParaRPr lang="en-GB"/>
          </a:p>
        </p:txBody>
      </p:sp>
      <p:sp>
        <p:nvSpPr>
          <p:cNvPr id="19968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9968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C0E759E-3FAC-4429-A685-B6F9E760C9CB}" type="slidenum">
              <a:rPr lang="en-GB"/>
              <a:pPr/>
              <a:t>54</a:t>
            </a:fld>
            <a:endParaRPr lang="en-GB"/>
          </a:p>
        </p:txBody>
      </p:sp>
      <p:sp>
        <p:nvSpPr>
          <p:cNvPr id="20070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0070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2C254B0-46ED-4C28-8F30-576FFB6C0346}" type="slidenum">
              <a:rPr lang="en-GB"/>
              <a:pPr/>
              <a:t>55</a:t>
            </a:fld>
            <a:endParaRPr lang="en-GB"/>
          </a:p>
        </p:txBody>
      </p:sp>
      <p:sp>
        <p:nvSpPr>
          <p:cNvPr id="20172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0173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A78D1F0-FC5B-4264-AEBD-DA2F2C472D86}" type="slidenum">
              <a:rPr lang="en-GB"/>
              <a:pPr/>
              <a:t>56</a:t>
            </a:fld>
            <a:endParaRPr lang="en-GB"/>
          </a:p>
        </p:txBody>
      </p:sp>
      <p:sp>
        <p:nvSpPr>
          <p:cNvPr id="20275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0275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6F6BA66-EE7F-4961-BCE8-EA22D0CBD4FD}" type="slidenum">
              <a:rPr lang="en-GB"/>
              <a:pPr/>
              <a:t>57</a:t>
            </a:fld>
            <a:endParaRPr lang="en-GB"/>
          </a:p>
        </p:txBody>
      </p:sp>
      <p:sp>
        <p:nvSpPr>
          <p:cNvPr id="203777"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203778" name="Text Box 2"/>
          <p:cNvSpPr txBox="1">
            <a:spLocks noGrp="1" noChangeArrowheads="1"/>
          </p:cNvSpPr>
          <p:nvPr>
            <p:ph type="body"/>
          </p:nvPr>
        </p:nvSpPr>
        <p:spPr bwMode="auto">
          <a:xfrm>
            <a:off x="677863" y="4711700"/>
            <a:ext cx="5426075" cy="4471988"/>
          </a:xfrm>
          <a:prstGeom prst="rect">
            <a:avLst/>
          </a:prstGeom>
          <a:noFill/>
          <a:ln>
            <a:round/>
            <a:headEnd/>
            <a:tailEnd/>
          </a:ln>
        </p:spPr>
        <p:txBody>
          <a:bodyPr lIns="90000" tIns="46800" rIns="90000" bIns="46800"/>
          <a:lstStyle/>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100% commodity Linux cluster delivered and supported by leading industry veterans </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Unique Linux cluster architecture with dual-rail12x InfiniBand distributed fabric </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InfiniBand natively attached RAID storage </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No single point of failure anywhere in system </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Processor per Rack.........................................................160 </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Initial Processor Speed (GHz)..........................................3.6 </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Type of Memory.............................................................DDR2 400 ECC/Reg </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Memory per CPU............................................................16 GBytes </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Total CPUs....................................................................19,440 </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Total Memory................................................................311 TBytes </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Total Storage Capacity (Max. I/O BW)..............................650 TBytes </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Compute Rack (Max.)....................................................132 </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System Performance Linpak Rmax (TFlop/s).....................140 </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System Performance Estimated Linpak Rpeak (TFlop/s).....108 </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Maximum I/O Bandwidth (1300 I/O Ports)........................2.6 TBytes/s </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Maximum Fabric Bandwidth (18x15x18)...........................3.9 TBytes/s </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Surface for Compute System (Square/feet)......................2,240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C5981A05-430E-4CE4-989C-DC212CB65F43}" type="slidenum">
              <a:rPr lang="en-GB"/>
              <a:pPr/>
              <a:t>60</a:t>
            </a:fld>
            <a:endParaRPr lang="en-GB"/>
          </a:p>
        </p:txBody>
      </p:sp>
      <p:sp>
        <p:nvSpPr>
          <p:cNvPr id="20480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0480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93893D2-9D42-4436-AE26-A1C437DD88A2}" type="slidenum">
              <a:rPr lang="en-GB"/>
              <a:pPr/>
              <a:t>61</a:t>
            </a:fld>
            <a:endParaRPr lang="en-GB"/>
          </a:p>
        </p:txBody>
      </p:sp>
      <p:sp>
        <p:nvSpPr>
          <p:cNvPr id="20582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0582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C4FD820-C56C-443F-98E1-DF1611BD5C30}" type="slidenum">
              <a:rPr lang="en-GB"/>
              <a:pPr/>
              <a:t>62</a:t>
            </a:fld>
            <a:endParaRPr lang="en-GB"/>
          </a:p>
        </p:txBody>
      </p:sp>
      <p:sp>
        <p:nvSpPr>
          <p:cNvPr id="20684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0685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smtClean="0">
                <a:solidFill>
                  <a:srgbClr val="000000"/>
                </a:solidFill>
                <a:effectLst/>
                <a:latin typeface="Times New Roman" pitchFamily="16" charset="0"/>
                <a:ea typeface="+mn-ea"/>
                <a:cs typeface="+mn-cs"/>
              </a:rPr>
              <a:t>In the lower left corner, the low number of tasks and small input size makes tightly-coupled Message Passing Interface (MPI) quite manageable. This is the traditional terrain of HPC. </a:t>
            </a:r>
          </a:p>
          <a:p>
            <a:r>
              <a:rPr lang="en-US" sz="1200" b="0" i="1" kern="1200" dirty="0" smtClean="0">
                <a:solidFill>
                  <a:srgbClr val="000000"/>
                </a:solidFill>
                <a:effectLst/>
                <a:latin typeface="Times New Roman" pitchFamily="16" charset="0"/>
                <a:ea typeface="+mn-ea"/>
                <a:cs typeface="+mn-cs"/>
              </a:rPr>
              <a:t>As the data size increases (vertically), we move into the analytics category, such as data mining and analysis. </a:t>
            </a:r>
          </a:p>
          <a:p>
            <a:r>
              <a:rPr lang="en-US" sz="1200" b="0" i="1" kern="1200" dirty="0" smtClean="0">
                <a:solidFill>
                  <a:srgbClr val="000000"/>
                </a:solidFill>
                <a:effectLst/>
                <a:latin typeface="Times New Roman" pitchFamily="16" charset="0"/>
                <a:ea typeface="+mn-ea"/>
                <a:cs typeface="+mn-cs"/>
              </a:rPr>
              <a:t>In the lower right corner, data size remains modest, but the increasing number of tasks moves us into loosely-coupled applications involving many tasks. HTC can be considered a subset of this category.</a:t>
            </a:r>
          </a:p>
          <a:p>
            <a:r>
              <a:rPr lang="en-US" sz="1200" b="0" i="1" kern="1200" dirty="0" smtClean="0">
                <a:solidFill>
                  <a:srgbClr val="000000"/>
                </a:solidFill>
                <a:effectLst/>
                <a:latin typeface="Times New Roman" pitchFamily="16" charset="0"/>
                <a:ea typeface="+mn-ea"/>
                <a:cs typeface="+mn-cs"/>
              </a:rPr>
              <a:t>Finally, the combination of both many tasks and large datasets in the upper right corner moves us into the province of Many-Task Computing. MTC can also be considered as part of the high-task, low data (lower right) area. </a:t>
            </a:r>
            <a:br>
              <a:rPr lang="en-US" sz="1200" b="0" i="1" kern="1200" dirty="0" smtClean="0">
                <a:solidFill>
                  <a:srgbClr val="000000"/>
                </a:solidFill>
                <a:effectLst/>
                <a:latin typeface="Times New Roman" pitchFamily="16" charset="0"/>
                <a:ea typeface="+mn-ea"/>
                <a:cs typeface="+mn-cs"/>
              </a:rPr>
            </a:br>
            <a:r>
              <a:rPr lang="en-US" sz="1200" b="0" i="1" kern="1200" dirty="0" smtClean="0">
                <a:solidFill>
                  <a:srgbClr val="000000"/>
                </a:solidFill>
                <a:effectLst/>
                <a:latin typeface="Times New Roman" pitchFamily="16" charset="0"/>
                <a:ea typeface="+mn-ea"/>
                <a:cs typeface="+mn-cs"/>
              </a:rPr>
              <a:t/>
            </a:r>
            <a:br>
              <a:rPr lang="en-US" sz="1200" b="0" i="1" kern="1200" dirty="0" smtClean="0">
                <a:solidFill>
                  <a:srgbClr val="000000"/>
                </a:solidFill>
                <a:effectLst/>
                <a:latin typeface="Times New Roman" pitchFamily="16" charset="0"/>
                <a:ea typeface="+mn-ea"/>
                <a:cs typeface="+mn-cs"/>
              </a:rPr>
            </a:br>
            <a:r>
              <a:rPr lang="en-US" sz="1200" b="0" i="1" kern="1200" dirty="0" smtClean="0">
                <a:solidFill>
                  <a:srgbClr val="000000"/>
                </a:solidFill>
                <a:effectLst/>
                <a:latin typeface="Times New Roman" pitchFamily="16" charset="0"/>
                <a:ea typeface="+mn-ea"/>
                <a:cs typeface="+mn-cs"/>
              </a:rPr>
              <a:t>Image courtesy of </a:t>
            </a:r>
            <a:r>
              <a:rPr lang="en-US" sz="1200" b="0" i="1" kern="1200" dirty="0" err="1" smtClean="0">
                <a:solidFill>
                  <a:srgbClr val="000000"/>
                </a:solidFill>
                <a:effectLst/>
                <a:latin typeface="Times New Roman" pitchFamily="16" charset="0"/>
                <a:ea typeface="+mn-ea"/>
                <a:cs typeface="+mn-cs"/>
              </a:rPr>
              <a:t>Ioan</a:t>
            </a:r>
            <a:r>
              <a:rPr lang="en-US" sz="1200" b="0" i="1" kern="1200" dirty="0" smtClean="0">
                <a:solidFill>
                  <a:srgbClr val="000000"/>
                </a:solidFill>
                <a:effectLst/>
                <a:latin typeface="Times New Roman" pitchFamily="16" charset="0"/>
                <a:ea typeface="+mn-ea"/>
                <a:cs typeface="+mn-cs"/>
              </a:rPr>
              <a:t> </a:t>
            </a:r>
            <a:r>
              <a:rPr lang="en-US" sz="1200" b="0" i="1" kern="1200" dirty="0" err="1" smtClean="0">
                <a:solidFill>
                  <a:srgbClr val="000000"/>
                </a:solidFill>
                <a:effectLst/>
                <a:latin typeface="Times New Roman" pitchFamily="16" charset="0"/>
                <a:ea typeface="+mn-ea"/>
                <a:cs typeface="+mn-cs"/>
              </a:rPr>
              <a:t>Raicu</a:t>
            </a:r>
            <a:r>
              <a:rPr lang="en-US" sz="1200" b="0" i="1" kern="1200" dirty="0" smtClean="0">
                <a:solidFill>
                  <a:srgbClr val="000000"/>
                </a:solidFill>
                <a:effectLst/>
                <a:latin typeface="Times New Roman" pitchFamily="16" charset="0"/>
                <a:ea typeface="+mn-ea"/>
                <a:cs typeface="+mn-cs"/>
              </a:rPr>
              <a:t>, University of Chicago.</a:t>
            </a:r>
          </a:p>
          <a:p>
            <a:endParaRPr lang="en-US" dirty="0"/>
          </a:p>
        </p:txBody>
      </p:sp>
      <p:sp>
        <p:nvSpPr>
          <p:cNvPr id="4" name="Slide Number Placeholder 3"/>
          <p:cNvSpPr>
            <a:spLocks noGrp="1"/>
          </p:cNvSpPr>
          <p:nvPr>
            <p:ph type="sldNum" idx="10"/>
          </p:nvPr>
        </p:nvSpPr>
        <p:spPr/>
        <p:txBody>
          <a:bodyPr/>
          <a:lstStyle/>
          <a:p>
            <a:fld id="{96EB099C-DEEC-49E2-AC3B-CF33B0D58063}" type="slidenum">
              <a:rPr lang="en-GB" smtClean="0"/>
              <a:pPr/>
              <a:t>6</a:t>
            </a:fld>
            <a:endParaRPr lang="en-GB"/>
          </a:p>
        </p:txBody>
      </p:sp>
    </p:spTree>
    <p:extLst>
      <p:ext uri="{BB962C8B-B14F-4D97-AF65-F5344CB8AC3E}">
        <p14:creationId xmlns:p14="http://schemas.microsoft.com/office/powerpoint/2010/main" val="1389644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A121F10-B16A-44A2-AD9B-552223B94652}" type="slidenum">
              <a:rPr lang="en-GB"/>
              <a:pPr/>
              <a:t>63</a:t>
            </a:fld>
            <a:endParaRPr lang="en-GB"/>
          </a:p>
        </p:txBody>
      </p:sp>
      <p:sp>
        <p:nvSpPr>
          <p:cNvPr id="20787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0787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2D7740E-AFB3-432F-B070-6278AF4BAE51}" type="slidenum">
              <a:rPr lang="en-GB"/>
              <a:pPr/>
              <a:t>64</a:t>
            </a:fld>
            <a:endParaRPr lang="en-GB"/>
          </a:p>
        </p:txBody>
      </p:sp>
      <p:sp>
        <p:nvSpPr>
          <p:cNvPr id="20889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0889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ED45BB2-7D90-41F1-BF57-D061159461E8}" type="slidenum">
              <a:rPr lang="en-GB"/>
              <a:pPr/>
              <a:t>65</a:t>
            </a:fld>
            <a:endParaRPr lang="en-GB"/>
          </a:p>
        </p:txBody>
      </p:sp>
      <p:sp>
        <p:nvSpPr>
          <p:cNvPr id="20992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0992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FE69411-9F8E-48E9-B118-FC20923B301A}" type="slidenum">
              <a:rPr lang="en-GB"/>
              <a:pPr/>
              <a:t>66</a:t>
            </a:fld>
            <a:endParaRPr lang="en-GB"/>
          </a:p>
        </p:txBody>
      </p:sp>
      <p:sp>
        <p:nvSpPr>
          <p:cNvPr id="210945"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210946" name="Text Box 2"/>
          <p:cNvSpPr txBox="1">
            <a:spLocks noGrp="1" noChangeArrowheads="1"/>
          </p:cNvSpPr>
          <p:nvPr>
            <p:ph type="body"/>
          </p:nvPr>
        </p:nvSpPr>
        <p:spPr bwMode="auto">
          <a:xfrm>
            <a:off x="677863" y="4711700"/>
            <a:ext cx="5426075" cy="4462463"/>
          </a:xfrm>
          <a:prstGeom prst="rect">
            <a:avLst/>
          </a:prstGeom>
          <a:noFill/>
          <a:ln>
            <a:round/>
            <a:headEnd/>
            <a:tailEnd/>
          </a:ln>
        </p:spPr>
        <p:txBody>
          <a:bodyPr lIns="90000" tIns="46800" rIns="90000" bIns="46800"/>
          <a:lstStyle/>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Ref: v14n4.pdf in work21 folder</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24326EA-4832-4F5A-B4DF-FD75E23960AF}" type="slidenum">
              <a:rPr lang="en-GB"/>
              <a:pPr/>
              <a:t>67</a:t>
            </a:fld>
            <a:endParaRPr lang="en-GB"/>
          </a:p>
        </p:txBody>
      </p:sp>
      <p:sp>
        <p:nvSpPr>
          <p:cNvPr id="211969"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211970" name="Text Box 2"/>
          <p:cNvSpPr txBox="1">
            <a:spLocks noGrp="1" noChangeArrowheads="1"/>
          </p:cNvSpPr>
          <p:nvPr>
            <p:ph type="body"/>
          </p:nvPr>
        </p:nvSpPr>
        <p:spPr bwMode="auto">
          <a:xfrm>
            <a:off x="903288" y="4711700"/>
            <a:ext cx="4975225" cy="4462463"/>
          </a:xfrm>
          <a:prstGeom prst="rect">
            <a:avLst/>
          </a:prstGeom>
          <a:noFill/>
          <a:ln>
            <a:round/>
            <a:headEnd/>
            <a:tailEnd/>
          </a:ln>
        </p:spPr>
        <p:txBody>
          <a:bodyPr lIns="90000" tIns="46800" rIns="90000" bIns="46800"/>
          <a:lstStyle/>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dirty="0">
              <a:latin typeface="Arial" charset="0"/>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FB9CAC3-BF2A-4B15-B26E-43CA07522D1E}" type="slidenum">
              <a:rPr lang="en-GB"/>
              <a:pPr/>
              <a:t>68</a:t>
            </a:fld>
            <a:endParaRPr lang="en-GB"/>
          </a:p>
        </p:txBody>
      </p:sp>
      <p:sp>
        <p:nvSpPr>
          <p:cNvPr id="21299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1299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A1BD888-E7B4-41B6-AE33-7119F863C1FE}" type="slidenum">
              <a:rPr lang="en-GB"/>
              <a:pPr/>
              <a:t>69</a:t>
            </a:fld>
            <a:endParaRPr lang="en-GB"/>
          </a:p>
        </p:txBody>
      </p:sp>
      <p:sp>
        <p:nvSpPr>
          <p:cNvPr id="21401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1401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D30D372-2BCB-4124-9125-367107B88EDD}" type="slidenum">
              <a:rPr lang="en-GB"/>
              <a:pPr/>
              <a:t>70</a:t>
            </a:fld>
            <a:endParaRPr lang="en-GB"/>
          </a:p>
        </p:txBody>
      </p:sp>
      <p:sp>
        <p:nvSpPr>
          <p:cNvPr id="21504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1504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D23D6B1-F5C7-4927-9190-F66396266E43}" type="slidenum">
              <a:rPr lang="en-GB"/>
              <a:pPr/>
              <a:t>71</a:t>
            </a:fld>
            <a:endParaRPr lang="en-GB"/>
          </a:p>
        </p:txBody>
      </p:sp>
      <p:sp>
        <p:nvSpPr>
          <p:cNvPr id="21606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1606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8AE9F89-BED4-4E02-918A-0B2879DDAA20}" type="slidenum">
              <a:rPr lang="en-GB"/>
              <a:pPr/>
              <a:t>72</a:t>
            </a:fld>
            <a:endParaRPr lang="en-GB"/>
          </a:p>
        </p:txBody>
      </p:sp>
      <p:sp>
        <p:nvSpPr>
          <p:cNvPr id="21708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1709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B886DA9-8570-4FCD-BBF2-27C794E86AA3}" type="slidenum">
              <a:rPr lang="en-GB"/>
              <a:pPr/>
              <a:t>7</a:t>
            </a:fld>
            <a:endParaRPr lang="en-GB"/>
          </a:p>
        </p:txBody>
      </p:sp>
      <p:sp>
        <p:nvSpPr>
          <p:cNvPr id="15974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5974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60A2582-C693-4211-BF34-A78122FED059}" type="slidenum">
              <a:rPr lang="en-GB"/>
              <a:pPr/>
              <a:t>73</a:t>
            </a:fld>
            <a:endParaRPr lang="en-GB"/>
          </a:p>
        </p:txBody>
      </p:sp>
      <p:sp>
        <p:nvSpPr>
          <p:cNvPr id="21811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1811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3001E85-4772-42FF-8CB1-7859A810234E}" type="slidenum">
              <a:rPr lang="en-GB"/>
              <a:pPr/>
              <a:t>74</a:t>
            </a:fld>
            <a:endParaRPr lang="en-GB"/>
          </a:p>
        </p:txBody>
      </p:sp>
      <p:sp>
        <p:nvSpPr>
          <p:cNvPr id="21913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1913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AE434B5-1FAD-46DD-9A9C-0F382E869974}" type="slidenum">
              <a:rPr lang="en-GB"/>
              <a:pPr/>
              <a:t>75</a:t>
            </a:fld>
            <a:endParaRPr lang="en-GB"/>
          </a:p>
        </p:txBody>
      </p:sp>
      <p:sp>
        <p:nvSpPr>
          <p:cNvPr id="220161"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220162" name="Text Box 2"/>
          <p:cNvSpPr txBox="1">
            <a:spLocks noGrp="1" noChangeArrowheads="1"/>
          </p:cNvSpPr>
          <p:nvPr>
            <p:ph type="body"/>
          </p:nvPr>
        </p:nvSpPr>
        <p:spPr bwMode="auto">
          <a:xfrm>
            <a:off x="903288" y="4711700"/>
            <a:ext cx="4975225" cy="4462463"/>
          </a:xfrm>
          <a:prstGeom prst="rect">
            <a:avLst/>
          </a:prstGeom>
          <a:noFill/>
          <a:ln>
            <a:round/>
            <a:headEnd/>
            <a:tailEnd/>
          </a:ln>
        </p:spPr>
        <p:txBody>
          <a:bodyPr lIns="90000" tIns="46800" rIns="90000" bIns="46800"/>
          <a:lstStyle/>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There exist several graphic tools for profiling parallel tasks. However, interpretation of these plots is not always simple. MPICH: Upshot (Tcl/Tk)/ Jumpshot3 (Java). LAM: xmpi. Commercial tool: Vampir (Pallas).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B94661E-A39A-419B-B24E-9825D38176A2}" type="slidenum">
              <a:rPr lang="en-GB"/>
              <a:pPr/>
              <a:t>76</a:t>
            </a:fld>
            <a:endParaRPr lang="en-GB"/>
          </a:p>
        </p:txBody>
      </p:sp>
      <p:sp>
        <p:nvSpPr>
          <p:cNvPr id="22118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2118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4FFA18E-19B6-4494-AB26-FE15F8BB68E3}" type="slidenum">
              <a:rPr lang="en-GB"/>
              <a:pPr/>
              <a:t>77</a:t>
            </a:fld>
            <a:endParaRPr lang="en-GB"/>
          </a:p>
        </p:txBody>
      </p:sp>
      <p:sp>
        <p:nvSpPr>
          <p:cNvPr id="22220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2221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B01D3CC-9B3D-44D5-84EB-DC87420307A1}" type="slidenum">
              <a:rPr lang="en-GB"/>
              <a:pPr/>
              <a:t>79</a:t>
            </a:fld>
            <a:endParaRPr lang="en-GB"/>
          </a:p>
        </p:txBody>
      </p:sp>
      <p:sp>
        <p:nvSpPr>
          <p:cNvPr id="22425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2425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ADF77CC-2B12-4F60-B89B-4E8083ADB012}" type="slidenum">
              <a:rPr lang="en-GB"/>
              <a:pPr/>
              <a:t>80</a:t>
            </a:fld>
            <a:endParaRPr lang="en-GB"/>
          </a:p>
        </p:txBody>
      </p:sp>
      <p:sp>
        <p:nvSpPr>
          <p:cNvPr id="225281"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225282" name="Text Box 2"/>
          <p:cNvSpPr txBox="1">
            <a:spLocks noGrp="1" noChangeArrowheads="1"/>
          </p:cNvSpPr>
          <p:nvPr>
            <p:ph type="body"/>
          </p:nvPr>
        </p:nvSpPr>
        <p:spPr bwMode="auto">
          <a:xfrm>
            <a:off x="677863" y="4711700"/>
            <a:ext cx="5426075" cy="4462463"/>
          </a:xfrm>
          <a:prstGeom prst="rect">
            <a:avLst/>
          </a:prstGeom>
          <a:noFill/>
          <a:ln>
            <a:round/>
            <a:headEnd/>
            <a:tailEnd/>
          </a:ln>
        </p:spPr>
        <p:txBody>
          <a:bodyPr lIns="90000" tIns="46800" rIns="90000" bIns="46800"/>
          <a:lstStyle/>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Ref: SC04 , m5 notes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FFBCF7C-4F89-4C6F-AEB5-AFA0503744A8}" type="slidenum">
              <a:rPr lang="en-GB"/>
              <a:pPr/>
              <a:t>81</a:t>
            </a:fld>
            <a:endParaRPr lang="en-GB"/>
          </a:p>
        </p:txBody>
      </p:sp>
      <p:sp>
        <p:nvSpPr>
          <p:cNvPr id="22630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2630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7FA6426-3186-4CAC-8F63-A822C2D64080}" type="slidenum">
              <a:rPr lang="en-GB"/>
              <a:pPr/>
              <a:t>82</a:t>
            </a:fld>
            <a:endParaRPr lang="en-GB"/>
          </a:p>
        </p:txBody>
      </p:sp>
      <p:sp>
        <p:nvSpPr>
          <p:cNvPr id="227329"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227330" name="Text Box 2"/>
          <p:cNvSpPr txBox="1">
            <a:spLocks noGrp="1" noChangeArrowheads="1"/>
          </p:cNvSpPr>
          <p:nvPr>
            <p:ph type="body"/>
          </p:nvPr>
        </p:nvSpPr>
        <p:spPr bwMode="auto">
          <a:xfrm>
            <a:off x="677863" y="4711700"/>
            <a:ext cx="5426075" cy="4462463"/>
          </a:xfrm>
          <a:prstGeom prst="rect">
            <a:avLst/>
          </a:prstGeom>
          <a:noFill/>
          <a:ln>
            <a:round/>
            <a:headEnd/>
            <a:tailEnd/>
          </a:ln>
        </p:spPr>
        <p:txBody>
          <a:bodyPr lIns="90000" tIns="46800" rIns="90000" bIns="46800"/>
          <a:lstStyle/>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Ref: m2 tutorial from SC04</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EE54D10-20B9-4129-8A47-71E1B035A609}" type="slidenum">
              <a:rPr lang="en-GB"/>
              <a:pPr/>
              <a:t>83</a:t>
            </a:fld>
            <a:endParaRPr lang="en-GB"/>
          </a:p>
        </p:txBody>
      </p:sp>
      <p:sp>
        <p:nvSpPr>
          <p:cNvPr id="22835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2835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A70F348-05AF-4CE5-8185-A41AA884E928}" type="slidenum">
              <a:rPr lang="en-GB"/>
              <a:pPr/>
              <a:t>8</a:t>
            </a:fld>
            <a:endParaRPr lang="en-GB"/>
          </a:p>
        </p:txBody>
      </p:sp>
      <p:sp>
        <p:nvSpPr>
          <p:cNvPr id="16076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6077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7DC9D52-E9F0-4AF6-84F9-D31D56B85658}" type="slidenum">
              <a:rPr lang="en-GB"/>
              <a:pPr/>
              <a:t>84</a:t>
            </a:fld>
            <a:endParaRPr lang="en-GB"/>
          </a:p>
        </p:txBody>
      </p:sp>
      <p:sp>
        <p:nvSpPr>
          <p:cNvPr id="22937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2937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B261E92F-D042-42FC-876E-B6775DAE441D}" type="slidenum">
              <a:rPr lang="en-GB"/>
              <a:pPr/>
              <a:t>85</a:t>
            </a:fld>
            <a:endParaRPr lang="en-GB"/>
          </a:p>
        </p:txBody>
      </p:sp>
      <p:sp>
        <p:nvSpPr>
          <p:cNvPr id="23040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3040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B7100A38-A801-4801-85A2-6658B4175A5E}" type="slidenum">
              <a:rPr lang="en-GB"/>
              <a:pPr/>
              <a:t>86</a:t>
            </a:fld>
            <a:endParaRPr lang="en-GB"/>
          </a:p>
        </p:txBody>
      </p:sp>
      <p:sp>
        <p:nvSpPr>
          <p:cNvPr id="23142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3142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F534DB5-161D-4E36-912F-D364A2147693}" type="slidenum">
              <a:rPr lang="en-GB"/>
              <a:pPr/>
              <a:t>87</a:t>
            </a:fld>
            <a:endParaRPr lang="en-GB"/>
          </a:p>
        </p:txBody>
      </p:sp>
      <p:sp>
        <p:nvSpPr>
          <p:cNvPr id="23244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3245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BE54D4B-5E0C-4D63-BDCB-30F7F8636218}" type="slidenum">
              <a:rPr lang="en-GB"/>
              <a:pPr/>
              <a:t>88</a:t>
            </a:fld>
            <a:endParaRPr lang="en-GB"/>
          </a:p>
        </p:txBody>
      </p:sp>
      <p:sp>
        <p:nvSpPr>
          <p:cNvPr id="23347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3347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90ACA65-779D-4B2C-B6D0-0A36BF281036}" type="slidenum">
              <a:rPr lang="en-GB"/>
              <a:pPr/>
              <a:t>89</a:t>
            </a:fld>
            <a:endParaRPr lang="en-GB"/>
          </a:p>
        </p:txBody>
      </p:sp>
      <p:sp>
        <p:nvSpPr>
          <p:cNvPr id="234497"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234498" name="Text Box 2"/>
          <p:cNvSpPr txBox="1">
            <a:spLocks noGrp="1" noChangeArrowheads="1"/>
          </p:cNvSpPr>
          <p:nvPr>
            <p:ph type="body"/>
          </p:nvPr>
        </p:nvSpPr>
        <p:spPr bwMode="auto">
          <a:xfrm>
            <a:off x="677863" y="4711700"/>
            <a:ext cx="5426075" cy="4462463"/>
          </a:xfrm>
          <a:prstGeom prst="rect">
            <a:avLst/>
          </a:prstGeom>
          <a:noFill/>
          <a:ln>
            <a:round/>
            <a:headEnd/>
            <a:tailEnd/>
          </a:ln>
        </p:spPr>
        <p:txBody>
          <a:bodyPr lIns="90000" tIns="46800" rIns="90000" bIns="46800"/>
          <a:lstStyle/>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Compact, 4U 19" rackmount chassis High density, holding up to 8 server blades in 4U chassis High performance, run dual XEON/XEON w/z EM64T/Opteron, up to 8GB memory, dual onboard storage Off-the-shelf expansion, using standard PCI-X addon card to expand I/O and connectivity Highly integration, built-in KVM switch and GbE/FE switch, CDROM/FDD peripheral,(optional combo drive or DVDROM) Versatile network connectivity, support feedthru ports for full bandwidth, or switched ports for cable consolidation, support copper interface and fibre interface Friendly to use, support KVM console and Serial console, and CDROM/FDD accessEasy to manage, support remote server control and monitoring Self maintenance, hot swappable modular design, very low skill to sustain the system Reliable and high availability, hot swappable 6+1 redundant power, max 2100W capacity, hot swappable redundant cooling FAN</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A0BDBF31-E07C-426E-ADCF-E58AC6F62194}" type="slidenum">
              <a:rPr lang="en-GB"/>
              <a:pPr/>
              <a:t>92</a:t>
            </a:fld>
            <a:endParaRPr lang="en-GB"/>
          </a:p>
        </p:txBody>
      </p:sp>
      <p:sp>
        <p:nvSpPr>
          <p:cNvPr id="23552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3552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2D83E6A-F9A6-42AF-9A7C-AEB862AD9343}" type="slidenum">
              <a:rPr lang="en-GB"/>
              <a:pPr/>
              <a:t>94</a:t>
            </a:fld>
            <a:endParaRPr lang="en-GB"/>
          </a:p>
        </p:txBody>
      </p:sp>
      <p:sp>
        <p:nvSpPr>
          <p:cNvPr id="23756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3757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72B92648-3933-4DA3-88F6-2B6D24A06B9B}" type="slidenum">
              <a:rPr lang="en-GB"/>
              <a:pPr/>
              <a:t>95</a:t>
            </a:fld>
            <a:endParaRPr lang="en-GB"/>
          </a:p>
        </p:txBody>
      </p:sp>
      <p:sp>
        <p:nvSpPr>
          <p:cNvPr id="23859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3859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FF0E58D-97F6-4052-9449-803A5B185037}" type="slidenum">
              <a:rPr lang="en-GB"/>
              <a:pPr/>
              <a:t>96</a:t>
            </a:fld>
            <a:endParaRPr lang="en-GB"/>
          </a:p>
        </p:txBody>
      </p:sp>
      <p:sp>
        <p:nvSpPr>
          <p:cNvPr id="23961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3961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1A50E05-0CAB-4872-B3B5-9B762815C8D6}" type="slidenum">
              <a:rPr lang="en-GB"/>
              <a:pPr/>
              <a:t>9</a:t>
            </a:fld>
            <a:endParaRPr lang="en-GB"/>
          </a:p>
        </p:txBody>
      </p:sp>
      <p:sp>
        <p:nvSpPr>
          <p:cNvPr id="16179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6179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D841ECF-2FDA-4B0B-A282-4C0F69DD02E0}" type="slidenum">
              <a:rPr lang="en-GB"/>
              <a:pPr/>
              <a:t>97</a:t>
            </a:fld>
            <a:endParaRPr lang="en-GB"/>
          </a:p>
        </p:txBody>
      </p:sp>
      <p:sp>
        <p:nvSpPr>
          <p:cNvPr id="24064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4064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F143868-20F8-4F44-8247-60FD22C8B374}" type="slidenum">
              <a:rPr lang="en-GB"/>
              <a:pPr/>
              <a:t>98</a:t>
            </a:fld>
            <a:endParaRPr lang="en-GB"/>
          </a:p>
        </p:txBody>
      </p:sp>
      <p:sp>
        <p:nvSpPr>
          <p:cNvPr id="24166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4166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143044B-F7E7-41D2-9354-1B5EFA39A780}" type="slidenum">
              <a:rPr lang="en-GB"/>
              <a:pPr/>
              <a:t>100</a:t>
            </a:fld>
            <a:endParaRPr lang="en-GB"/>
          </a:p>
        </p:txBody>
      </p:sp>
      <p:sp>
        <p:nvSpPr>
          <p:cNvPr id="24268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4269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hlinkClick r:id="rId3"/>
              </a:rPr>
              <a:t>http://www.ncsa.illinois.edu/BlueWaters/system.html</a:t>
            </a:r>
            <a:endParaRPr lang="en-US"/>
          </a:p>
        </p:txBody>
      </p:sp>
      <p:sp>
        <p:nvSpPr>
          <p:cNvPr id="4" name="Slide Number Placeholder 3"/>
          <p:cNvSpPr>
            <a:spLocks noGrp="1"/>
          </p:cNvSpPr>
          <p:nvPr>
            <p:ph type="sldNum" idx="10"/>
          </p:nvPr>
        </p:nvSpPr>
        <p:spPr/>
        <p:txBody>
          <a:bodyPr/>
          <a:lstStyle/>
          <a:p>
            <a:fld id="{96EB099C-DEEC-49E2-AC3B-CF33B0D58063}" type="slidenum">
              <a:rPr lang="en-GB" smtClean="0"/>
              <a:pPr/>
              <a:t>101</a:t>
            </a:fld>
            <a:endParaRPr lang="en-GB"/>
          </a:p>
        </p:txBody>
      </p:sp>
    </p:spTree>
    <p:extLst>
      <p:ext uri="{BB962C8B-B14F-4D97-AF65-F5344CB8AC3E}">
        <p14:creationId xmlns:p14="http://schemas.microsoft.com/office/powerpoint/2010/main" val="21569237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4786FBD-4D97-497D-B667-DE6A31DBA926}" type="slidenum">
              <a:rPr lang="en-GB"/>
              <a:pPr/>
              <a:t>102</a:t>
            </a:fld>
            <a:endParaRPr lang="en-GB"/>
          </a:p>
        </p:txBody>
      </p:sp>
      <p:sp>
        <p:nvSpPr>
          <p:cNvPr id="244737"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244738" name="Text Box 2"/>
          <p:cNvSpPr txBox="1">
            <a:spLocks noGrp="1" noChangeArrowheads="1"/>
          </p:cNvSpPr>
          <p:nvPr>
            <p:ph type="body"/>
          </p:nvPr>
        </p:nvSpPr>
        <p:spPr bwMode="auto">
          <a:xfrm>
            <a:off x="677863" y="4711700"/>
            <a:ext cx="5426075" cy="4462463"/>
          </a:xfrm>
          <a:prstGeom prst="rect">
            <a:avLst/>
          </a:prstGeom>
          <a:noFill/>
          <a:ln>
            <a:round/>
            <a:headEnd/>
            <a:tailEnd/>
          </a:ln>
        </p:spPr>
        <p:txBody>
          <a:bodyPr lIns="90000" tIns="46800" rIns="90000" bIns="46800"/>
          <a:lstStyle/>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4.564 PowerPC 970 FX processors</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 2282 2-way nodes</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 9 TB of Memory</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 4 GB per node</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 231 TB Storage Capacity</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 3 networks</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 Myrinet</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 Gigabit</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 10/100 Ethernet</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 Operating System: Linux</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atin typeface="Arial" charset="0"/>
                <a:cs typeface="Arial" charset="0"/>
              </a:rPr>
              <a:t>• Linux kernel version 2.6</a:t>
            </a:r>
          </a:p>
          <a:p>
            <a:pPr eaLnBrk="1" hangingPunct="1">
              <a:spcBef>
                <a:spcPts val="4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atin typeface="Arial" charset="0"/>
              <a:cs typeface="Arial"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973007D-8F28-46D7-A643-7E52B8D1FF37}" type="slidenum">
              <a:rPr lang="en-GB"/>
              <a:pPr/>
              <a:t>103</a:t>
            </a:fld>
            <a:endParaRPr lang="en-GB"/>
          </a:p>
        </p:txBody>
      </p:sp>
      <p:sp>
        <p:nvSpPr>
          <p:cNvPr id="245761"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45762"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25B25B8-06F5-4770-BF7E-21C619626BF7}" type="slidenum">
              <a:rPr lang="en-GB"/>
              <a:pPr/>
              <a:t>104</a:t>
            </a:fld>
            <a:endParaRPr lang="en-GB"/>
          </a:p>
        </p:txBody>
      </p:sp>
      <p:sp>
        <p:nvSpPr>
          <p:cNvPr id="24678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4678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4C85090-C22F-4A3D-B92A-4926A5977CBC}" type="slidenum">
              <a:rPr lang="en-GB"/>
              <a:pPr/>
              <a:t>106</a:t>
            </a:fld>
            <a:endParaRPr lang="en-GB"/>
          </a:p>
        </p:txBody>
      </p:sp>
      <p:sp>
        <p:nvSpPr>
          <p:cNvPr id="24780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4781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BA901FAC-0203-4CCE-BB43-141B99120540}" type="slidenum">
              <a:rPr lang="en-GB"/>
              <a:pPr/>
              <a:t>107</a:t>
            </a:fld>
            <a:endParaRPr lang="en-GB"/>
          </a:p>
        </p:txBody>
      </p:sp>
      <p:sp>
        <p:nvSpPr>
          <p:cNvPr id="25395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5395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F4E56F1-FB10-4667-AABE-A07F1C3A8EBE}" type="slidenum">
              <a:rPr lang="en-GB"/>
              <a:pPr/>
              <a:t>108</a:t>
            </a:fld>
            <a:endParaRPr lang="en-GB"/>
          </a:p>
        </p:txBody>
      </p:sp>
      <p:sp>
        <p:nvSpPr>
          <p:cNvPr id="25497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5497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B53F95B0-656C-4CED-8881-DD695BB8CF5C}" type="slidenum">
              <a:rPr lang="en-GB"/>
              <a:pPr/>
              <a:t>10</a:t>
            </a:fld>
            <a:endParaRPr lang="en-GB"/>
          </a:p>
        </p:txBody>
      </p:sp>
      <p:sp>
        <p:nvSpPr>
          <p:cNvPr id="16281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16281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C844A2E-77D2-4032-8494-B457D39A8791}" type="slidenum">
              <a:rPr lang="en-GB"/>
              <a:pPr/>
              <a:t>109</a:t>
            </a:fld>
            <a:endParaRPr lang="en-GB"/>
          </a:p>
        </p:txBody>
      </p:sp>
      <p:sp>
        <p:nvSpPr>
          <p:cNvPr id="256001"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256002" name="Rectangle 2"/>
          <p:cNvSpPr txBox="1">
            <a:spLocks noGrp="1" noChangeArrowheads="1"/>
          </p:cNvSpPr>
          <p:nvPr>
            <p:ph type="body"/>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6B95B02-2EFD-4F41-A2D6-4D68C8C08C9B}" type="slidenum">
              <a:rPr lang="en-GB"/>
              <a:pPr/>
              <a:t>110</a:t>
            </a:fld>
            <a:endParaRPr lang="en-GB"/>
          </a:p>
        </p:txBody>
      </p:sp>
      <p:sp>
        <p:nvSpPr>
          <p:cNvPr id="25702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5702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C8A6B92-571F-45B6-B723-AEB8726B982B}" type="slidenum">
              <a:rPr lang="en-GB"/>
              <a:pPr/>
              <a:t>111</a:t>
            </a:fld>
            <a:endParaRPr lang="en-GB"/>
          </a:p>
        </p:txBody>
      </p:sp>
      <p:sp>
        <p:nvSpPr>
          <p:cNvPr id="25804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5805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1B9C24E-1C14-4F0B-BF84-0F115D2C66AD}" type="slidenum">
              <a:rPr lang="en-GB"/>
              <a:pPr/>
              <a:t>112</a:t>
            </a:fld>
            <a:endParaRPr lang="en-GB"/>
          </a:p>
        </p:txBody>
      </p:sp>
      <p:sp>
        <p:nvSpPr>
          <p:cNvPr id="25907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5907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A62E32C-390A-402F-8670-485563DD47E5}" type="slidenum">
              <a:rPr lang="en-GB"/>
              <a:pPr/>
              <a:t>113</a:t>
            </a:fld>
            <a:endParaRPr lang="en-GB"/>
          </a:p>
        </p:txBody>
      </p:sp>
      <p:sp>
        <p:nvSpPr>
          <p:cNvPr id="26009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6009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F223A948-F647-4E10-A090-A781EFFC6FDA}" type="slidenum">
              <a:rPr lang="en-GB"/>
              <a:pPr/>
              <a:t>114</a:t>
            </a:fld>
            <a:endParaRPr lang="en-GB"/>
          </a:p>
        </p:txBody>
      </p:sp>
      <p:sp>
        <p:nvSpPr>
          <p:cNvPr id="261121" name="Text Box 1"/>
          <p:cNvSpPr txBox="1">
            <a:spLocks noChangeArrowheads="1"/>
          </p:cNvSpPr>
          <p:nvPr/>
        </p:nvSpPr>
        <p:spPr bwMode="auto">
          <a:xfrm>
            <a:off x="911225" y="744538"/>
            <a:ext cx="4959350" cy="3719512"/>
          </a:xfrm>
          <a:prstGeom prst="rect">
            <a:avLst/>
          </a:prstGeom>
          <a:solidFill>
            <a:srgbClr val="FFFFFF"/>
          </a:solidFill>
          <a:ln w="9525">
            <a:solidFill>
              <a:srgbClr val="000000"/>
            </a:solidFill>
            <a:miter lim="800000"/>
            <a:headEnd/>
            <a:tailEnd/>
          </a:ln>
          <a:effectLst/>
        </p:spPr>
        <p:txBody>
          <a:bodyPr wrap="none" anchor="ctr"/>
          <a:lstStyle/>
          <a:p>
            <a:endParaRPr lang="en-US"/>
          </a:p>
        </p:txBody>
      </p:sp>
      <p:sp>
        <p:nvSpPr>
          <p:cNvPr id="261122" name="Rectangle 2"/>
          <p:cNvSpPr txBox="1">
            <a:spLocks noGrp="1" noChangeArrowheads="1"/>
          </p:cNvSpPr>
          <p:nvPr>
            <p:ph type="body"/>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B7FA72AF-BA40-448E-B31C-04375FAA66B9}" type="slidenum">
              <a:rPr lang="en-GB"/>
              <a:pPr/>
              <a:t>115</a:t>
            </a:fld>
            <a:endParaRPr lang="en-GB"/>
          </a:p>
        </p:txBody>
      </p:sp>
      <p:sp>
        <p:nvSpPr>
          <p:cNvPr id="262145"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62146"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06DA8E1E-86D3-4E37-87D6-878B196FE6F0}" type="slidenum">
              <a:rPr lang="en-GB"/>
              <a:pPr/>
              <a:t>116</a:t>
            </a:fld>
            <a:endParaRPr lang="en-GB"/>
          </a:p>
        </p:txBody>
      </p:sp>
      <p:sp>
        <p:nvSpPr>
          <p:cNvPr id="263169"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63170"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874EFD65-00AD-44C7-A602-E0D56DC48130}" type="slidenum">
              <a:rPr lang="en-GB"/>
              <a:pPr/>
              <a:t>117</a:t>
            </a:fld>
            <a:endParaRPr lang="en-GB"/>
          </a:p>
        </p:txBody>
      </p:sp>
      <p:sp>
        <p:nvSpPr>
          <p:cNvPr id="264193"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64194"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791842F-A7FB-4AA4-A2DF-E79CDD287738}" type="slidenum">
              <a:rPr lang="en-GB"/>
              <a:pPr/>
              <a:t>118</a:t>
            </a:fld>
            <a:endParaRPr lang="en-GB"/>
          </a:p>
        </p:txBody>
      </p:sp>
      <p:sp>
        <p:nvSpPr>
          <p:cNvPr id="265217" name="Rectangle 1"/>
          <p:cNvSpPr txBox="1">
            <a:spLocks noGrp="1" noRot="1" noChangeAspect="1" noChangeArrowheads="1"/>
          </p:cNvSpPr>
          <p:nvPr>
            <p:ph type="sldImg"/>
          </p:nvPr>
        </p:nvSpPr>
        <p:spPr bwMode="auto">
          <a:xfrm>
            <a:off x="911225" y="744538"/>
            <a:ext cx="4959350" cy="3719512"/>
          </a:xfrm>
          <a:prstGeom prst="rect">
            <a:avLst/>
          </a:prstGeom>
          <a:solidFill>
            <a:srgbClr val="FFFFFF"/>
          </a:solidFill>
          <a:ln>
            <a:solidFill>
              <a:srgbClr val="000000"/>
            </a:solidFill>
            <a:miter lim="800000"/>
            <a:headEnd/>
            <a:tailEnd/>
          </a:ln>
        </p:spPr>
      </p:sp>
      <p:sp>
        <p:nvSpPr>
          <p:cNvPr id="265218" name="Rectangle 2"/>
          <p:cNvSpPr txBox="1">
            <a:spLocks noGrp="1" noChangeArrowheads="1"/>
          </p:cNvSpPr>
          <p:nvPr>
            <p:ph type="body" idx="1"/>
          </p:nvPr>
        </p:nvSpPr>
        <p:spPr bwMode="auto">
          <a:xfrm>
            <a:off x="677863" y="4711700"/>
            <a:ext cx="5426075" cy="4464050"/>
          </a:xfrm>
          <a:prstGeom prst="rect">
            <a:avLst/>
          </a:prstGeom>
          <a:noFill/>
          <a:ln>
            <a:round/>
            <a:headEnd/>
            <a:tailEnd/>
          </a:ln>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6" name="Slide Number Placeholder 5"/>
          <p:cNvSpPr>
            <a:spLocks noGrp="1"/>
          </p:cNvSpPr>
          <p:nvPr>
            <p:ph type="sldNum" idx="12"/>
          </p:nvPr>
        </p:nvSpPr>
        <p:spPr/>
        <p:txBody>
          <a:bodyPr/>
          <a:lstStyle>
            <a:lvl1pPr>
              <a:defRPr/>
            </a:lvl1pPr>
          </a:lstStyle>
          <a:p>
            <a:fld id="{71C3C532-D5B1-4F12-8101-A53BD4D1CD91}" type="slidenum">
              <a:rPr lang="en-GB"/>
              <a:pPr/>
              <a:t>‹#›</a:t>
            </a:fld>
            <a:r>
              <a:rPr lang="en-GB"/>
              <a:t>Slide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1"/>
          </p:nvPr>
        </p:nvSpPr>
        <p:spPr>
          <a:xfrm>
            <a:off x="2895600" y="6245225"/>
            <a:ext cx="3351213" cy="474663"/>
          </a:xfrm>
          <a:prstGeom prst="rect">
            <a:avLst/>
          </a:prstGeom>
        </p:spPr>
        <p:txBody>
          <a:bodyPr/>
          <a:lstStyle>
            <a:lvl1pPr>
              <a:defRPr/>
            </a:lvl1pPr>
          </a:lstStyle>
          <a:p>
            <a:r>
              <a:rPr lang="en-GB"/>
              <a:t>Introduction to Parallel Processing</a:t>
            </a:r>
          </a:p>
        </p:txBody>
      </p:sp>
      <p:sp>
        <p:nvSpPr>
          <p:cNvPr id="6" name="Slide Number Placeholder 5"/>
          <p:cNvSpPr>
            <a:spLocks noGrp="1"/>
          </p:cNvSpPr>
          <p:nvPr>
            <p:ph type="sldNum" idx="12"/>
          </p:nvPr>
        </p:nvSpPr>
        <p:spPr/>
        <p:txBody>
          <a:bodyPr/>
          <a:lstStyle>
            <a:lvl1pPr>
              <a:defRPr/>
            </a:lvl1pPr>
          </a:lstStyle>
          <a:p>
            <a:fld id="{0B6C1F04-8D87-4BB2-B165-546728C9B395}" type="slidenum">
              <a:rPr lang="en-GB"/>
              <a:pPr/>
              <a:t>‹#›</a:t>
            </a:fld>
            <a:r>
              <a:rPr lang="en-GB"/>
              <a:t>Slide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idx="11"/>
          </p:nvPr>
        </p:nvSpPr>
        <p:spPr>
          <a:xfrm>
            <a:off x="2895600" y="6245225"/>
            <a:ext cx="3351213" cy="474663"/>
          </a:xfrm>
          <a:prstGeom prst="rect">
            <a:avLst/>
          </a:prstGeom>
        </p:spPr>
        <p:txBody>
          <a:bodyPr/>
          <a:lstStyle>
            <a:lvl1pPr>
              <a:defRPr/>
            </a:lvl1pPr>
          </a:lstStyle>
          <a:p>
            <a:r>
              <a:rPr lang="en-GB"/>
              <a:t>Introduction to Parallel Processing</a:t>
            </a:r>
          </a:p>
        </p:txBody>
      </p:sp>
      <p:sp>
        <p:nvSpPr>
          <p:cNvPr id="6" name="Slide Number Placeholder 5"/>
          <p:cNvSpPr>
            <a:spLocks noGrp="1"/>
          </p:cNvSpPr>
          <p:nvPr>
            <p:ph type="sldNum" idx="12"/>
          </p:nvPr>
        </p:nvSpPr>
        <p:spPr/>
        <p:txBody>
          <a:bodyPr/>
          <a:lstStyle>
            <a:lvl1pPr>
              <a:defRPr/>
            </a:lvl1pPr>
          </a:lstStyle>
          <a:p>
            <a:fld id="{1DA0C744-D424-4A60-AE5E-164F29103B87}" type="slidenum">
              <a:rPr lang="en-GB"/>
              <a:pPr/>
              <a:t>‹#›</a:t>
            </a:fld>
            <a:r>
              <a:rPr lang="en-GB"/>
              <a:t>Slide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dirty="0" smtClean="0"/>
              <a:t>Click to edit Master title style</a:t>
            </a:r>
            <a:endParaRPr lang="en-US" dirty="0"/>
          </a:p>
        </p:txBody>
      </p:sp>
      <p:sp>
        <p:nvSpPr>
          <p:cNvPr id="4" name="Footer Placeholder 3"/>
          <p:cNvSpPr>
            <a:spLocks noGrp="1"/>
          </p:cNvSpPr>
          <p:nvPr>
            <p:ph type="ftr" idx="11"/>
          </p:nvPr>
        </p:nvSpPr>
        <p:spPr>
          <a:xfrm>
            <a:off x="2895600" y="6245225"/>
            <a:ext cx="3351213" cy="474663"/>
          </a:xfrm>
          <a:prstGeom prst="rect">
            <a:avLst/>
          </a:prstGeom>
        </p:spPr>
        <p:txBody>
          <a:bodyPr/>
          <a:lstStyle>
            <a:lvl1pPr>
              <a:defRPr/>
            </a:lvl1pPr>
          </a:lstStyle>
          <a:p>
            <a:r>
              <a:rPr lang="en-GB"/>
              <a:t>Introduction to Parallel Processing</a:t>
            </a:r>
          </a:p>
        </p:txBody>
      </p:sp>
      <p:sp>
        <p:nvSpPr>
          <p:cNvPr id="5" name="Slide Number Placeholder 4"/>
          <p:cNvSpPr>
            <a:spLocks noGrp="1"/>
          </p:cNvSpPr>
          <p:nvPr>
            <p:ph type="sldNum" idx="12"/>
          </p:nvPr>
        </p:nvSpPr>
        <p:spPr>
          <a:xfrm>
            <a:off x="457200" y="6245225"/>
            <a:ext cx="2132013" cy="474663"/>
          </a:xfrm>
        </p:spPr>
        <p:txBody>
          <a:bodyPr/>
          <a:lstStyle>
            <a:lvl1pPr>
              <a:defRPr/>
            </a:lvl1pPr>
          </a:lstStyle>
          <a:p>
            <a:fld id="{8CBB02E4-AC49-4EBC-B64B-20B770AC1D11}" type="slidenum">
              <a:rPr lang="en-GB"/>
              <a:pPr/>
              <a:t>‹#›</a:t>
            </a:fld>
            <a:r>
              <a:rPr lang="en-GB"/>
              <a:t>Slide </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7013" cy="452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6613" y="3938588"/>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idx="11"/>
          </p:nvPr>
        </p:nvSpPr>
        <p:spPr>
          <a:xfrm>
            <a:off x="2895600" y="6245225"/>
            <a:ext cx="3351213" cy="474663"/>
          </a:xfrm>
          <a:prstGeom prst="rect">
            <a:avLst/>
          </a:prstGeom>
        </p:spPr>
        <p:txBody>
          <a:bodyPr/>
          <a:lstStyle>
            <a:lvl1pPr>
              <a:defRPr/>
            </a:lvl1pPr>
          </a:lstStyle>
          <a:p>
            <a:r>
              <a:rPr lang="en-GB"/>
              <a:t>Introduction to Parallel Processing</a:t>
            </a:r>
          </a:p>
        </p:txBody>
      </p:sp>
      <p:sp>
        <p:nvSpPr>
          <p:cNvPr id="8" name="Slide Number Placeholder 7"/>
          <p:cNvSpPr>
            <a:spLocks noGrp="1"/>
          </p:cNvSpPr>
          <p:nvPr>
            <p:ph type="sldNum" idx="12"/>
          </p:nvPr>
        </p:nvSpPr>
        <p:spPr>
          <a:xfrm>
            <a:off x="457200" y="6245225"/>
            <a:ext cx="2132013" cy="474663"/>
          </a:xfrm>
        </p:spPr>
        <p:txBody>
          <a:bodyPr/>
          <a:lstStyle>
            <a:lvl1pPr>
              <a:defRPr/>
            </a:lvl1pPr>
          </a:lstStyle>
          <a:p>
            <a:fld id="{35D683C5-8F55-434C-8197-D3885F468314}" type="slidenum">
              <a:rPr lang="en-GB"/>
              <a:pPr/>
              <a:t>‹#›</a:t>
            </a:fld>
            <a:r>
              <a:rPr lang="en-GB"/>
              <a:t>Slide </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8013" cy="11414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7013" cy="452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8600" cy="4524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idx="11"/>
          </p:nvPr>
        </p:nvSpPr>
        <p:spPr>
          <a:xfrm>
            <a:off x="2895600" y="6245225"/>
            <a:ext cx="3351213" cy="474663"/>
          </a:xfrm>
          <a:prstGeom prst="rect">
            <a:avLst/>
          </a:prstGeom>
        </p:spPr>
        <p:txBody>
          <a:bodyPr/>
          <a:lstStyle>
            <a:lvl1pPr>
              <a:defRPr/>
            </a:lvl1pPr>
          </a:lstStyle>
          <a:p>
            <a:r>
              <a:rPr lang="en-GB"/>
              <a:t>Introduction to Parallel Processing</a:t>
            </a:r>
          </a:p>
        </p:txBody>
      </p:sp>
      <p:sp>
        <p:nvSpPr>
          <p:cNvPr id="7" name="Slide Number Placeholder 6"/>
          <p:cNvSpPr>
            <a:spLocks noGrp="1"/>
          </p:cNvSpPr>
          <p:nvPr>
            <p:ph type="sldNum" idx="12"/>
          </p:nvPr>
        </p:nvSpPr>
        <p:spPr>
          <a:xfrm>
            <a:off x="457200" y="6245225"/>
            <a:ext cx="2132013" cy="474663"/>
          </a:xfrm>
        </p:spPr>
        <p:txBody>
          <a:bodyPr/>
          <a:lstStyle>
            <a:lvl1pPr>
              <a:defRPr/>
            </a:lvl1pPr>
          </a:lstStyle>
          <a:p>
            <a:fld id="{40B5295C-CAF8-4328-AF02-23BDB72E0202}" type="slidenum">
              <a:rPr lang="en-GB"/>
              <a:pPr/>
              <a:t>‹#›</a:t>
            </a:fld>
            <a:r>
              <a:rPr lang="en-GB"/>
              <a:t>Slide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idx="12"/>
          </p:nvPr>
        </p:nvSpPr>
        <p:spPr/>
        <p:txBody>
          <a:bodyPr/>
          <a:lstStyle>
            <a:lvl1pPr>
              <a:defRPr/>
            </a:lvl1pPr>
          </a:lstStyle>
          <a:p>
            <a:fld id="{320880E5-198F-4986-8679-BDC3F2DA49FA}" type="slidenum">
              <a:rPr lang="en-GB"/>
              <a:pPr/>
              <a:t>‹#›</a:t>
            </a:fld>
            <a:r>
              <a:rPr lang="en-GB"/>
              <a:t>Slide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Slide Number Placeholder 5"/>
          <p:cNvSpPr>
            <a:spLocks noGrp="1"/>
          </p:cNvSpPr>
          <p:nvPr>
            <p:ph type="sldNum" idx="12"/>
          </p:nvPr>
        </p:nvSpPr>
        <p:spPr/>
        <p:txBody>
          <a:bodyPr/>
          <a:lstStyle>
            <a:lvl1pPr>
              <a:defRPr/>
            </a:lvl1pPr>
          </a:lstStyle>
          <a:p>
            <a:fld id="{92AC3C51-EB2F-4E9E-89CE-8CB53284B326}" type="slidenum">
              <a:rPr lang="en-GB"/>
              <a:pPr/>
              <a:t>‹#›</a:t>
            </a:fld>
            <a:r>
              <a:rPr lang="en-GB"/>
              <a:t>Slide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idx="11"/>
          </p:nvPr>
        </p:nvSpPr>
        <p:spPr>
          <a:xfrm>
            <a:off x="2895600" y="6245225"/>
            <a:ext cx="3351213" cy="474663"/>
          </a:xfrm>
          <a:prstGeom prst="rect">
            <a:avLst/>
          </a:prstGeom>
        </p:spPr>
        <p:txBody>
          <a:bodyPr/>
          <a:lstStyle>
            <a:lvl1pPr>
              <a:defRPr/>
            </a:lvl1pPr>
          </a:lstStyle>
          <a:p>
            <a:r>
              <a:rPr lang="en-GB"/>
              <a:t>Introduction to Parallel Processing</a:t>
            </a:r>
          </a:p>
        </p:txBody>
      </p:sp>
      <p:sp>
        <p:nvSpPr>
          <p:cNvPr id="7" name="Slide Number Placeholder 6"/>
          <p:cNvSpPr>
            <a:spLocks noGrp="1"/>
          </p:cNvSpPr>
          <p:nvPr>
            <p:ph type="sldNum" idx="12"/>
          </p:nvPr>
        </p:nvSpPr>
        <p:spPr/>
        <p:txBody>
          <a:bodyPr/>
          <a:lstStyle>
            <a:lvl1pPr>
              <a:defRPr/>
            </a:lvl1pPr>
          </a:lstStyle>
          <a:p>
            <a:fld id="{3BBA3502-5F85-476A-A1CA-C53390A96141}" type="slidenum">
              <a:rPr lang="en-GB"/>
              <a:pPr/>
              <a:t>‹#›</a:t>
            </a:fld>
            <a:r>
              <a:rPr lang="en-GB"/>
              <a:t>Slide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idx="12"/>
          </p:nvPr>
        </p:nvSpPr>
        <p:spPr/>
        <p:txBody>
          <a:bodyPr/>
          <a:lstStyle>
            <a:lvl1pPr>
              <a:defRPr/>
            </a:lvl1pPr>
          </a:lstStyle>
          <a:p>
            <a:fld id="{47B00D7C-3A2E-4C05-A7F3-F19B25DD6FD2}" type="slidenum">
              <a:rPr lang="en-GB"/>
              <a:pPr/>
              <a:t>‹#›</a:t>
            </a:fld>
            <a:r>
              <a:rPr lang="en-GB"/>
              <a:t>Slide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idx="12"/>
          </p:nvPr>
        </p:nvSpPr>
        <p:spPr/>
        <p:txBody>
          <a:bodyPr/>
          <a:lstStyle>
            <a:lvl1pPr>
              <a:defRPr/>
            </a:lvl1pPr>
          </a:lstStyle>
          <a:p>
            <a:fld id="{19896D90-5BBE-4B5F-A126-EF90EB7C6662}" type="slidenum">
              <a:rPr lang="en-GB"/>
              <a:pPr/>
              <a:t>‹#›</a:t>
            </a:fld>
            <a:r>
              <a:rPr lang="en-GB"/>
              <a:t>Slide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idx="11"/>
          </p:nvPr>
        </p:nvSpPr>
        <p:spPr>
          <a:xfrm>
            <a:off x="2895600" y="6245225"/>
            <a:ext cx="3351213" cy="474663"/>
          </a:xfrm>
          <a:prstGeom prst="rect">
            <a:avLst/>
          </a:prstGeom>
        </p:spPr>
        <p:txBody>
          <a:bodyPr/>
          <a:lstStyle>
            <a:lvl1pPr>
              <a:defRPr/>
            </a:lvl1pPr>
          </a:lstStyle>
          <a:p>
            <a:r>
              <a:rPr lang="en-GB"/>
              <a:t>Introduction to Parallel Processing</a:t>
            </a:r>
          </a:p>
        </p:txBody>
      </p:sp>
      <p:sp>
        <p:nvSpPr>
          <p:cNvPr id="4" name="Slide Number Placeholder 3"/>
          <p:cNvSpPr>
            <a:spLocks noGrp="1"/>
          </p:cNvSpPr>
          <p:nvPr>
            <p:ph type="sldNum" idx="12"/>
          </p:nvPr>
        </p:nvSpPr>
        <p:spPr/>
        <p:txBody>
          <a:bodyPr/>
          <a:lstStyle>
            <a:lvl1pPr>
              <a:defRPr/>
            </a:lvl1pPr>
          </a:lstStyle>
          <a:p>
            <a:fld id="{4118677A-BCA3-4963-9B4F-98475DC2BE2D}" type="slidenum">
              <a:rPr lang="en-GB"/>
              <a:pPr/>
              <a:t>‹#›</a:t>
            </a:fld>
            <a:r>
              <a:rPr lang="en-GB"/>
              <a:t>Slide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idx="11"/>
          </p:nvPr>
        </p:nvSpPr>
        <p:spPr>
          <a:xfrm>
            <a:off x="2895600" y="6245225"/>
            <a:ext cx="3351213" cy="474663"/>
          </a:xfrm>
          <a:prstGeom prst="rect">
            <a:avLst/>
          </a:prstGeom>
        </p:spPr>
        <p:txBody>
          <a:bodyPr/>
          <a:lstStyle>
            <a:lvl1pPr>
              <a:defRPr/>
            </a:lvl1pPr>
          </a:lstStyle>
          <a:p>
            <a:r>
              <a:rPr lang="en-GB"/>
              <a:t>Introduction to Parallel Processing</a:t>
            </a:r>
          </a:p>
        </p:txBody>
      </p:sp>
      <p:sp>
        <p:nvSpPr>
          <p:cNvPr id="7" name="Slide Number Placeholder 6"/>
          <p:cNvSpPr>
            <a:spLocks noGrp="1"/>
          </p:cNvSpPr>
          <p:nvPr>
            <p:ph type="sldNum" idx="12"/>
          </p:nvPr>
        </p:nvSpPr>
        <p:spPr/>
        <p:txBody>
          <a:bodyPr/>
          <a:lstStyle>
            <a:lvl1pPr>
              <a:defRPr/>
            </a:lvl1pPr>
          </a:lstStyle>
          <a:p>
            <a:fld id="{0A816DD0-C433-46F2-8067-F33B19650966}" type="slidenum">
              <a:rPr lang="en-GB"/>
              <a:pPr/>
              <a:t>‹#›</a:t>
            </a:fld>
            <a:r>
              <a:rPr lang="en-GB"/>
              <a:t>Slide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idx="11"/>
          </p:nvPr>
        </p:nvSpPr>
        <p:spPr>
          <a:xfrm>
            <a:off x="2895600" y="6245225"/>
            <a:ext cx="3351213" cy="474663"/>
          </a:xfrm>
          <a:prstGeom prst="rect">
            <a:avLst/>
          </a:prstGeom>
        </p:spPr>
        <p:txBody>
          <a:bodyPr/>
          <a:lstStyle>
            <a:lvl1pPr>
              <a:defRPr/>
            </a:lvl1pPr>
          </a:lstStyle>
          <a:p>
            <a:r>
              <a:rPr lang="en-GB"/>
              <a:t>Introduction to Parallel Processing</a:t>
            </a:r>
          </a:p>
        </p:txBody>
      </p:sp>
      <p:sp>
        <p:nvSpPr>
          <p:cNvPr id="7" name="Slide Number Placeholder 6"/>
          <p:cNvSpPr>
            <a:spLocks noGrp="1"/>
          </p:cNvSpPr>
          <p:nvPr>
            <p:ph type="sldNum" idx="12"/>
          </p:nvPr>
        </p:nvSpPr>
        <p:spPr/>
        <p:txBody>
          <a:bodyPr/>
          <a:lstStyle>
            <a:lvl1pPr>
              <a:defRPr/>
            </a:lvl1pPr>
          </a:lstStyle>
          <a:p>
            <a:fld id="{7E18D96B-3D0D-402C-AE6C-18299134CE7A}" type="slidenum">
              <a:rPr lang="en-GB"/>
              <a:pPr/>
              <a:t>‹#›</a:t>
            </a:fld>
            <a:r>
              <a:rPr lang="en-GB"/>
              <a:t>Slide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4638"/>
            <a:ext cx="8228013" cy="11414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9" name="Rectangle 5"/>
          <p:cNvSpPr>
            <a:spLocks noGrp="1" noChangeArrowheads="1"/>
          </p:cNvSpPr>
          <p:nvPr>
            <p:ph type="sldNum"/>
          </p:nvPr>
        </p:nvSpPr>
        <p:spPr bwMode="auto">
          <a:xfrm>
            <a:off x="457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l">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defRPr>
            </a:lvl1pPr>
          </a:lstStyle>
          <a:p>
            <a:fld id="{970AF4AB-B288-4DCC-AC71-16FF0D82645E}" type="slidenum">
              <a:rPr lang="en-GB"/>
              <a:pPr/>
              <a:t>‹#›</a:t>
            </a:fld>
            <a:r>
              <a:rPr lang="en-GB"/>
              <a:t>Slide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p:txStyles>
    <p:titleStyle>
      <a:lvl1pPr algn="ctr" defTabSz="457200" rtl="1" fontAlgn="base">
        <a:lnSpc>
          <a:spcPct val="93000"/>
        </a:lnSpc>
        <a:spcBef>
          <a:spcPct val="0"/>
        </a:spcBef>
        <a:spcAft>
          <a:spcPct val="0"/>
        </a:spcAft>
        <a:buClr>
          <a:srgbClr val="000000"/>
        </a:buClr>
        <a:buSzPct val="100000"/>
        <a:buFont typeface="Arial" charset="0"/>
        <a:defRPr sz="4400">
          <a:solidFill>
            <a:srgbClr val="000000"/>
          </a:solidFill>
          <a:latin typeface="+mj-lt"/>
          <a:ea typeface="+mj-ea"/>
          <a:cs typeface="+mj-cs"/>
        </a:defRPr>
      </a:lvl1pPr>
      <a:lvl2pPr algn="ctr" defTabSz="457200" rtl="1" fontAlgn="base">
        <a:lnSpc>
          <a:spcPct val="93000"/>
        </a:lnSpc>
        <a:spcBef>
          <a:spcPct val="0"/>
        </a:spcBef>
        <a:spcAft>
          <a:spcPct val="0"/>
        </a:spcAft>
        <a:buClr>
          <a:srgbClr val="000000"/>
        </a:buClr>
        <a:buSzPct val="100000"/>
        <a:buFont typeface="Arial" charset="0"/>
        <a:defRPr sz="4400">
          <a:solidFill>
            <a:srgbClr val="000000"/>
          </a:solidFill>
          <a:latin typeface="Arial" charset="0"/>
          <a:cs typeface="Arial" charset="0"/>
        </a:defRPr>
      </a:lvl2pPr>
      <a:lvl3pPr algn="ctr" defTabSz="457200" rtl="1" fontAlgn="base">
        <a:lnSpc>
          <a:spcPct val="93000"/>
        </a:lnSpc>
        <a:spcBef>
          <a:spcPct val="0"/>
        </a:spcBef>
        <a:spcAft>
          <a:spcPct val="0"/>
        </a:spcAft>
        <a:buClr>
          <a:srgbClr val="000000"/>
        </a:buClr>
        <a:buSzPct val="100000"/>
        <a:buFont typeface="Arial" charset="0"/>
        <a:defRPr sz="4400">
          <a:solidFill>
            <a:srgbClr val="000000"/>
          </a:solidFill>
          <a:latin typeface="Arial" charset="0"/>
          <a:cs typeface="Arial" charset="0"/>
        </a:defRPr>
      </a:lvl3pPr>
      <a:lvl4pPr algn="ctr" defTabSz="457200" rtl="1" fontAlgn="base">
        <a:lnSpc>
          <a:spcPct val="93000"/>
        </a:lnSpc>
        <a:spcBef>
          <a:spcPct val="0"/>
        </a:spcBef>
        <a:spcAft>
          <a:spcPct val="0"/>
        </a:spcAft>
        <a:buClr>
          <a:srgbClr val="000000"/>
        </a:buClr>
        <a:buSzPct val="100000"/>
        <a:buFont typeface="Arial" charset="0"/>
        <a:defRPr sz="4400">
          <a:solidFill>
            <a:srgbClr val="000000"/>
          </a:solidFill>
          <a:latin typeface="Arial" charset="0"/>
          <a:cs typeface="Arial" charset="0"/>
        </a:defRPr>
      </a:lvl4pPr>
      <a:lvl5pPr algn="ctr" defTabSz="457200" rtl="1" fontAlgn="base">
        <a:lnSpc>
          <a:spcPct val="93000"/>
        </a:lnSpc>
        <a:spcBef>
          <a:spcPct val="0"/>
        </a:spcBef>
        <a:spcAft>
          <a:spcPct val="0"/>
        </a:spcAft>
        <a:buClr>
          <a:srgbClr val="000000"/>
        </a:buClr>
        <a:buSzPct val="100000"/>
        <a:buFont typeface="Arial" charset="0"/>
        <a:defRPr sz="4400">
          <a:solidFill>
            <a:srgbClr val="000000"/>
          </a:solidFill>
          <a:latin typeface="Arial" charset="0"/>
          <a:cs typeface="Arial" charset="0"/>
        </a:defRPr>
      </a:lvl5pPr>
      <a:lvl6pPr marL="457200" algn="ctr" defTabSz="457200" rtl="1" fontAlgn="base">
        <a:lnSpc>
          <a:spcPct val="93000"/>
        </a:lnSpc>
        <a:spcBef>
          <a:spcPct val="0"/>
        </a:spcBef>
        <a:spcAft>
          <a:spcPct val="0"/>
        </a:spcAft>
        <a:buClr>
          <a:srgbClr val="000000"/>
        </a:buClr>
        <a:buSzPct val="100000"/>
        <a:buFont typeface="Arial" charset="0"/>
        <a:defRPr sz="4400">
          <a:solidFill>
            <a:srgbClr val="000000"/>
          </a:solidFill>
          <a:latin typeface="Arial" charset="0"/>
          <a:cs typeface="Arial" charset="0"/>
        </a:defRPr>
      </a:lvl6pPr>
      <a:lvl7pPr marL="914400" algn="ctr" defTabSz="457200" rtl="1" fontAlgn="base">
        <a:lnSpc>
          <a:spcPct val="93000"/>
        </a:lnSpc>
        <a:spcBef>
          <a:spcPct val="0"/>
        </a:spcBef>
        <a:spcAft>
          <a:spcPct val="0"/>
        </a:spcAft>
        <a:buClr>
          <a:srgbClr val="000000"/>
        </a:buClr>
        <a:buSzPct val="100000"/>
        <a:buFont typeface="Arial" charset="0"/>
        <a:defRPr sz="4400">
          <a:solidFill>
            <a:srgbClr val="000000"/>
          </a:solidFill>
          <a:latin typeface="Arial" charset="0"/>
          <a:cs typeface="Arial" charset="0"/>
        </a:defRPr>
      </a:lvl7pPr>
      <a:lvl8pPr marL="1371600" algn="ctr" defTabSz="457200" rtl="1" fontAlgn="base">
        <a:lnSpc>
          <a:spcPct val="93000"/>
        </a:lnSpc>
        <a:spcBef>
          <a:spcPct val="0"/>
        </a:spcBef>
        <a:spcAft>
          <a:spcPct val="0"/>
        </a:spcAft>
        <a:buClr>
          <a:srgbClr val="000000"/>
        </a:buClr>
        <a:buSzPct val="100000"/>
        <a:buFont typeface="Arial" charset="0"/>
        <a:defRPr sz="4400">
          <a:solidFill>
            <a:srgbClr val="000000"/>
          </a:solidFill>
          <a:latin typeface="Arial" charset="0"/>
          <a:cs typeface="Arial" charset="0"/>
        </a:defRPr>
      </a:lvl8pPr>
      <a:lvl9pPr marL="1828800" algn="ctr" defTabSz="457200" rtl="1" fontAlgn="base">
        <a:lnSpc>
          <a:spcPct val="93000"/>
        </a:lnSpc>
        <a:spcBef>
          <a:spcPct val="0"/>
        </a:spcBef>
        <a:spcAft>
          <a:spcPct val="0"/>
        </a:spcAft>
        <a:buClr>
          <a:srgbClr val="000000"/>
        </a:buClr>
        <a:buSzPct val="100000"/>
        <a:buFont typeface="Arial" charset="0"/>
        <a:defRPr sz="4400">
          <a:solidFill>
            <a:srgbClr val="000000"/>
          </a:solidFill>
          <a:latin typeface="Arial" charset="0"/>
          <a:cs typeface="Arial" charset="0"/>
        </a:defRPr>
      </a:lvl9pPr>
    </p:titleStyle>
    <p:bodyStyle>
      <a:lvl1pPr marL="341313" indent="-341313" algn="r" defTabSz="457200" rtl="1" fontAlgn="base">
        <a:lnSpc>
          <a:spcPct val="93000"/>
        </a:lnSpc>
        <a:spcBef>
          <a:spcPts val="800"/>
        </a:spcBef>
        <a:spcAft>
          <a:spcPct val="0"/>
        </a:spcAft>
        <a:buClr>
          <a:srgbClr val="000000"/>
        </a:buClr>
        <a:buSzPct val="100000"/>
        <a:buFont typeface="Arial" charset="0"/>
        <a:buChar char="•"/>
        <a:defRPr sz="3200">
          <a:solidFill>
            <a:srgbClr val="000000"/>
          </a:solidFill>
          <a:latin typeface="+mn-lt"/>
          <a:ea typeface="+mn-ea"/>
          <a:cs typeface="+mn-cs"/>
        </a:defRPr>
      </a:lvl1pPr>
      <a:lvl2pPr marL="741363" indent="-284163" algn="r" defTabSz="457200" rtl="1" fontAlgn="base">
        <a:lnSpc>
          <a:spcPct val="93000"/>
        </a:lnSpc>
        <a:spcBef>
          <a:spcPts val="700"/>
        </a:spcBef>
        <a:spcAft>
          <a:spcPct val="0"/>
        </a:spcAft>
        <a:buClr>
          <a:srgbClr val="000000"/>
        </a:buClr>
        <a:buSzPct val="100000"/>
        <a:buFont typeface="Arial" charset="0"/>
        <a:buChar char="–"/>
        <a:defRPr sz="2800">
          <a:solidFill>
            <a:srgbClr val="000000"/>
          </a:solidFill>
          <a:latin typeface="+mn-lt"/>
          <a:cs typeface="+mn-cs"/>
        </a:defRPr>
      </a:lvl2pPr>
      <a:lvl3pPr marL="1143000" indent="-228600" algn="r" defTabSz="457200" rtl="1" fontAlgn="base">
        <a:lnSpc>
          <a:spcPct val="93000"/>
        </a:lnSpc>
        <a:spcBef>
          <a:spcPts val="600"/>
        </a:spcBef>
        <a:spcAft>
          <a:spcPct val="0"/>
        </a:spcAft>
        <a:buClr>
          <a:srgbClr val="000000"/>
        </a:buClr>
        <a:buSzPct val="100000"/>
        <a:buFont typeface="Arial" charset="0"/>
        <a:buChar char="•"/>
        <a:defRPr sz="2400">
          <a:solidFill>
            <a:srgbClr val="000000"/>
          </a:solidFill>
          <a:latin typeface="+mn-lt"/>
          <a:cs typeface="+mn-cs"/>
        </a:defRPr>
      </a:lvl3pPr>
      <a:lvl4pPr marL="1600200" indent="-228600" algn="r" defTabSz="457200" rtl="1" fontAlgn="base">
        <a:lnSpc>
          <a:spcPct val="93000"/>
        </a:lnSpc>
        <a:spcBef>
          <a:spcPts val="500"/>
        </a:spcBef>
        <a:spcAft>
          <a:spcPct val="0"/>
        </a:spcAft>
        <a:buClr>
          <a:srgbClr val="000000"/>
        </a:buClr>
        <a:buSzPct val="100000"/>
        <a:buFont typeface="Arial" charset="0"/>
        <a:buChar char="–"/>
        <a:defRPr sz="2000">
          <a:solidFill>
            <a:srgbClr val="000000"/>
          </a:solidFill>
          <a:latin typeface="+mn-lt"/>
          <a:cs typeface="+mn-cs"/>
        </a:defRPr>
      </a:lvl4pPr>
      <a:lvl5pPr marL="2057400" indent="-228600" algn="r" defTabSz="457200" rtl="1" fontAlgn="base">
        <a:lnSpc>
          <a:spcPct val="93000"/>
        </a:lnSpc>
        <a:spcBef>
          <a:spcPts val="500"/>
        </a:spcBef>
        <a:spcAft>
          <a:spcPct val="0"/>
        </a:spcAft>
        <a:buClr>
          <a:srgbClr val="000000"/>
        </a:buClr>
        <a:buSzPct val="100000"/>
        <a:buFont typeface="Arial" charset="0"/>
        <a:buChar char="»"/>
        <a:defRPr sz="2000">
          <a:solidFill>
            <a:srgbClr val="000000"/>
          </a:solidFill>
          <a:latin typeface="+mn-lt"/>
          <a:cs typeface="+mn-cs"/>
        </a:defRPr>
      </a:lvl5pPr>
      <a:lvl6pPr marL="2514600" indent="-228600" algn="r" defTabSz="457200" rtl="1" fontAlgn="base">
        <a:lnSpc>
          <a:spcPct val="93000"/>
        </a:lnSpc>
        <a:spcBef>
          <a:spcPts val="500"/>
        </a:spcBef>
        <a:spcAft>
          <a:spcPct val="0"/>
        </a:spcAft>
        <a:buClr>
          <a:srgbClr val="000000"/>
        </a:buClr>
        <a:buSzPct val="100000"/>
        <a:buFont typeface="Arial" charset="0"/>
        <a:buChar char="»"/>
        <a:defRPr sz="2000">
          <a:solidFill>
            <a:srgbClr val="000000"/>
          </a:solidFill>
          <a:latin typeface="+mn-lt"/>
          <a:cs typeface="+mn-cs"/>
        </a:defRPr>
      </a:lvl6pPr>
      <a:lvl7pPr marL="2971800" indent="-228600" algn="r" defTabSz="457200" rtl="1" fontAlgn="base">
        <a:lnSpc>
          <a:spcPct val="93000"/>
        </a:lnSpc>
        <a:spcBef>
          <a:spcPts val="500"/>
        </a:spcBef>
        <a:spcAft>
          <a:spcPct val="0"/>
        </a:spcAft>
        <a:buClr>
          <a:srgbClr val="000000"/>
        </a:buClr>
        <a:buSzPct val="100000"/>
        <a:buFont typeface="Arial" charset="0"/>
        <a:buChar char="»"/>
        <a:defRPr sz="2000">
          <a:solidFill>
            <a:srgbClr val="000000"/>
          </a:solidFill>
          <a:latin typeface="+mn-lt"/>
          <a:cs typeface="+mn-cs"/>
        </a:defRPr>
      </a:lvl7pPr>
      <a:lvl8pPr marL="3429000" indent="-228600" algn="r" defTabSz="457200" rtl="1" fontAlgn="base">
        <a:lnSpc>
          <a:spcPct val="93000"/>
        </a:lnSpc>
        <a:spcBef>
          <a:spcPts val="500"/>
        </a:spcBef>
        <a:spcAft>
          <a:spcPct val="0"/>
        </a:spcAft>
        <a:buClr>
          <a:srgbClr val="000000"/>
        </a:buClr>
        <a:buSzPct val="100000"/>
        <a:buFont typeface="Arial" charset="0"/>
        <a:buChar char="»"/>
        <a:defRPr sz="2000">
          <a:solidFill>
            <a:srgbClr val="000000"/>
          </a:solidFill>
          <a:latin typeface="+mn-lt"/>
          <a:cs typeface="+mn-cs"/>
        </a:defRPr>
      </a:lvl8pPr>
      <a:lvl9pPr marL="3886200" indent="-228600" algn="r" defTabSz="457200" rtl="1" fontAlgn="base">
        <a:lnSpc>
          <a:spcPct val="93000"/>
        </a:lnSpc>
        <a:spcBef>
          <a:spcPts val="500"/>
        </a:spcBef>
        <a:spcAft>
          <a:spcPct val="0"/>
        </a:spcAft>
        <a:buClr>
          <a:srgbClr val="000000"/>
        </a:buClr>
        <a:buSzPct val="100000"/>
        <a:buFont typeface="Arial" charset="0"/>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0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3.xml"/><Relationship Id="rId1" Type="http://schemas.openxmlformats.org/officeDocument/2006/relationships/slideLayout" Target="../slideLayouts/slideLayout13.xml"/><Relationship Id="rId4" Type="http://schemas.openxmlformats.org/officeDocument/2006/relationships/image" Target="../media/image97.jpeg"/></Relationships>
</file>

<file path=ppt/slides/_rels/slide1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0.xml"/><Relationship Id="rId1" Type="http://schemas.openxmlformats.org/officeDocument/2006/relationships/slideLayout" Target="../slideLayouts/slideLayout6.xml"/><Relationship Id="rId5" Type="http://schemas.openxmlformats.org/officeDocument/2006/relationships/image" Target="../media/image106.jpeg"/><Relationship Id="rId4" Type="http://schemas.openxmlformats.org/officeDocument/2006/relationships/image" Target="../media/image105.jpeg"/></Relationships>
</file>

<file path=ppt/slides/_rels/slide12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110.wmf"/><Relationship Id="rId4" Type="http://schemas.openxmlformats.org/officeDocument/2006/relationships/image" Target="../media/image109.wmf"/></Relationships>
</file>

<file path=ppt/slides/_rels/slide12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hyperlink" Target="http://monalisa.cacr.caltech.edu/dl_jClient_grid3.html"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0.xm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1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13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9.xml"/><Relationship Id="rId1" Type="http://schemas.openxmlformats.org/officeDocument/2006/relationships/slideLayout" Target="../slideLayouts/slideLayout6.xml"/><Relationship Id="rId4" Type="http://schemas.openxmlformats.org/officeDocument/2006/relationships/image" Target="../media/image128.jpeg"/></Relationships>
</file>

<file path=ppt/slides/_rels/slide14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4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multicore.amd.com/WhatIsMC/" TargetMode="External"/><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hyperlink" Target="http://www.research.ibm.com/cell"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hyperlink" Target="http://www.intel.com/technology/mooreslaw/index.htm"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hyperlink" Target="ftp://download.intel.com/technology/computing/archinnov/platform2015/download/Platform_2015.pdf" TargetMode="External"/><Relationship Id="rId5" Type="http://schemas.openxmlformats.org/officeDocument/2006/relationships/hyperlink" Target="http://www.intel.com/technology/silicon/mooreslaw/index.htm" TargetMode="External"/><Relationship Id="rId4" Type="http://schemas.openxmlformats.org/officeDocument/2006/relationships/hyperlink" Target="ftp://download.intel.com/museum/Moores_Law/Printed_Materials/Moores_Law_Backgrounder.pdf"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www.ee.bgu.ac.il/~tel-zur/2003B/pp.html"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hyperlink" Target="http://www.ee.bgu.ac.il/~tel-zur/condor" TargetMode="External"/></Relationships>
</file>

<file path=ppt/slides/_rels/slide167.xml.rels><?xml version="1.0" encoding="UTF-8" standalone="yes"?>
<Relationships xmlns="http://schemas.openxmlformats.org/package/2006/relationships"><Relationship Id="rId8" Type="http://schemas.openxmlformats.org/officeDocument/2006/relationships/hyperlink" Target="http://www.mellanox.com/" TargetMode="External"/><Relationship Id="rId3" Type="http://schemas.openxmlformats.org/officeDocument/2006/relationships/hyperlink" Target="http://www-unix.mcs.anl.gov/mpi/index.html" TargetMode="External"/><Relationship Id="rId7" Type="http://schemas.openxmlformats.org/officeDocument/2006/relationships/hyperlink" Target="http://www.grid.org.il/" TargetMode="External"/><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hyperlink" Target="http://iag.iucc.ac.il/" TargetMode="External"/><Relationship Id="rId5" Type="http://schemas.openxmlformats.org/officeDocument/2006/relationships/hyperlink" Target="http://gridcafe.web.cern.ch/gridcafe/" TargetMode="External"/><Relationship Id="rId4" Type="http://schemas.openxmlformats.org/officeDocument/2006/relationships/hyperlink" Target="http://www.top500.org/" TargetMode="External"/></Relationships>
</file>

<file path=ppt/slides/_rels/slide168.xml.rels><?xml version="1.0" encoding="UTF-8" standalone="yes"?>
<Relationships xmlns="http://schemas.openxmlformats.org/package/2006/relationships"><Relationship Id="rId3" Type="http://schemas.openxmlformats.org/officeDocument/2006/relationships/hyperlink" Target="http://bladeserver.nexcom.com.tw/" TargetMode="External"/><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www.top500.org/main/Books/" TargetMode="External"/><Relationship Id="rId2" Type="http://schemas.openxmlformats.org/officeDocument/2006/relationships/notesSlide" Target="../notesSlides/notesSlide140.xml"/><Relationship Id="rId1" Type="http://schemas.openxmlformats.org/officeDocument/2006/relationships/slideLayout" Target="../slideLayouts/slideLayout14.xml"/><Relationship Id="rId4" Type="http://schemas.openxmlformats.org/officeDocument/2006/relationships/image" Target="../media/image150.jpe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8" Type="http://schemas.openxmlformats.org/officeDocument/2006/relationships/hyperlink" Target="http://www.amazon.com/exec/obidos/tg/detail/-/0672323680/ref=lib_rd_next_2/103-7490713-7993449?v=glance&amp;s=books&amp;vi=reader&amp;img=2" TargetMode="External"/><Relationship Id="rId13" Type="http://schemas.openxmlformats.org/officeDocument/2006/relationships/image" Target="../media/image157.jpeg"/><Relationship Id="rId3" Type="http://schemas.openxmlformats.org/officeDocument/2006/relationships/image" Target="../media/image151.jpeg"/><Relationship Id="rId7" Type="http://schemas.openxmlformats.org/officeDocument/2006/relationships/image" Target="../media/image154.jpeg"/><Relationship Id="rId12" Type="http://schemas.openxmlformats.org/officeDocument/2006/relationships/hyperlink" Target="http://www.amazon.com/exec/obidos/tg/detail/-/0130137855/ref=lib_rd_next_2/103-7490713-7993449?v=glance&amp;s=books&amp;vi=reader&amp;img=2" TargetMode="External"/><Relationship Id="rId2" Type="http://schemas.openxmlformats.org/officeDocument/2006/relationships/notesSlide" Target="../notesSlides/notesSlide141.xml"/><Relationship Id="rId1" Type="http://schemas.openxmlformats.org/officeDocument/2006/relationships/slideLayout" Target="../slideLayouts/slideLayout6.xml"/><Relationship Id="rId6" Type="http://schemas.openxmlformats.org/officeDocument/2006/relationships/hyperlink" Target="http://www.amazon.com/exec/obidos/tg/detail/-/1578702747/ref=lib_rd_next_2/103-7490713-7993449?v=glance&amp;s=books&amp;vi=reader&amp;img=2" TargetMode="External"/><Relationship Id="rId11" Type="http://schemas.openxmlformats.org/officeDocument/2006/relationships/image" Target="../media/image156.jpeg"/><Relationship Id="rId5" Type="http://schemas.openxmlformats.org/officeDocument/2006/relationships/image" Target="../media/image153.jpeg"/><Relationship Id="rId10" Type="http://schemas.openxmlformats.org/officeDocument/2006/relationships/hyperlink" Target="http://www.amazon.com/exec/obidos/tg/detail/-/0130137847/ref=lib_rd_next_2/103-7490713-7993449?v=glance&amp;s=books&amp;vi=reader&amp;img=2" TargetMode="External"/><Relationship Id="rId4" Type="http://schemas.openxmlformats.org/officeDocument/2006/relationships/image" Target="../media/image152.jpeg"/><Relationship Id="rId9" Type="http://schemas.openxmlformats.org/officeDocument/2006/relationships/image" Target="../media/image15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9.w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21.w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4.emf"/><Relationship Id="rId4"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5.png"/><Relationship Id="rId5" Type="http://schemas.openxmlformats.org/officeDocument/2006/relationships/oleObject" Target="../embeddings/oleObject5.bin"/><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icl.cs.utk.edu/papi/"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uni-koeln.de/math-nat-fak/geomet/meteo/winfos/euisoTTPPWW18.gif"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icl.cs.utk.edu/projectsfiles/hpcc/RandomAccess/"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www.hlrs.de/mpi/b_eff/"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4.xml"/><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png"/></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0.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png"/></Relationships>
</file>

<file path=ppt/slides/_rels/slide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4" name="Rectangle 2"/>
          <p:cNvSpPr>
            <a:spLocks noGrp="1" noChangeArrowheads="1"/>
          </p:cNvSpPr>
          <p:nvPr>
            <p:ph type="title"/>
          </p:nvPr>
        </p:nvSpPr>
        <p:spPr>
          <a:xfrm>
            <a:off x="685800" y="1600200"/>
            <a:ext cx="7772400" cy="1470025"/>
          </a:xfrm>
          <a:ln/>
        </p:spPr>
        <p:txBody>
          <a:bodyPr/>
          <a:lstStyle/>
          <a:p>
            <a:pPr rtl="0">
              <a:lnSpc>
                <a:spcPct val="100000"/>
              </a:lnSpc>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Parallel Systems</a:t>
            </a:r>
            <a:endParaRPr lang="en-GB" b="1" dirty="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3075" name="Rectangle 3"/>
          <p:cNvSpPr>
            <a:spLocks noGrp="1" noChangeArrowheads="1"/>
          </p:cNvSpPr>
          <p:nvPr>
            <p:ph type="subTitle" idx="4294967295"/>
          </p:nvPr>
        </p:nvSpPr>
        <p:spPr bwMode="auto">
          <a:xfrm>
            <a:off x="1371601" y="4876800"/>
            <a:ext cx="6400800" cy="1752600"/>
          </a:xfrm>
          <a:prstGeom prst="rect">
            <a:avLst/>
          </a:prstGeom>
          <a:noFill/>
          <a:ln/>
        </p:spPr>
        <p:txBody>
          <a:bodyPr lIns="90000" tIns="46800" rIns="90000" bIns="46800"/>
          <a:lstStyle/>
          <a:p>
            <a:pPr marL="0" indent="0" algn="ctr">
              <a:lnSpc>
                <a:spcPct val="100000"/>
              </a:lnSpc>
              <a:buClr>
                <a:srgbClr val="99CC00"/>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Guy Tel-</a:t>
            </a:r>
            <a:r>
              <a:rPr lang="en-GB" dirty="0" err="1">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Zur</a:t>
            </a:r>
            <a:endParaRPr lang="en-GB" dirty="0">
              <a:solidFill>
                <a:srgbClr val="FFFFFF"/>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marL="0" indent="0" algn="ctr">
              <a:lnSpc>
                <a:spcPct val="100000"/>
              </a:lnSpc>
              <a:spcBef>
                <a:spcPts val="700"/>
              </a:spcBef>
              <a:buClr>
                <a:srgbClr val="FFFFFF"/>
              </a:buClr>
              <a:buFont typeface="Courier New" pitchFamily="49"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smtClean="0">
                <a:solidFill>
                  <a:srgbClr val="FFFFFF"/>
                </a:solidFill>
                <a:latin typeface="Courier New" pitchFamily="49" charset="0"/>
              </a:rPr>
              <a:t>tel-zur@computer.org</a:t>
            </a:r>
            <a:endParaRPr lang="en-GB" sz="2800" b="1" dirty="0">
              <a:solidFill>
                <a:srgbClr val="FFFFFF"/>
              </a:solidFill>
              <a:latin typeface="Courier New" pitchFamily="49"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0241"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Exercise</a:t>
            </a:r>
          </a:p>
        </p:txBody>
      </p:sp>
      <p:sp>
        <p:nvSpPr>
          <p:cNvPr id="10242" name="Rectangle 2"/>
          <p:cNvSpPr>
            <a:spLocks noGrp="1" noChangeArrowheads="1"/>
          </p:cNvSpPr>
          <p:nvPr>
            <p:ph type="body" idx="1"/>
          </p:nvPr>
        </p:nvSpPr>
        <p:spPr>
          <a:xfrm>
            <a:off x="457200" y="1600200"/>
            <a:ext cx="8229600" cy="4525963"/>
          </a:xfrm>
          <a:ln/>
        </p:spPr>
        <p:txBody>
          <a:bodyPr/>
          <a:lstStyle/>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In a galaxy there are 10^11 stars</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Estimate the computing time for 100 iterations assuming O(N^2) interactions on a </a:t>
            </a:r>
            <a:r>
              <a:rPr lang="en-GB" dirty="0" smtClean="0"/>
              <a:t>1GFLOPS </a:t>
            </a:r>
            <a:r>
              <a:rPr lang="en-GB" dirty="0"/>
              <a:t>computer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90113" name="Rectangle 1"/>
          <p:cNvSpPr>
            <a:spLocks noGrp="1" noChangeArrowheads="1"/>
          </p:cNvSpPr>
          <p:nvPr>
            <p:ph type="title"/>
          </p:nvPr>
        </p:nvSpPr>
        <p:spPr>
          <a:xfrm>
            <a:off x="1447800" y="274638"/>
            <a:ext cx="6248400" cy="1143000"/>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smtClean="0"/>
              <a:t>IBM </a:t>
            </a:r>
            <a:r>
              <a:rPr lang="en-GB" dirty="0"/>
              <a:t>Blue Gene</a:t>
            </a:r>
          </a:p>
        </p:txBody>
      </p:sp>
      <p:pic>
        <p:nvPicPr>
          <p:cNvPr id="90114" name="Picture 2"/>
          <p:cNvPicPr>
            <a:picLocks noChangeAspect="1" noChangeArrowheads="1"/>
          </p:cNvPicPr>
          <p:nvPr/>
        </p:nvPicPr>
        <p:blipFill>
          <a:blip r:embed="rId3" cstate="print"/>
          <a:srcRect/>
          <a:stretch>
            <a:fillRect/>
          </a:stretch>
        </p:blipFill>
        <p:spPr bwMode="auto">
          <a:xfrm>
            <a:off x="484188" y="1600200"/>
            <a:ext cx="8174037" cy="4525963"/>
          </a:xfrm>
          <a:prstGeom prst="rect">
            <a:avLst/>
          </a:prstGeom>
          <a:noFill/>
          <a:ln w="9525">
            <a:noFill/>
            <a:round/>
            <a:headEnd/>
            <a:tailEnd/>
          </a:ln>
          <a:effectLst/>
        </p:spPr>
      </p:pic>
      <p:grpSp>
        <p:nvGrpSpPr>
          <p:cNvPr id="90115" name="Group 3"/>
          <p:cNvGrpSpPr>
            <a:grpSpLocks/>
          </p:cNvGrpSpPr>
          <p:nvPr/>
        </p:nvGrpSpPr>
        <p:grpSpPr bwMode="auto">
          <a:xfrm>
            <a:off x="6705600" y="4953000"/>
            <a:ext cx="2208213" cy="1212850"/>
            <a:chOff x="4224" y="3120"/>
            <a:chExt cx="1391" cy="764"/>
          </a:xfrm>
        </p:grpSpPr>
        <p:pic>
          <p:nvPicPr>
            <p:cNvPr id="90116" name="Picture 4"/>
            <p:cNvPicPr>
              <a:picLocks noChangeAspect="1" noChangeArrowheads="1"/>
            </p:cNvPicPr>
            <p:nvPr/>
          </p:nvPicPr>
          <p:blipFill>
            <a:blip r:embed="rId4" cstate="print"/>
            <a:srcRect/>
            <a:stretch>
              <a:fillRect/>
            </a:stretch>
          </p:blipFill>
          <p:spPr bwMode="auto">
            <a:xfrm>
              <a:off x="4224" y="3120"/>
              <a:ext cx="1392" cy="765"/>
            </a:xfrm>
            <a:prstGeom prst="rect">
              <a:avLst/>
            </a:prstGeom>
            <a:noFill/>
            <a:ln w="9525">
              <a:noFill/>
              <a:round/>
              <a:headEnd/>
              <a:tailEnd/>
            </a:ln>
            <a:effectLst/>
          </p:spPr>
        </p:pic>
        <p:sp>
          <p:nvSpPr>
            <p:cNvPr id="90117" name="Text Box 5"/>
            <p:cNvSpPr txBox="1">
              <a:spLocks noChangeArrowheads="1"/>
            </p:cNvSpPr>
            <p:nvPr/>
          </p:nvSpPr>
          <p:spPr bwMode="auto">
            <a:xfrm>
              <a:off x="4224" y="3120"/>
              <a:ext cx="1392" cy="765"/>
            </a:xfrm>
            <a:prstGeom prst="rect">
              <a:avLst/>
            </a:prstGeom>
            <a:noFill/>
            <a:ln w="9525">
              <a:noFill/>
              <a:round/>
              <a:headEnd/>
              <a:tailEnd/>
            </a:ln>
            <a:effectLst/>
          </p:spPr>
          <p:txBody>
            <a:bodyPr wrap="none" anchor="ctr"/>
            <a:lstStyle/>
            <a:p>
              <a:endParaRPr lang="en-US"/>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6657380"/>
              </p:ext>
            </p:extLst>
          </p:nvPr>
        </p:nvGraphicFramePr>
        <p:xfrm>
          <a:off x="595312" y="709420"/>
          <a:ext cx="8229599" cy="6148580"/>
        </p:xfrm>
        <a:graphic>
          <a:graphicData uri="http://schemas.openxmlformats.org/drawingml/2006/table">
            <a:tbl>
              <a:tblPr/>
              <a:tblGrid>
                <a:gridCol w="4424679"/>
                <a:gridCol w="3804920"/>
              </a:tblGrid>
              <a:tr h="236930">
                <a:tc>
                  <a:txBody>
                    <a:bodyPr/>
                    <a:lstStyle/>
                    <a:p>
                      <a:r>
                        <a:rPr lang="en-US" sz="1600" i="0" dirty="0">
                          <a:solidFill>
                            <a:srgbClr val="4D5258"/>
                          </a:solidFill>
                          <a:effectLst/>
                        </a:rPr>
                        <a:t>Cray XE6 cabinets:</a:t>
                      </a:r>
                    </a:p>
                  </a:txBody>
                  <a:tcPr marL="27467" marR="27467" marT="27467" marB="27467" anchor="ctr">
                    <a:lnL>
                      <a:noFill/>
                    </a:lnL>
                    <a:lnR>
                      <a:noFill/>
                    </a:lnR>
                    <a:lnT>
                      <a:noFill/>
                    </a:lnT>
                    <a:lnB>
                      <a:noFill/>
                    </a:lnB>
                    <a:solidFill>
                      <a:srgbClr val="FFFFFF"/>
                    </a:solidFill>
                  </a:tcPr>
                </a:tc>
                <a:tc>
                  <a:txBody>
                    <a:bodyPr/>
                    <a:lstStyle/>
                    <a:p>
                      <a:r>
                        <a:rPr lang="en-US" sz="1600" i="0">
                          <a:solidFill>
                            <a:srgbClr val="4D5258"/>
                          </a:solidFill>
                          <a:effectLst/>
                        </a:rPr>
                        <a:t>&gt;235</a:t>
                      </a:r>
                    </a:p>
                  </a:txBody>
                  <a:tcPr marL="27467" marR="27467" marT="27467" marB="27467" anchor="ctr">
                    <a:lnL>
                      <a:noFill/>
                    </a:lnL>
                    <a:lnR>
                      <a:noFill/>
                    </a:lnR>
                    <a:lnT>
                      <a:noFill/>
                    </a:lnT>
                    <a:lnB>
                      <a:noFill/>
                    </a:lnB>
                    <a:solidFill>
                      <a:srgbClr val="FFFFFF"/>
                    </a:solidFill>
                  </a:tcPr>
                </a:tc>
              </a:tr>
              <a:tr h="236927">
                <a:tc>
                  <a:txBody>
                    <a:bodyPr/>
                    <a:lstStyle/>
                    <a:p>
                      <a:r>
                        <a:rPr lang="en-US" sz="1600" i="0">
                          <a:solidFill>
                            <a:srgbClr val="4D5258"/>
                          </a:solidFill>
                          <a:effectLst/>
                        </a:rPr>
                        <a:t>Cray XK6 cabinets:</a:t>
                      </a:r>
                    </a:p>
                  </a:txBody>
                  <a:tcPr marL="27467" marR="27467" marT="27467" marB="27467" anchor="ctr">
                    <a:lnL>
                      <a:noFill/>
                    </a:lnL>
                    <a:lnR>
                      <a:noFill/>
                    </a:lnR>
                    <a:lnT>
                      <a:noFill/>
                    </a:lnT>
                    <a:lnB>
                      <a:noFill/>
                    </a:lnB>
                    <a:solidFill>
                      <a:srgbClr val="FFFFFF"/>
                    </a:solidFill>
                  </a:tcPr>
                </a:tc>
                <a:tc>
                  <a:txBody>
                    <a:bodyPr/>
                    <a:lstStyle/>
                    <a:p>
                      <a:r>
                        <a:rPr lang="en-US" sz="1600" i="0">
                          <a:solidFill>
                            <a:srgbClr val="4D5258"/>
                          </a:solidFill>
                          <a:effectLst/>
                        </a:rPr>
                        <a:t>&gt;30</a:t>
                      </a:r>
                    </a:p>
                  </a:txBody>
                  <a:tcPr marL="27467" marR="27467" marT="27467" marB="27467" anchor="ctr">
                    <a:lnL>
                      <a:noFill/>
                    </a:lnL>
                    <a:lnR>
                      <a:noFill/>
                    </a:lnR>
                    <a:lnT>
                      <a:noFill/>
                    </a:lnT>
                    <a:lnB>
                      <a:noFill/>
                    </a:lnB>
                    <a:solidFill>
                      <a:srgbClr val="FFFFFF"/>
                    </a:solidFill>
                  </a:tcPr>
                </a:tc>
              </a:tr>
              <a:tr h="412791">
                <a:tc>
                  <a:txBody>
                    <a:bodyPr/>
                    <a:lstStyle/>
                    <a:p>
                      <a:r>
                        <a:rPr lang="en-US" sz="1600" i="0">
                          <a:solidFill>
                            <a:srgbClr val="4D5258"/>
                          </a:solidFill>
                          <a:effectLst/>
                        </a:rPr>
                        <a:t>Total cabinets, including storage</a:t>
                      </a:r>
                      <a:br>
                        <a:rPr lang="en-US" sz="1600" i="0">
                          <a:solidFill>
                            <a:srgbClr val="4D5258"/>
                          </a:solidFill>
                          <a:effectLst/>
                        </a:rPr>
                      </a:br>
                      <a:r>
                        <a:rPr lang="en-US" sz="1600" i="0">
                          <a:solidFill>
                            <a:srgbClr val="4D5258"/>
                          </a:solidFill>
                          <a:effectLst/>
                        </a:rPr>
                        <a:t>and server cabinets:</a:t>
                      </a:r>
                    </a:p>
                  </a:txBody>
                  <a:tcPr marL="27467" marR="27467" marT="27467" marB="27467" anchor="ctr">
                    <a:lnL>
                      <a:noFill/>
                    </a:lnL>
                    <a:lnR>
                      <a:noFill/>
                    </a:lnR>
                    <a:lnT>
                      <a:noFill/>
                    </a:lnT>
                    <a:lnB>
                      <a:noFill/>
                    </a:lnB>
                    <a:solidFill>
                      <a:srgbClr val="FFFFFF"/>
                    </a:solidFill>
                  </a:tcPr>
                </a:tc>
                <a:tc>
                  <a:txBody>
                    <a:bodyPr/>
                    <a:lstStyle/>
                    <a:p>
                      <a:r>
                        <a:rPr lang="en-US" sz="1600" i="0">
                          <a:solidFill>
                            <a:srgbClr val="4D5258"/>
                          </a:solidFill>
                          <a:effectLst/>
                        </a:rPr>
                        <a:t>&gt;300</a:t>
                      </a:r>
                    </a:p>
                  </a:txBody>
                  <a:tcPr marL="27467" marR="27467" marT="27467" marB="27467" anchor="ctr">
                    <a:lnL>
                      <a:noFill/>
                    </a:lnL>
                    <a:lnR>
                      <a:noFill/>
                    </a:lnR>
                    <a:lnT>
                      <a:noFill/>
                    </a:lnT>
                    <a:lnB>
                      <a:noFill/>
                    </a:lnB>
                    <a:solidFill>
                      <a:srgbClr val="FFFFFF"/>
                    </a:solidFill>
                  </a:tcPr>
                </a:tc>
              </a:tr>
              <a:tr h="236927">
                <a:tc>
                  <a:txBody>
                    <a:bodyPr/>
                    <a:lstStyle/>
                    <a:p>
                      <a:r>
                        <a:rPr lang="en-US" sz="1600" i="0">
                          <a:solidFill>
                            <a:srgbClr val="4D5258"/>
                          </a:solidFill>
                          <a:effectLst/>
                        </a:rPr>
                        <a:t>Compute nodes:</a:t>
                      </a:r>
                    </a:p>
                  </a:txBody>
                  <a:tcPr marL="27467" marR="27467" marT="27467" marB="27467" anchor="ctr">
                    <a:lnL>
                      <a:noFill/>
                    </a:lnL>
                    <a:lnR>
                      <a:noFill/>
                    </a:lnR>
                    <a:lnT>
                      <a:noFill/>
                    </a:lnT>
                    <a:lnB>
                      <a:noFill/>
                    </a:lnB>
                    <a:solidFill>
                      <a:srgbClr val="FFFFFF"/>
                    </a:solidFill>
                  </a:tcPr>
                </a:tc>
                <a:tc>
                  <a:txBody>
                    <a:bodyPr/>
                    <a:lstStyle/>
                    <a:p>
                      <a:r>
                        <a:rPr lang="en-US" sz="1600" i="0">
                          <a:solidFill>
                            <a:srgbClr val="4D5258"/>
                          </a:solidFill>
                          <a:effectLst/>
                        </a:rPr>
                        <a:t>&gt;25,000</a:t>
                      </a:r>
                    </a:p>
                  </a:txBody>
                  <a:tcPr marL="27467" marR="27467" marT="27467" marB="27467" anchor="ctr">
                    <a:lnL>
                      <a:noFill/>
                    </a:lnL>
                    <a:lnR>
                      <a:noFill/>
                    </a:lnR>
                    <a:lnT>
                      <a:noFill/>
                    </a:lnT>
                    <a:lnB>
                      <a:noFill/>
                    </a:lnB>
                    <a:solidFill>
                      <a:srgbClr val="FFFFFF"/>
                    </a:solidFill>
                  </a:tcPr>
                </a:tc>
              </a:tr>
              <a:tr h="236927">
                <a:tc>
                  <a:txBody>
                    <a:bodyPr/>
                    <a:lstStyle/>
                    <a:p>
                      <a:r>
                        <a:rPr lang="en-US" sz="1600" i="0">
                          <a:solidFill>
                            <a:srgbClr val="4D5258"/>
                          </a:solidFill>
                          <a:effectLst/>
                        </a:rPr>
                        <a:t>Usable storage bandwidth:</a:t>
                      </a:r>
                    </a:p>
                  </a:txBody>
                  <a:tcPr marL="27467" marR="27467" marT="27467" marB="27467" anchor="ctr">
                    <a:lnL>
                      <a:noFill/>
                    </a:lnL>
                    <a:lnR>
                      <a:noFill/>
                    </a:lnR>
                    <a:lnT>
                      <a:noFill/>
                    </a:lnT>
                    <a:lnB>
                      <a:noFill/>
                    </a:lnB>
                    <a:solidFill>
                      <a:srgbClr val="FFFFFF"/>
                    </a:solidFill>
                  </a:tcPr>
                </a:tc>
                <a:tc>
                  <a:txBody>
                    <a:bodyPr/>
                    <a:lstStyle/>
                    <a:p>
                      <a:r>
                        <a:rPr lang="en-US" sz="1600" i="0">
                          <a:solidFill>
                            <a:srgbClr val="4D5258"/>
                          </a:solidFill>
                          <a:effectLst/>
                        </a:rPr>
                        <a:t>&gt;1 TB/s</a:t>
                      </a:r>
                    </a:p>
                  </a:txBody>
                  <a:tcPr marL="27467" marR="27467" marT="27467" marB="27467" anchor="ctr">
                    <a:lnL>
                      <a:noFill/>
                    </a:lnL>
                    <a:lnR>
                      <a:noFill/>
                    </a:lnR>
                    <a:lnT>
                      <a:noFill/>
                    </a:lnT>
                    <a:lnB>
                      <a:noFill/>
                    </a:lnB>
                    <a:solidFill>
                      <a:srgbClr val="FFFFFF"/>
                    </a:solidFill>
                  </a:tcPr>
                </a:tc>
              </a:tr>
              <a:tr h="236927">
                <a:tc>
                  <a:txBody>
                    <a:bodyPr/>
                    <a:lstStyle/>
                    <a:p>
                      <a:r>
                        <a:rPr lang="en-US" sz="1600" i="0">
                          <a:solidFill>
                            <a:srgbClr val="4D5258"/>
                          </a:solidFill>
                          <a:effectLst/>
                        </a:rPr>
                        <a:t>Aggregate system memory:</a:t>
                      </a:r>
                    </a:p>
                  </a:txBody>
                  <a:tcPr marL="27467" marR="27467" marT="27467" marB="27467" anchor="ctr">
                    <a:lnL>
                      <a:noFill/>
                    </a:lnL>
                    <a:lnR>
                      <a:noFill/>
                    </a:lnR>
                    <a:lnT>
                      <a:noFill/>
                    </a:lnT>
                    <a:lnB>
                      <a:noFill/>
                    </a:lnB>
                    <a:solidFill>
                      <a:srgbClr val="FFFFFF"/>
                    </a:solidFill>
                  </a:tcPr>
                </a:tc>
                <a:tc>
                  <a:txBody>
                    <a:bodyPr/>
                    <a:lstStyle/>
                    <a:p>
                      <a:r>
                        <a:rPr lang="en-US" sz="1600" i="0">
                          <a:solidFill>
                            <a:srgbClr val="4D5258"/>
                          </a:solidFill>
                          <a:effectLst/>
                        </a:rPr>
                        <a:t>&gt;1.5 PB</a:t>
                      </a:r>
                    </a:p>
                  </a:txBody>
                  <a:tcPr marL="27467" marR="27467" marT="27467" marB="27467" anchor="ctr">
                    <a:lnL>
                      <a:noFill/>
                    </a:lnL>
                    <a:lnR>
                      <a:noFill/>
                    </a:lnR>
                    <a:lnT>
                      <a:noFill/>
                    </a:lnT>
                    <a:lnB>
                      <a:noFill/>
                    </a:lnB>
                    <a:solidFill>
                      <a:srgbClr val="FFFFFF"/>
                    </a:solidFill>
                  </a:tcPr>
                </a:tc>
              </a:tr>
              <a:tr h="236927">
                <a:tc>
                  <a:txBody>
                    <a:bodyPr/>
                    <a:lstStyle/>
                    <a:p>
                      <a:r>
                        <a:rPr lang="en-US" sz="1600" i="0">
                          <a:solidFill>
                            <a:srgbClr val="4D5258"/>
                          </a:solidFill>
                          <a:effectLst/>
                        </a:rPr>
                        <a:t>Memory per core:</a:t>
                      </a:r>
                    </a:p>
                  </a:txBody>
                  <a:tcPr marL="27467" marR="27467" marT="27467" marB="27467" anchor="ctr">
                    <a:lnL>
                      <a:noFill/>
                    </a:lnL>
                    <a:lnR>
                      <a:noFill/>
                    </a:lnR>
                    <a:lnT>
                      <a:noFill/>
                    </a:lnT>
                    <a:lnB>
                      <a:noFill/>
                    </a:lnB>
                    <a:solidFill>
                      <a:srgbClr val="FFFFFF"/>
                    </a:solidFill>
                  </a:tcPr>
                </a:tc>
                <a:tc>
                  <a:txBody>
                    <a:bodyPr/>
                    <a:lstStyle/>
                    <a:p>
                      <a:r>
                        <a:rPr lang="en-US" sz="1600" i="0">
                          <a:solidFill>
                            <a:srgbClr val="4D5258"/>
                          </a:solidFill>
                          <a:effectLst/>
                        </a:rPr>
                        <a:t>4 GB</a:t>
                      </a:r>
                    </a:p>
                  </a:txBody>
                  <a:tcPr marL="27467" marR="27467" marT="27467" marB="27467" anchor="ctr">
                    <a:lnL>
                      <a:noFill/>
                    </a:lnL>
                    <a:lnR>
                      <a:noFill/>
                    </a:lnR>
                    <a:lnT>
                      <a:noFill/>
                    </a:lnT>
                    <a:lnB>
                      <a:noFill/>
                    </a:lnB>
                    <a:solidFill>
                      <a:srgbClr val="FFFFFF"/>
                    </a:solidFill>
                  </a:tcPr>
                </a:tc>
              </a:tr>
              <a:tr h="412791">
                <a:tc>
                  <a:txBody>
                    <a:bodyPr/>
                    <a:lstStyle/>
                    <a:p>
                      <a:r>
                        <a:rPr lang="en-US" sz="1600" i="0" dirty="0">
                          <a:solidFill>
                            <a:srgbClr val="4D5258"/>
                          </a:solidFill>
                          <a:effectLst/>
                        </a:rPr>
                        <a:t>Gemini network cables:</a:t>
                      </a:r>
                    </a:p>
                  </a:txBody>
                  <a:tcPr marL="27467" marR="27467" marT="27467" marB="27467" anchor="ctr">
                    <a:lnL>
                      <a:noFill/>
                    </a:lnL>
                    <a:lnR>
                      <a:noFill/>
                    </a:lnR>
                    <a:lnT>
                      <a:noFill/>
                    </a:lnT>
                    <a:lnB>
                      <a:noFill/>
                    </a:lnB>
                    <a:solidFill>
                      <a:srgbClr val="FFFFFF"/>
                    </a:solidFill>
                  </a:tcPr>
                </a:tc>
                <a:tc>
                  <a:txBody>
                    <a:bodyPr/>
                    <a:lstStyle/>
                    <a:p>
                      <a:r>
                        <a:rPr lang="en-US" sz="1600" i="0">
                          <a:solidFill>
                            <a:srgbClr val="4D5258"/>
                          </a:solidFill>
                          <a:effectLst/>
                        </a:rPr>
                        <a:t>Over 9,000 (~4,500km of single wires)</a:t>
                      </a:r>
                    </a:p>
                  </a:txBody>
                  <a:tcPr marL="27467" marR="27467" marT="27467" marB="27467" anchor="ctr">
                    <a:lnL>
                      <a:noFill/>
                    </a:lnL>
                    <a:lnR>
                      <a:noFill/>
                    </a:lnR>
                    <a:lnT>
                      <a:noFill/>
                    </a:lnT>
                    <a:lnB>
                      <a:noFill/>
                    </a:lnB>
                    <a:solidFill>
                      <a:srgbClr val="FFFFFF"/>
                    </a:solidFill>
                  </a:tcPr>
                </a:tc>
              </a:tr>
              <a:tr h="236927">
                <a:tc>
                  <a:txBody>
                    <a:bodyPr/>
                    <a:lstStyle/>
                    <a:p>
                      <a:r>
                        <a:rPr lang="en-US" sz="1600" i="0" dirty="0">
                          <a:solidFill>
                            <a:srgbClr val="4D5258"/>
                          </a:solidFill>
                          <a:effectLst/>
                        </a:rPr>
                        <a:t>Interconnect topology:</a:t>
                      </a:r>
                    </a:p>
                  </a:txBody>
                  <a:tcPr marL="27467" marR="27467" marT="27467" marB="27467" anchor="ctr">
                    <a:lnL>
                      <a:noFill/>
                    </a:lnL>
                    <a:lnR>
                      <a:noFill/>
                    </a:lnR>
                    <a:lnT>
                      <a:noFill/>
                    </a:lnT>
                    <a:lnB>
                      <a:noFill/>
                    </a:lnB>
                    <a:solidFill>
                      <a:srgbClr val="FFFFFF"/>
                    </a:solidFill>
                  </a:tcPr>
                </a:tc>
                <a:tc>
                  <a:txBody>
                    <a:bodyPr/>
                    <a:lstStyle/>
                    <a:p>
                      <a:r>
                        <a:rPr lang="en-US" sz="1600" i="0">
                          <a:solidFill>
                            <a:srgbClr val="4D5258"/>
                          </a:solidFill>
                          <a:effectLst/>
                        </a:rPr>
                        <a:t>3D Torus</a:t>
                      </a:r>
                    </a:p>
                  </a:txBody>
                  <a:tcPr marL="27467" marR="27467" marT="27467" marB="27467" anchor="ctr">
                    <a:lnL>
                      <a:noFill/>
                    </a:lnL>
                    <a:lnR>
                      <a:noFill/>
                    </a:lnR>
                    <a:lnT>
                      <a:noFill/>
                    </a:lnT>
                    <a:lnB>
                      <a:noFill/>
                    </a:lnB>
                    <a:solidFill>
                      <a:srgbClr val="FFFFFF"/>
                    </a:solidFill>
                  </a:tcPr>
                </a:tc>
              </a:tr>
              <a:tr h="236927">
                <a:tc>
                  <a:txBody>
                    <a:bodyPr/>
                    <a:lstStyle/>
                    <a:p>
                      <a:r>
                        <a:rPr lang="en-US" sz="1600" i="0">
                          <a:solidFill>
                            <a:srgbClr val="4D5258"/>
                          </a:solidFill>
                          <a:effectLst/>
                        </a:rPr>
                        <a:t>Number of disks:</a:t>
                      </a:r>
                    </a:p>
                  </a:txBody>
                  <a:tcPr marL="27467" marR="27467" marT="27467" marB="27467" anchor="ctr">
                    <a:lnL>
                      <a:noFill/>
                    </a:lnL>
                    <a:lnR>
                      <a:noFill/>
                    </a:lnR>
                    <a:lnT>
                      <a:noFill/>
                    </a:lnT>
                    <a:lnB>
                      <a:noFill/>
                    </a:lnB>
                    <a:solidFill>
                      <a:srgbClr val="FFFFFF"/>
                    </a:solidFill>
                  </a:tcPr>
                </a:tc>
                <a:tc>
                  <a:txBody>
                    <a:bodyPr/>
                    <a:lstStyle/>
                    <a:p>
                      <a:r>
                        <a:rPr lang="en-US" sz="1600" i="0">
                          <a:solidFill>
                            <a:srgbClr val="4D5258"/>
                          </a:solidFill>
                          <a:effectLst/>
                        </a:rPr>
                        <a:t>&gt;17,000</a:t>
                      </a:r>
                    </a:p>
                  </a:txBody>
                  <a:tcPr marL="27467" marR="27467" marT="27467" marB="27467" anchor="ctr">
                    <a:lnL>
                      <a:noFill/>
                    </a:lnL>
                    <a:lnR>
                      <a:noFill/>
                    </a:lnR>
                    <a:lnT>
                      <a:noFill/>
                    </a:lnT>
                    <a:lnB>
                      <a:noFill/>
                    </a:lnB>
                    <a:solidFill>
                      <a:srgbClr val="FFFFFF"/>
                    </a:solidFill>
                  </a:tcPr>
                </a:tc>
              </a:tr>
              <a:tr h="236927">
                <a:tc>
                  <a:txBody>
                    <a:bodyPr/>
                    <a:lstStyle/>
                    <a:p>
                      <a:r>
                        <a:rPr lang="en-US" sz="1600" i="0">
                          <a:solidFill>
                            <a:srgbClr val="4D5258"/>
                          </a:solidFill>
                          <a:effectLst/>
                        </a:rPr>
                        <a:t>Number of memory DIMMS:</a:t>
                      </a:r>
                    </a:p>
                  </a:txBody>
                  <a:tcPr marL="27467" marR="27467" marT="27467" marB="27467" anchor="ctr">
                    <a:lnL>
                      <a:noFill/>
                    </a:lnL>
                    <a:lnR>
                      <a:noFill/>
                    </a:lnR>
                    <a:lnT>
                      <a:noFill/>
                    </a:lnT>
                    <a:lnB>
                      <a:noFill/>
                    </a:lnB>
                    <a:solidFill>
                      <a:srgbClr val="FFFFFF"/>
                    </a:solidFill>
                  </a:tcPr>
                </a:tc>
                <a:tc>
                  <a:txBody>
                    <a:bodyPr/>
                    <a:lstStyle/>
                    <a:p>
                      <a:r>
                        <a:rPr lang="en-US" sz="1600" i="0">
                          <a:solidFill>
                            <a:srgbClr val="4D5258"/>
                          </a:solidFill>
                          <a:effectLst/>
                        </a:rPr>
                        <a:t>&gt;190,000</a:t>
                      </a:r>
                    </a:p>
                  </a:txBody>
                  <a:tcPr marL="27467" marR="27467" marT="27467" marB="27467" anchor="ctr">
                    <a:lnL>
                      <a:noFill/>
                    </a:lnL>
                    <a:lnR>
                      <a:noFill/>
                    </a:lnR>
                    <a:lnT>
                      <a:noFill/>
                    </a:lnT>
                    <a:lnB>
                      <a:noFill/>
                    </a:lnB>
                    <a:solidFill>
                      <a:srgbClr val="FFFFFF"/>
                    </a:solidFill>
                  </a:tcPr>
                </a:tc>
              </a:tr>
              <a:tr h="236927">
                <a:tc>
                  <a:txBody>
                    <a:bodyPr/>
                    <a:lstStyle/>
                    <a:p>
                      <a:r>
                        <a:rPr lang="en-US" sz="1600" i="0">
                          <a:solidFill>
                            <a:srgbClr val="4D5258"/>
                          </a:solidFill>
                          <a:effectLst/>
                        </a:rPr>
                        <a:t>Usable storage:</a:t>
                      </a:r>
                    </a:p>
                  </a:txBody>
                  <a:tcPr marL="27467" marR="27467" marT="27467" marB="27467" anchor="ctr">
                    <a:lnL>
                      <a:noFill/>
                    </a:lnL>
                    <a:lnR>
                      <a:noFill/>
                    </a:lnR>
                    <a:lnT>
                      <a:noFill/>
                    </a:lnT>
                    <a:lnB>
                      <a:noFill/>
                    </a:lnB>
                    <a:solidFill>
                      <a:srgbClr val="FFFFFF"/>
                    </a:solidFill>
                  </a:tcPr>
                </a:tc>
                <a:tc>
                  <a:txBody>
                    <a:bodyPr/>
                    <a:lstStyle/>
                    <a:p>
                      <a:r>
                        <a:rPr lang="en-US" sz="1600" i="0">
                          <a:solidFill>
                            <a:srgbClr val="4D5258"/>
                          </a:solidFill>
                          <a:effectLst/>
                        </a:rPr>
                        <a:t>&gt;25 PB</a:t>
                      </a:r>
                    </a:p>
                  </a:txBody>
                  <a:tcPr marL="27467" marR="27467" marT="27467" marB="27467" anchor="ctr">
                    <a:lnL>
                      <a:noFill/>
                    </a:lnL>
                    <a:lnR>
                      <a:noFill/>
                    </a:lnR>
                    <a:lnT>
                      <a:noFill/>
                    </a:lnT>
                    <a:lnB>
                      <a:noFill/>
                    </a:lnB>
                    <a:solidFill>
                      <a:srgbClr val="FFFFFF"/>
                    </a:solidFill>
                  </a:tcPr>
                </a:tc>
              </a:tr>
              <a:tr h="236927">
                <a:tc>
                  <a:txBody>
                    <a:bodyPr/>
                    <a:lstStyle/>
                    <a:p>
                      <a:r>
                        <a:rPr lang="en-US" sz="1600" i="0">
                          <a:solidFill>
                            <a:srgbClr val="4D5258"/>
                          </a:solidFill>
                          <a:effectLst/>
                        </a:rPr>
                        <a:t>Peak performance:</a:t>
                      </a:r>
                    </a:p>
                  </a:txBody>
                  <a:tcPr marL="27467" marR="27467" marT="27467" marB="27467" anchor="ctr">
                    <a:lnL>
                      <a:noFill/>
                    </a:lnL>
                    <a:lnR>
                      <a:noFill/>
                    </a:lnR>
                    <a:lnT>
                      <a:noFill/>
                    </a:lnT>
                    <a:lnB>
                      <a:noFill/>
                    </a:lnB>
                    <a:solidFill>
                      <a:srgbClr val="FFFFFF"/>
                    </a:solidFill>
                  </a:tcPr>
                </a:tc>
                <a:tc>
                  <a:txBody>
                    <a:bodyPr/>
                    <a:lstStyle/>
                    <a:p>
                      <a:r>
                        <a:rPr lang="en-US" sz="1600" i="0">
                          <a:solidFill>
                            <a:srgbClr val="4D5258"/>
                          </a:solidFill>
                          <a:effectLst/>
                        </a:rPr>
                        <a:t>&gt;11.5 PF</a:t>
                      </a:r>
                    </a:p>
                  </a:txBody>
                  <a:tcPr marL="27467" marR="27467" marT="27467" marB="27467" anchor="ctr">
                    <a:lnL>
                      <a:noFill/>
                    </a:lnL>
                    <a:lnR>
                      <a:noFill/>
                    </a:lnR>
                    <a:lnT>
                      <a:noFill/>
                    </a:lnT>
                    <a:lnB>
                      <a:noFill/>
                    </a:lnB>
                    <a:solidFill>
                      <a:srgbClr val="FFFFFF"/>
                    </a:solidFill>
                  </a:tcPr>
                </a:tc>
              </a:tr>
              <a:tr h="236927">
                <a:tc>
                  <a:txBody>
                    <a:bodyPr/>
                    <a:lstStyle/>
                    <a:p>
                      <a:r>
                        <a:rPr lang="en-US" sz="1600" i="0">
                          <a:solidFill>
                            <a:srgbClr val="4D5258"/>
                          </a:solidFill>
                          <a:effectLst/>
                        </a:rPr>
                        <a:t>Number of AMD processors:</a:t>
                      </a:r>
                    </a:p>
                  </a:txBody>
                  <a:tcPr marL="27467" marR="27467" marT="27467" marB="27467" anchor="ctr">
                    <a:lnL>
                      <a:noFill/>
                    </a:lnL>
                    <a:lnR>
                      <a:noFill/>
                    </a:lnR>
                    <a:lnT>
                      <a:noFill/>
                    </a:lnT>
                    <a:lnB>
                      <a:noFill/>
                    </a:lnB>
                    <a:solidFill>
                      <a:srgbClr val="FFFFFF"/>
                    </a:solidFill>
                  </a:tcPr>
                </a:tc>
                <a:tc>
                  <a:txBody>
                    <a:bodyPr/>
                    <a:lstStyle/>
                    <a:p>
                      <a:r>
                        <a:rPr lang="en-US" sz="1600" i="0">
                          <a:solidFill>
                            <a:srgbClr val="4D5258"/>
                          </a:solidFill>
                          <a:effectLst/>
                        </a:rPr>
                        <a:t>&gt;49,000</a:t>
                      </a:r>
                    </a:p>
                  </a:txBody>
                  <a:tcPr marL="27467" marR="27467" marT="27467" marB="27467" anchor="ctr">
                    <a:lnL>
                      <a:noFill/>
                    </a:lnL>
                    <a:lnR>
                      <a:noFill/>
                    </a:lnR>
                    <a:lnT>
                      <a:noFill/>
                    </a:lnT>
                    <a:lnB>
                      <a:noFill/>
                    </a:lnB>
                    <a:solidFill>
                      <a:srgbClr val="FFFFFF"/>
                    </a:solidFill>
                  </a:tcPr>
                </a:tc>
              </a:tr>
              <a:tr h="236927">
                <a:tc>
                  <a:txBody>
                    <a:bodyPr/>
                    <a:lstStyle/>
                    <a:p>
                      <a:r>
                        <a:rPr lang="en-US" sz="1600" i="0">
                          <a:solidFill>
                            <a:srgbClr val="4D5258"/>
                          </a:solidFill>
                          <a:effectLst/>
                        </a:rPr>
                        <a:t>Number of AMD x86 cores:</a:t>
                      </a:r>
                    </a:p>
                  </a:txBody>
                  <a:tcPr marL="27467" marR="27467" marT="27467" marB="27467" anchor="ctr">
                    <a:lnL>
                      <a:noFill/>
                    </a:lnL>
                    <a:lnR>
                      <a:noFill/>
                    </a:lnR>
                    <a:lnT>
                      <a:noFill/>
                    </a:lnT>
                    <a:lnB>
                      <a:noFill/>
                    </a:lnB>
                    <a:solidFill>
                      <a:srgbClr val="FFFFFF"/>
                    </a:solidFill>
                  </a:tcPr>
                </a:tc>
                <a:tc>
                  <a:txBody>
                    <a:bodyPr/>
                    <a:lstStyle/>
                    <a:p>
                      <a:r>
                        <a:rPr lang="en-US" sz="1600" i="0">
                          <a:solidFill>
                            <a:srgbClr val="4D5258"/>
                          </a:solidFill>
                          <a:effectLst/>
                        </a:rPr>
                        <a:t>&gt;380,000</a:t>
                      </a:r>
                    </a:p>
                  </a:txBody>
                  <a:tcPr marL="27467" marR="27467" marT="27467" marB="27467" anchor="ctr">
                    <a:lnL>
                      <a:noFill/>
                    </a:lnL>
                    <a:lnR>
                      <a:noFill/>
                    </a:lnR>
                    <a:lnT>
                      <a:noFill/>
                    </a:lnT>
                    <a:lnB>
                      <a:noFill/>
                    </a:lnB>
                    <a:solidFill>
                      <a:srgbClr val="FFFFFF"/>
                    </a:solidFill>
                  </a:tcPr>
                </a:tc>
              </a:tr>
              <a:tr h="236927">
                <a:tc>
                  <a:txBody>
                    <a:bodyPr/>
                    <a:lstStyle/>
                    <a:p>
                      <a:r>
                        <a:rPr lang="en-US" sz="1600" i="0">
                          <a:solidFill>
                            <a:srgbClr val="4D5258"/>
                          </a:solidFill>
                          <a:effectLst/>
                        </a:rPr>
                        <a:t>Number of NVIDIA GPUs:</a:t>
                      </a:r>
                    </a:p>
                  </a:txBody>
                  <a:tcPr marL="27467" marR="27467" marT="27467" marB="27467" anchor="ctr">
                    <a:lnL>
                      <a:noFill/>
                    </a:lnL>
                    <a:lnR>
                      <a:noFill/>
                    </a:lnR>
                    <a:lnT>
                      <a:noFill/>
                    </a:lnT>
                    <a:lnB>
                      <a:noFill/>
                    </a:lnB>
                    <a:solidFill>
                      <a:srgbClr val="FFFFFF"/>
                    </a:solidFill>
                  </a:tcPr>
                </a:tc>
                <a:tc>
                  <a:txBody>
                    <a:bodyPr/>
                    <a:lstStyle/>
                    <a:p>
                      <a:r>
                        <a:rPr lang="en-US" sz="1600" i="0">
                          <a:solidFill>
                            <a:srgbClr val="4D5258"/>
                          </a:solidFill>
                          <a:effectLst/>
                        </a:rPr>
                        <a:t>&gt;3,000</a:t>
                      </a:r>
                    </a:p>
                  </a:txBody>
                  <a:tcPr marL="27467" marR="27467" marT="27467" marB="27467" anchor="ctr">
                    <a:lnL>
                      <a:noFill/>
                    </a:lnL>
                    <a:lnR>
                      <a:noFill/>
                    </a:lnR>
                    <a:lnT>
                      <a:noFill/>
                    </a:lnT>
                    <a:lnB>
                      <a:noFill/>
                    </a:lnB>
                    <a:solidFill>
                      <a:srgbClr val="FFFFFF"/>
                    </a:solidFill>
                  </a:tcPr>
                </a:tc>
              </a:tr>
              <a:tr h="236927">
                <a:tc>
                  <a:txBody>
                    <a:bodyPr/>
                    <a:lstStyle/>
                    <a:p>
                      <a:r>
                        <a:rPr lang="en-US" sz="1600" i="0">
                          <a:solidFill>
                            <a:srgbClr val="4D5258"/>
                          </a:solidFill>
                          <a:effectLst/>
                        </a:rPr>
                        <a:t>External network bandwidth:</a:t>
                      </a:r>
                    </a:p>
                  </a:txBody>
                  <a:tcPr marL="27467" marR="27467" marT="27467" marB="27467" anchor="ctr">
                    <a:lnL>
                      <a:noFill/>
                    </a:lnL>
                    <a:lnR>
                      <a:noFill/>
                    </a:lnR>
                    <a:lnT>
                      <a:noFill/>
                    </a:lnT>
                    <a:lnB>
                      <a:noFill/>
                    </a:lnB>
                    <a:solidFill>
                      <a:srgbClr val="FFFFFF"/>
                    </a:solidFill>
                  </a:tcPr>
                </a:tc>
                <a:tc>
                  <a:txBody>
                    <a:bodyPr/>
                    <a:lstStyle/>
                    <a:p>
                      <a:r>
                        <a:rPr lang="en-US" sz="1600" i="0">
                          <a:solidFill>
                            <a:srgbClr val="4D5258"/>
                          </a:solidFill>
                          <a:effectLst/>
                        </a:rPr>
                        <a:t>100 Gb/s scaling to 300 Gb/s</a:t>
                      </a:r>
                    </a:p>
                  </a:txBody>
                  <a:tcPr marL="27467" marR="27467" marT="27467" marB="27467" anchor="ctr">
                    <a:lnL>
                      <a:noFill/>
                    </a:lnL>
                    <a:lnR>
                      <a:noFill/>
                    </a:lnR>
                    <a:lnT>
                      <a:noFill/>
                    </a:lnT>
                    <a:lnB>
                      <a:noFill/>
                    </a:lnB>
                    <a:solidFill>
                      <a:srgbClr val="FFFFFF"/>
                    </a:solidFill>
                  </a:tcPr>
                </a:tc>
              </a:tr>
              <a:tr h="412791">
                <a:tc>
                  <a:txBody>
                    <a:bodyPr/>
                    <a:lstStyle/>
                    <a:p>
                      <a:r>
                        <a:rPr lang="en-US" sz="1600" i="0">
                          <a:solidFill>
                            <a:srgbClr val="4D5258"/>
                          </a:solidFill>
                          <a:effectLst/>
                        </a:rPr>
                        <a:t>Integrated Near Line Environment:</a:t>
                      </a:r>
                    </a:p>
                  </a:txBody>
                  <a:tcPr marL="27467" marR="27467" marT="27467" marB="27467" anchor="ctr">
                    <a:lnL>
                      <a:noFill/>
                    </a:lnL>
                    <a:lnR>
                      <a:noFill/>
                    </a:lnR>
                    <a:lnT>
                      <a:noFill/>
                    </a:lnT>
                    <a:lnB>
                      <a:noFill/>
                    </a:lnB>
                    <a:solidFill>
                      <a:srgbClr val="FFFFFF"/>
                    </a:solidFill>
                  </a:tcPr>
                </a:tc>
                <a:tc>
                  <a:txBody>
                    <a:bodyPr/>
                    <a:lstStyle/>
                    <a:p>
                      <a:r>
                        <a:rPr lang="en-US" sz="1600" i="0">
                          <a:solidFill>
                            <a:srgbClr val="4D5258"/>
                          </a:solidFill>
                          <a:effectLst/>
                        </a:rPr>
                        <a:t>Scaling to 500 petabytes</a:t>
                      </a:r>
                    </a:p>
                  </a:txBody>
                  <a:tcPr marL="27467" marR="27467" marT="27467" marB="27467" anchor="ctr">
                    <a:lnL>
                      <a:noFill/>
                    </a:lnL>
                    <a:lnR>
                      <a:noFill/>
                    </a:lnR>
                    <a:lnT>
                      <a:noFill/>
                    </a:lnT>
                    <a:lnB>
                      <a:noFill/>
                    </a:lnB>
                    <a:solidFill>
                      <a:srgbClr val="FFFFFF"/>
                    </a:solidFill>
                  </a:tcPr>
                </a:tc>
              </a:tr>
              <a:tr h="236927">
                <a:tc>
                  <a:txBody>
                    <a:bodyPr/>
                    <a:lstStyle/>
                    <a:p>
                      <a:r>
                        <a:rPr lang="en-US" sz="1600" i="0">
                          <a:solidFill>
                            <a:srgbClr val="4D5258"/>
                          </a:solidFill>
                          <a:effectLst/>
                        </a:rPr>
                        <a:t>Bandwidth to near-line storage:</a:t>
                      </a:r>
                    </a:p>
                  </a:txBody>
                  <a:tcPr marL="27467" marR="27467" marT="27467" marB="27467" anchor="ctr">
                    <a:lnL>
                      <a:noFill/>
                    </a:lnL>
                    <a:lnR>
                      <a:noFill/>
                    </a:lnR>
                    <a:lnT>
                      <a:noFill/>
                    </a:lnT>
                    <a:lnB>
                      <a:noFill/>
                    </a:lnB>
                    <a:solidFill>
                      <a:srgbClr val="FFFFFF"/>
                    </a:solidFill>
                  </a:tcPr>
                </a:tc>
                <a:tc>
                  <a:txBody>
                    <a:bodyPr/>
                    <a:lstStyle/>
                    <a:p>
                      <a:r>
                        <a:rPr lang="en-US" sz="1600" i="0" dirty="0">
                          <a:solidFill>
                            <a:srgbClr val="4D5258"/>
                          </a:solidFill>
                          <a:effectLst/>
                        </a:rPr>
                        <a:t>100 GB/s</a:t>
                      </a:r>
                    </a:p>
                  </a:txBody>
                  <a:tcPr marL="27467" marR="27467" marT="27467" marB="27467" anchor="ctr">
                    <a:lnL>
                      <a:noFill/>
                    </a:lnL>
                    <a:lnR>
                      <a:noFill/>
                    </a:lnR>
                    <a:lnT>
                      <a:noFill/>
                    </a:lnT>
                    <a:lnB>
                      <a:noFill/>
                    </a:lnB>
                    <a:solidFill>
                      <a:srgbClr val="FFFFFF"/>
                    </a:solidFill>
                  </a:tcPr>
                </a:tc>
              </a:tr>
            </a:tbl>
          </a:graphicData>
        </a:graphic>
      </p:graphicFrame>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263652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966" y="-76200"/>
            <a:ext cx="3091721"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59496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92161" name="Rectangle 1"/>
          <p:cNvSpPr>
            <a:spLocks noGrp="1" noChangeArrowheads="1"/>
          </p:cNvSpPr>
          <p:nvPr>
            <p:ph type="title"/>
          </p:nvPr>
        </p:nvSpPr>
        <p:spPr>
          <a:xfrm>
            <a:off x="457200" y="274638"/>
            <a:ext cx="8229600" cy="1143000"/>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t>Barcelona Supercomputer Centre</a:t>
            </a:r>
            <a:endParaRPr lang="en-GB" b="1" dirty="0"/>
          </a:p>
        </p:txBody>
      </p:sp>
      <p:pic>
        <p:nvPicPr>
          <p:cNvPr id="92162" name="Picture 2"/>
          <p:cNvPicPr>
            <a:picLocks noChangeAspect="1" noChangeArrowheads="1"/>
          </p:cNvPicPr>
          <p:nvPr/>
        </p:nvPicPr>
        <p:blipFill>
          <a:blip r:embed="rId3" cstate="print"/>
          <a:srcRect/>
          <a:stretch>
            <a:fillRect/>
          </a:stretch>
        </p:blipFill>
        <p:spPr bwMode="auto">
          <a:xfrm>
            <a:off x="1447800" y="1676400"/>
            <a:ext cx="6400800" cy="500062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93185" name="Rectangle 1"/>
          <p:cNvSpPr>
            <a:spLocks noGrp="1" noChangeArrowheads="1"/>
          </p:cNvSpPr>
          <p:nvPr>
            <p:ph type="title"/>
          </p:nvPr>
        </p:nvSpPr>
        <p:spPr>
          <a:xfrm>
            <a:off x="457200" y="112713"/>
            <a:ext cx="8229600" cy="1465262"/>
          </a:xfrm>
          <a:ln/>
        </p:spPr>
        <p:txBody>
          <a:bodyPr/>
          <a:lstStyle/>
          <a:p>
            <a:pPr algn="l" rtl="0">
              <a:lnSpc>
                <a:spcPct val="100000"/>
              </a:lnSpc>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a:t>4.564 PowerPC 970 FX processors, 9 TB of Memory, 4 GB per node, 231 TB Storage Capacity. </a:t>
            </a:r>
            <a:br>
              <a:rPr lang="en-GB" sz="1800"/>
            </a:br>
            <a:r>
              <a:rPr lang="en-GB" sz="1800" u="sng"/>
              <a:t>3 networks</a:t>
            </a:r>
            <a:r>
              <a:rPr lang="en-GB" sz="1800"/>
              <a:t>: • Myrinet • Gigabit • 10/100 Ethernet</a:t>
            </a:r>
            <a:br>
              <a:rPr lang="en-GB" sz="1800"/>
            </a:br>
            <a:r>
              <a:rPr lang="en-GB" sz="1800"/>
              <a:t>• OS: Linux kernel version 2.6</a:t>
            </a:r>
            <a:br>
              <a:rPr lang="en-GB" sz="1800"/>
            </a:br>
            <a:endParaRPr lang="en-GB" sz="1800"/>
          </a:p>
        </p:txBody>
      </p:sp>
      <p:pic>
        <p:nvPicPr>
          <p:cNvPr id="93186" name="Picture 2"/>
          <p:cNvPicPr>
            <a:picLocks noChangeAspect="1" noChangeArrowheads="1"/>
          </p:cNvPicPr>
          <p:nvPr/>
        </p:nvPicPr>
        <p:blipFill>
          <a:blip r:embed="rId3" cstate="print"/>
          <a:srcRect/>
          <a:stretch>
            <a:fillRect/>
          </a:stretch>
        </p:blipFill>
        <p:spPr bwMode="auto">
          <a:xfrm>
            <a:off x="457200" y="1600200"/>
            <a:ext cx="8229600" cy="4525963"/>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94209"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t>Virginia </a:t>
            </a:r>
            <a:r>
              <a:rPr lang="en-GB" b="1" dirty="0"/>
              <a:t>Tech</a:t>
            </a:r>
          </a:p>
        </p:txBody>
      </p:sp>
      <p:pic>
        <p:nvPicPr>
          <p:cNvPr id="94210" name="Picture 2"/>
          <p:cNvPicPr>
            <a:picLocks noChangeAspect="1" noChangeArrowheads="1"/>
          </p:cNvPicPr>
          <p:nvPr/>
        </p:nvPicPr>
        <p:blipFill>
          <a:blip r:embed="rId3" cstate="print"/>
          <a:srcRect/>
          <a:stretch>
            <a:fillRect/>
          </a:stretch>
        </p:blipFill>
        <p:spPr bwMode="auto">
          <a:xfrm>
            <a:off x="609600" y="1905000"/>
            <a:ext cx="7543800" cy="4419600"/>
          </a:xfrm>
          <a:prstGeom prst="rect">
            <a:avLst/>
          </a:prstGeom>
          <a:noFill/>
          <a:ln w="9525">
            <a:noFill/>
            <a:round/>
            <a:headEnd/>
            <a:tailEnd/>
          </a:ln>
          <a:effectLst/>
        </p:spPr>
      </p:pic>
      <p:sp>
        <p:nvSpPr>
          <p:cNvPr id="94211" name="Text Box 3"/>
          <p:cNvSpPr txBox="1">
            <a:spLocks noChangeArrowheads="1"/>
          </p:cNvSpPr>
          <p:nvPr/>
        </p:nvSpPr>
        <p:spPr bwMode="auto">
          <a:xfrm>
            <a:off x="762000" y="1295400"/>
            <a:ext cx="7620000" cy="785813"/>
          </a:xfrm>
          <a:prstGeom prst="rect">
            <a:avLst/>
          </a:prstGeom>
          <a:noFill/>
          <a:ln w="9525">
            <a:noFill/>
            <a:round/>
            <a:headEnd/>
            <a:tailEnd/>
          </a:ln>
          <a:effectLst/>
        </p:spPr>
        <p:txBody>
          <a:bodyPr lIns="90000" tIns="46800" rIns="90000" bIns="46800">
            <a:spAutoFit/>
          </a:bodyPr>
          <a:lstStyle/>
          <a:p>
            <a:pPr algn="l" rtl="0">
              <a:lnSpc>
                <a:spcPct val="100000"/>
              </a:lnSpc>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rPr>
              <a:t>1100 Dual 2.3 GHz Apple XServe/Mellanox Infiniband 4X/Cisco GigE</a:t>
            </a:r>
          </a:p>
          <a:p>
            <a:pPr algn="l" rtl="0">
              <a:lnSpc>
                <a:spcPct val="100000"/>
              </a:lnSpc>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rPr>
              <a:t>http://www.tcf.vt.edu/systemX.html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124"/>
            <a:ext cx="9097285" cy="626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4800" y="6477000"/>
            <a:ext cx="4876800" cy="349968"/>
          </a:xfrm>
          <a:prstGeom prst="rect">
            <a:avLst/>
          </a:prstGeom>
          <a:noFill/>
        </p:spPr>
        <p:txBody>
          <a:bodyPr wrap="square" rtlCol="1">
            <a:spAutoFit/>
          </a:bodyPr>
          <a:lstStyle/>
          <a:p>
            <a:pPr algn="l" rtl="0"/>
            <a:r>
              <a:rPr lang="en-US" dirty="0" smtClean="0">
                <a:solidFill>
                  <a:srgbClr val="FF0000"/>
                </a:solidFill>
              </a:rPr>
              <a:t>Source: </a:t>
            </a:r>
            <a:r>
              <a:rPr lang="en-US" dirty="0" err="1" smtClean="0">
                <a:solidFill>
                  <a:srgbClr val="FF0000"/>
                </a:solidFill>
              </a:rPr>
              <a:t>SciDAC</a:t>
            </a:r>
            <a:r>
              <a:rPr lang="en-US" dirty="0" smtClean="0">
                <a:solidFill>
                  <a:srgbClr val="FF0000"/>
                </a:solidFill>
              </a:rPr>
              <a:t> Review, Number 16,  2010</a:t>
            </a:r>
            <a:endParaRPr lang="he-IL" dirty="0">
              <a:solidFill>
                <a:srgbClr val="FF0000"/>
              </a:solidFill>
            </a:endParaRPr>
          </a:p>
        </p:txBody>
      </p:sp>
    </p:spTree>
    <p:extLst>
      <p:ext uri="{BB962C8B-B14F-4D97-AF65-F5344CB8AC3E}">
        <p14:creationId xmlns:p14="http://schemas.microsoft.com/office/powerpoint/2010/main" val="40103968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95233"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Top 500 </a:t>
            </a:r>
            <a:r>
              <a:rPr lang="en-GB" b="1" dirty="0" smtClean="0"/>
              <a:t>List</a:t>
            </a:r>
            <a:endParaRPr lang="en-GB" b="1" dirty="0"/>
          </a:p>
        </p:txBody>
      </p:sp>
      <p:sp>
        <p:nvSpPr>
          <p:cNvPr id="5" name="TextBox 4"/>
          <p:cNvSpPr txBox="1"/>
          <p:nvPr/>
        </p:nvSpPr>
        <p:spPr>
          <a:xfrm>
            <a:off x="1371600" y="2209800"/>
            <a:ext cx="5486400" cy="28402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l" rtl="0"/>
            <a:r>
              <a:rPr lang="en-US" sz="2400" b="1" dirty="0" smtClean="0">
                <a:solidFill>
                  <a:schemeClr val="accent6"/>
                </a:solidFill>
              </a:rPr>
              <a:t>Being published twice a year.</a:t>
            </a:r>
          </a:p>
          <a:p>
            <a:pPr algn="l" rtl="0"/>
            <a:endParaRPr lang="en-US" sz="2400" b="1" dirty="0" smtClean="0">
              <a:solidFill>
                <a:schemeClr val="accent6"/>
              </a:solidFill>
            </a:endParaRPr>
          </a:p>
          <a:p>
            <a:pPr algn="l" rtl="0"/>
            <a:r>
              <a:rPr lang="en-US" sz="2400" b="1" dirty="0" smtClean="0">
                <a:solidFill>
                  <a:schemeClr val="accent6"/>
                </a:solidFill>
              </a:rPr>
              <a:t>Spring Semester: ISC, Germany</a:t>
            </a:r>
          </a:p>
          <a:p>
            <a:pPr algn="l" rtl="0"/>
            <a:endParaRPr lang="en-US" sz="2400" b="1" dirty="0" smtClean="0">
              <a:solidFill>
                <a:schemeClr val="accent6"/>
              </a:solidFill>
            </a:endParaRPr>
          </a:p>
          <a:p>
            <a:pPr algn="l" rtl="0"/>
            <a:r>
              <a:rPr lang="en-US" sz="2400" b="1" dirty="0" smtClean="0">
                <a:solidFill>
                  <a:schemeClr val="accent6"/>
                </a:solidFill>
              </a:rPr>
              <a:t>Autumn Semester: SC, USA</a:t>
            </a:r>
          </a:p>
          <a:p>
            <a:pPr algn="l" rtl="0"/>
            <a:endParaRPr lang="en-US" sz="2400" b="1" dirty="0" smtClean="0">
              <a:solidFill>
                <a:schemeClr val="accent6"/>
              </a:solidFill>
            </a:endParaRPr>
          </a:p>
          <a:p>
            <a:pPr algn="l" rtl="0"/>
            <a:r>
              <a:rPr lang="en-US" sz="2400" b="1" dirty="0" smtClean="0">
                <a:solidFill>
                  <a:schemeClr val="accent6"/>
                </a:solidFill>
              </a:rPr>
              <a:t>We will cover these events in our course!</a:t>
            </a:r>
            <a:endParaRPr lang="en-US" sz="2400" b="1" dirty="0">
              <a:solidFill>
                <a:schemeClr val="accent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01377" name="Rectangle 1"/>
          <p:cNvSpPr>
            <a:spLocks noGrp="1" noChangeArrowheads="1"/>
          </p:cNvSpPr>
          <p:nvPr>
            <p:ph type="title"/>
          </p:nvPr>
        </p:nvSpPr>
        <p:spPr>
          <a:xfrm>
            <a:off x="457200" y="319088"/>
            <a:ext cx="8229600" cy="1143000"/>
          </a:xfrm>
          <a:ln/>
        </p:spPr>
        <p:txBody>
          <a:bodyPr lIns="0" tIns="0" rIns="0" bIns="0"/>
          <a:lstStyle/>
          <a:p>
            <a:endParaRPr lang="en-US"/>
          </a:p>
        </p:txBody>
      </p:sp>
      <p:sp>
        <p:nvSpPr>
          <p:cNvPr id="101378" name="Rectangle 2"/>
          <p:cNvSpPr>
            <a:spLocks noGrp="1" noChangeArrowheads="1"/>
          </p:cNvSpPr>
          <p:nvPr>
            <p:ph type="body" idx="1"/>
          </p:nvPr>
        </p:nvSpPr>
        <p:spPr>
          <a:xfrm>
            <a:off x="457200" y="1600200"/>
            <a:ext cx="8382000" cy="4525963"/>
          </a:xfrm>
          <a:ln/>
        </p:spPr>
        <p:txBody>
          <a:bodyPr/>
          <a:lstStyle/>
          <a:p>
            <a:pPr algn="l" rtl="0">
              <a:lnSpc>
                <a:spcPct val="80000"/>
              </a:lnSpc>
              <a:spcBef>
                <a:spcPts val="700"/>
              </a:spcBef>
            </a:pPr>
            <a:r>
              <a:rPr lang="en-GB" sz="2800"/>
              <a:t>Motivation</a:t>
            </a:r>
          </a:p>
          <a:p>
            <a:pPr algn="l" rtl="0">
              <a:lnSpc>
                <a:spcPct val="80000"/>
              </a:lnSpc>
              <a:spcBef>
                <a:spcPts val="700"/>
              </a:spcBef>
            </a:pPr>
            <a:r>
              <a:rPr lang="en-GB" sz="2800"/>
              <a:t>Basic terms</a:t>
            </a:r>
          </a:p>
          <a:p>
            <a:pPr algn="l" rtl="0">
              <a:lnSpc>
                <a:spcPct val="80000"/>
              </a:lnSpc>
              <a:spcBef>
                <a:spcPts val="700"/>
              </a:spcBef>
            </a:pPr>
            <a:r>
              <a:rPr lang="en-GB" sz="2800"/>
              <a:t>Methods of Parallelization</a:t>
            </a:r>
          </a:p>
          <a:p>
            <a:pPr algn="l" rtl="0">
              <a:lnSpc>
                <a:spcPct val="80000"/>
              </a:lnSpc>
              <a:spcBef>
                <a:spcPts val="700"/>
              </a:spcBef>
            </a:pPr>
            <a:r>
              <a:rPr lang="en-GB" sz="2800"/>
              <a:t>Examples</a:t>
            </a:r>
          </a:p>
          <a:p>
            <a:pPr algn="l" rtl="0">
              <a:lnSpc>
                <a:spcPct val="80000"/>
              </a:lnSpc>
              <a:spcBef>
                <a:spcPts val="700"/>
              </a:spcBef>
            </a:pPr>
            <a:r>
              <a:rPr lang="en-GB" sz="2800"/>
              <a:t>Profiling, Benchmarking and Performance Tuning</a:t>
            </a:r>
          </a:p>
          <a:p>
            <a:pPr algn="l" rtl="0">
              <a:lnSpc>
                <a:spcPct val="80000"/>
              </a:lnSpc>
              <a:spcBef>
                <a:spcPts val="700"/>
              </a:spcBef>
            </a:pPr>
            <a:r>
              <a:rPr lang="en-GB" sz="2800"/>
              <a:t>Common H/W</a:t>
            </a:r>
          </a:p>
          <a:p>
            <a:pPr algn="l" rtl="0">
              <a:lnSpc>
                <a:spcPct val="80000"/>
              </a:lnSpc>
              <a:spcBef>
                <a:spcPts val="700"/>
              </a:spcBef>
            </a:pPr>
            <a:r>
              <a:rPr lang="en-GB" sz="2800"/>
              <a:t>Supercomputers</a:t>
            </a:r>
          </a:p>
          <a:p>
            <a:pPr algn="l" rtl="0">
              <a:lnSpc>
                <a:spcPct val="80000"/>
              </a:lnSpc>
              <a:buClr>
                <a:srgbClr val="333399"/>
              </a:buClr>
            </a:pPr>
            <a:r>
              <a:rPr lang="en-GB" b="1">
                <a:solidFill>
                  <a:srgbClr val="333399"/>
                </a:solidFill>
              </a:rPr>
              <a:t>HTC and Condor</a:t>
            </a:r>
          </a:p>
          <a:p>
            <a:pPr algn="l" rtl="0">
              <a:lnSpc>
                <a:spcPct val="80000"/>
              </a:lnSpc>
              <a:spcBef>
                <a:spcPts val="700"/>
              </a:spcBef>
            </a:pPr>
            <a:r>
              <a:rPr lang="en-GB" sz="2800"/>
              <a:t>The Grid</a:t>
            </a:r>
          </a:p>
          <a:p>
            <a:pPr algn="l" rtl="0">
              <a:lnSpc>
                <a:spcPct val="80000"/>
              </a:lnSpc>
              <a:spcBef>
                <a:spcPts val="700"/>
              </a:spcBef>
            </a:pPr>
            <a:r>
              <a:rPr lang="en-GB" sz="2800"/>
              <a:t>Future trends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02401"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HTC and Condor</a:t>
            </a:r>
          </a:p>
        </p:txBody>
      </p:sp>
      <p:sp>
        <p:nvSpPr>
          <p:cNvPr id="102402" name="Rectangle 2"/>
          <p:cNvSpPr>
            <a:spLocks noGrp="1" noChangeArrowheads="1"/>
          </p:cNvSpPr>
          <p:nvPr>
            <p:ph type="body" idx="1"/>
          </p:nvPr>
        </p:nvSpPr>
        <p:spPr>
          <a:xfrm>
            <a:off x="457200" y="1600200"/>
            <a:ext cx="8229600" cy="4525963"/>
          </a:xfrm>
          <a:ln/>
        </p:spPr>
        <p:txBody>
          <a:bodyPr/>
          <a:lstStyle/>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High-Performance Computing</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dirty="0" smtClean="0"/>
              <a:t>High-Throughput Computing</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HTC </a:t>
            </a:r>
            <a:r>
              <a:rPr lang="en-GB" dirty="0"/>
              <a:t>vs.HPC</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Condor</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Condor at the BGU</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03425" name="Rectangle 1"/>
          <p:cNvSpPr>
            <a:spLocks noGrp="1" noChangeArrowheads="1"/>
          </p:cNvSpPr>
          <p:nvPr>
            <p:ph type="title"/>
          </p:nvPr>
        </p:nvSpPr>
        <p:spPr>
          <a:xfrm>
            <a:off x="457200" y="460375"/>
            <a:ext cx="8231188" cy="773113"/>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High Throughput Computing</a:t>
            </a:r>
          </a:p>
        </p:txBody>
      </p:sp>
      <p:sp>
        <p:nvSpPr>
          <p:cNvPr id="103426" name="Rectangle 2"/>
          <p:cNvSpPr>
            <a:spLocks noGrp="1" noChangeArrowheads="1"/>
          </p:cNvSpPr>
          <p:nvPr>
            <p:ph type="body" idx="1"/>
          </p:nvPr>
        </p:nvSpPr>
        <p:spPr>
          <a:xfrm>
            <a:off x="685800" y="1752600"/>
            <a:ext cx="7772400" cy="3900488"/>
          </a:xfrm>
          <a:ln/>
        </p:spPr>
        <p:txBody>
          <a:bodyPr/>
          <a:lstStyle/>
          <a:p>
            <a:pPr marL="339725" indent="-6350" algn="just" rtl="0">
              <a:lnSpc>
                <a:spcPct val="90000"/>
              </a:lnSpc>
              <a:spcBef>
                <a:spcPts val="600"/>
              </a:spcBef>
              <a:buFont typeface="Arial" charset="0"/>
              <a:buNone/>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2400"/>
              <a:t>For many experimental scientists, scientific progress and quality of research are strongly linked to computing </a:t>
            </a:r>
            <a:r>
              <a:rPr lang="en-GB" sz="2400">
                <a:solidFill>
                  <a:srgbClr val="3333CC"/>
                </a:solidFill>
              </a:rPr>
              <a:t>throughput</a:t>
            </a:r>
            <a:r>
              <a:rPr lang="en-GB" sz="2400"/>
              <a:t>. In other words, they are less concerned about </a:t>
            </a:r>
            <a:r>
              <a:rPr lang="en-GB" sz="2400">
                <a:solidFill>
                  <a:srgbClr val="3333CC"/>
                </a:solidFill>
              </a:rPr>
              <a:t>instantaneous</a:t>
            </a:r>
            <a:r>
              <a:rPr lang="en-GB" sz="2400"/>
              <a:t> computing power. Instead, what matters to them is the amount of computing they can harness over a month or a year --- they measure computing power in units of scenarios per </a:t>
            </a:r>
            <a:r>
              <a:rPr lang="en-GB" sz="2400">
                <a:solidFill>
                  <a:srgbClr val="3333CC"/>
                </a:solidFill>
              </a:rPr>
              <a:t>day</a:t>
            </a:r>
            <a:r>
              <a:rPr lang="en-GB" sz="2400"/>
              <a:t>, wind patterns per </a:t>
            </a:r>
            <a:r>
              <a:rPr lang="en-GB" sz="2400">
                <a:solidFill>
                  <a:srgbClr val="3333CC"/>
                </a:solidFill>
              </a:rPr>
              <a:t>week</a:t>
            </a:r>
            <a:r>
              <a:rPr lang="en-GB" sz="2400"/>
              <a:t>, instructions sets per </a:t>
            </a:r>
            <a:r>
              <a:rPr lang="en-GB" sz="2400">
                <a:solidFill>
                  <a:srgbClr val="3333CC"/>
                </a:solidFill>
              </a:rPr>
              <a:t>month</a:t>
            </a:r>
            <a:r>
              <a:rPr lang="en-GB" sz="2400"/>
              <a:t>, or crystal configurations per </a:t>
            </a:r>
            <a:r>
              <a:rPr lang="en-GB" sz="2400">
                <a:solidFill>
                  <a:srgbClr val="3333CC"/>
                </a:solidFill>
              </a:rPr>
              <a:t>year</a:t>
            </a:r>
            <a:r>
              <a:rPr lang="en-GB" sz="2400"/>
              <a:t>. </a:t>
            </a:r>
          </a:p>
          <a:p>
            <a:pPr marL="339725" indent="-6350" rtl="0">
              <a:lnSpc>
                <a:spcPct val="90000"/>
              </a:lnSpc>
              <a:spcBef>
                <a:spcPts val="600"/>
              </a:spcBef>
              <a:buFont typeface="Arial" charset="0"/>
              <a:buNone/>
              <a:tabLst>
                <a:tab pos="909638" algn="l"/>
                <a:tab pos="1824038" algn="l"/>
                <a:tab pos="2738438" algn="l"/>
                <a:tab pos="3652838" algn="l"/>
                <a:tab pos="4567238" algn="l"/>
                <a:tab pos="5481638" algn="l"/>
                <a:tab pos="6396038" algn="l"/>
                <a:tab pos="7310438" algn="l"/>
                <a:tab pos="8224838" algn="l"/>
                <a:tab pos="9139238" algn="l"/>
                <a:tab pos="10053638" algn="l"/>
              </a:tabLst>
            </a:pPr>
            <a:endParaRPr lang="en-GB" sz="240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1265"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Solution</a:t>
            </a:r>
          </a:p>
        </p:txBody>
      </p:sp>
      <p:sp>
        <p:nvSpPr>
          <p:cNvPr id="11266" name="Rectangle 2"/>
          <p:cNvSpPr>
            <a:spLocks noGrp="1" noChangeArrowheads="1"/>
          </p:cNvSpPr>
          <p:nvPr>
            <p:ph type="body" idx="1"/>
          </p:nvPr>
        </p:nvSpPr>
        <p:spPr>
          <a:xfrm>
            <a:off x="457200" y="1600201"/>
            <a:ext cx="8229600" cy="4572000"/>
          </a:xfrm>
          <a:ln/>
        </p:spPr>
        <p:txBody>
          <a:bodyPr/>
          <a:lstStyle/>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For 10^11 starts there are 10^22 interactions</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X100 iterations </a:t>
            </a:r>
            <a:r>
              <a:rPr lang="en-GB" dirty="0">
                <a:latin typeface="Wingdings" charset="2"/>
              </a:rPr>
              <a:t></a:t>
            </a:r>
            <a:r>
              <a:rPr lang="en-GB" dirty="0"/>
              <a:t> 10^24 operations</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Therefore the computing time:</a:t>
            </a:r>
          </a:p>
          <a:p>
            <a:pPr algn="l" rtl="0">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p>
          <a:p>
            <a:pPr algn="l" rtl="0">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Conclusion: Improve the algorithm! Do approximations…hopefully n log(n)</a:t>
            </a:r>
            <a:r>
              <a:rPr lang="he-IL" dirty="0" smtClean="0"/>
              <a:t>‏</a:t>
            </a:r>
            <a:endParaRPr lang="en-GB" dirty="0"/>
          </a:p>
        </p:txBody>
      </p:sp>
      <p:graphicFrame>
        <p:nvGraphicFramePr>
          <p:cNvPr id="11267" name="Object 3"/>
          <p:cNvGraphicFramePr>
            <a:graphicFrameLocks noChangeAspect="1"/>
          </p:cNvGraphicFramePr>
          <p:nvPr/>
        </p:nvGraphicFramePr>
        <p:xfrm>
          <a:off x="1524000" y="3886200"/>
          <a:ext cx="4953000" cy="908050"/>
        </p:xfrm>
        <a:graphic>
          <a:graphicData uri="http://schemas.openxmlformats.org/presentationml/2006/ole">
            <mc:AlternateContent xmlns:mc="http://schemas.openxmlformats.org/markup-compatibility/2006">
              <mc:Choice xmlns:v="urn:schemas-microsoft-com:vml" Requires="v">
                <p:oleObj spid="_x0000_s11321" r:id="rId4" imgW="2446920" imgH="406080" progId="Equation.3">
                  <p:embed/>
                </p:oleObj>
              </mc:Choice>
              <mc:Fallback>
                <p:oleObj r:id="rId4" imgW="2446920" imgH="40608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886200"/>
                        <a:ext cx="4953000" cy="90805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04449"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HTC vs. HPC</a:t>
            </a:r>
          </a:p>
        </p:txBody>
      </p:sp>
      <p:sp>
        <p:nvSpPr>
          <p:cNvPr id="104450" name="Rectangle 2"/>
          <p:cNvSpPr>
            <a:spLocks noGrp="1" noChangeArrowheads="1"/>
          </p:cNvSpPr>
          <p:nvPr>
            <p:ph type="body" idx="1"/>
          </p:nvPr>
        </p:nvSpPr>
        <p:spPr>
          <a:xfrm>
            <a:off x="457200" y="1600200"/>
            <a:ext cx="8229600" cy="4525963"/>
          </a:xfrm>
          <a:ln/>
        </p:spPr>
        <p:txBody>
          <a:bodyPr/>
          <a:lstStyle/>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FLOPS vs. FLOPY</a:t>
            </a:r>
          </a:p>
        </p:txBody>
      </p:sp>
      <p:grpSp>
        <p:nvGrpSpPr>
          <p:cNvPr id="104451" name="Group 3"/>
          <p:cNvGrpSpPr>
            <a:grpSpLocks/>
          </p:cNvGrpSpPr>
          <p:nvPr/>
        </p:nvGrpSpPr>
        <p:grpSpPr bwMode="auto">
          <a:xfrm>
            <a:off x="890588" y="4191000"/>
            <a:ext cx="7512050" cy="822325"/>
            <a:chOff x="561" y="2640"/>
            <a:chExt cx="4732" cy="518"/>
          </a:xfrm>
        </p:grpSpPr>
        <p:sp>
          <p:nvSpPr>
            <p:cNvPr id="104452" name="AutoShape 4"/>
            <p:cNvSpPr>
              <a:spLocks noChangeArrowheads="1"/>
            </p:cNvSpPr>
            <p:nvPr/>
          </p:nvSpPr>
          <p:spPr bwMode="auto">
            <a:xfrm>
              <a:off x="576" y="2640"/>
              <a:ext cx="4703" cy="519"/>
            </a:xfrm>
            <a:prstGeom prst="roundRect">
              <a:avLst>
                <a:gd name="adj" fmla="val 190"/>
              </a:avLst>
            </a:prstGeom>
            <a:solidFill>
              <a:srgbClr val="3333CC"/>
            </a:solidFill>
            <a:ln w="9525">
              <a:noFill/>
              <a:round/>
              <a:headEnd/>
              <a:tailEnd/>
            </a:ln>
            <a:effectLst/>
          </p:spPr>
          <p:txBody>
            <a:bodyPr wrap="none" anchor="ctr"/>
            <a:lstStyle/>
            <a:p>
              <a:endParaRPr lang="en-US"/>
            </a:p>
          </p:txBody>
        </p:sp>
        <p:sp>
          <p:nvSpPr>
            <p:cNvPr id="104453" name="AutoShape 5"/>
            <p:cNvSpPr>
              <a:spLocks noChangeArrowheads="1"/>
            </p:cNvSpPr>
            <p:nvPr/>
          </p:nvSpPr>
          <p:spPr bwMode="auto">
            <a:xfrm>
              <a:off x="561" y="2640"/>
              <a:ext cx="4733" cy="497"/>
            </a:xfrm>
            <a:prstGeom prst="roundRect">
              <a:avLst>
                <a:gd name="adj" fmla="val 190"/>
              </a:avLst>
            </a:prstGeom>
            <a:noFill/>
            <a:ln w="9525">
              <a:noFill/>
              <a:round/>
              <a:headEnd/>
              <a:tailEnd/>
            </a:ln>
            <a:effectLst/>
          </p:spPr>
          <p:txBody>
            <a:bodyPr wrap="none" lIns="90000" tIns="46800" rIns="90000" bIns="46800">
              <a:spAutoFit/>
            </a:bodyPr>
            <a:lstStyle/>
            <a:p>
              <a:pPr algn="l" rtl="0" eaLnBrk="0" hangingPunct="0">
                <a:lnSpc>
                  <a:spcPct val="95000"/>
                </a:lnSpc>
                <a:buClr>
                  <a:srgbClr val="FFFFFF"/>
                </a:buClr>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a:solidFill>
                    <a:srgbClr val="FFFFFF"/>
                  </a:solidFill>
                  <a:latin typeface="Times New Roman" pitchFamily="16" charset="0"/>
                </a:rPr>
                <a:t>FLOPY </a:t>
              </a:r>
              <a:r>
                <a:rPr lang="en-GB" sz="4800" b="1" i="1">
                  <a:solidFill>
                    <a:srgbClr val="FFFFFF"/>
                  </a:solidFill>
                  <a:latin typeface="Symbol" pitchFamily="16" charset="2"/>
                </a:rPr>
                <a:t></a:t>
              </a:r>
              <a:r>
                <a:rPr lang="en-GB" sz="3600" b="1" i="1">
                  <a:solidFill>
                    <a:srgbClr val="FFFFFF"/>
                  </a:solidFill>
                  <a:latin typeface="Times New Roman" pitchFamily="16" charset="0"/>
                </a:rPr>
                <a:t> </a:t>
              </a:r>
              <a:r>
                <a:rPr lang="en-GB" sz="3600" i="1">
                  <a:solidFill>
                    <a:srgbClr val="FFFFFF"/>
                  </a:solidFill>
                  <a:latin typeface="Times New Roman" pitchFamily="16" charset="0"/>
                </a:rPr>
                <a:t> </a:t>
              </a:r>
              <a:r>
                <a:rPr lang="en-GB" sz="3200" i="1">
                  <a:solidFill>
                    <a:srgbClr val="FFFFFF"/>
                  </a:solidFill>
                  <a:latin typeface="Times New Roman" pitchFamily="16" charset="0"/>
                </a:rPr>
                <a:t> </a:t>
              </a:r>
              <a:r>
                <a:rPr lang="en-GB" sz="3600" b="1" i="1">
                  <a:solidFill>
                    <a:srgbClr val="FFFFFF"/>
                  </a:solidFill>
                  <a:latin typeface="Times New Roman" pitchFamily="16" charset="0"/>
                </a:rPr>
                <a:t>(60*60*24*7*52)*FLOPS</a:t>
              </a: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idx="11"/>
          </p:nvPr>
        </p:nvSpPr>
        <p:spPr/>
        <p:txBody>
          <a:bodyPr/>
          <a:lstStyle/>
          <a:p>
            <a:r>
              <a:rPr lang="en-GB"/>
              <a:t>Introduction to Parallel Processing</a:t>
            </a:r>
          </a:p>
        </p:txBody>
      </p:sp>
      <p:sp>
        <p:nvSpPr>
          <p:cNvPr id="105473"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Condor</a:t>
            </a:r>
          </a:p>
        </p:txBody>
      </p:sp>
      <p:sp>
        <p:nvSpPr>
          <p:cNvPr id="105474" name="Rectangle 2"/>
          <p:cNvSpPr>
            <a:spLocks noGrp="1" noChangeArrowheads="1"/>
          </p:cNvSpPr>
          <p:nvPr>
            <p:ph type="body" idx="1"/>
          </p:nvPr>
        </p:nvSpPr>
        <p:spPr>
          <a:xfrm>
            <a:off x="457200" y="2971800"/>
            <a:ext cx="7239000" cy="3154363"/>
          </a:xfrm>
          <a:ln/>
        </p:spPr>
        <p:txBody>
          <a:bodyPr/>
          <a:lstStyle/>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t>Opportunistic environment</a:t>
            </a:r>
          </a:p>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t>Batch scheduling</a:t>
            </a:r>
          </a:p>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t>ClassAds and Match Making</a:t>
            </a:r>
          </a:p>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t>Master – Workers</a:t>
            </a:r>
          </a:p>
          <a:p>
            <a:pPr algn="l" rtl="0">
              <a:lnSpc>
                <a:spcPct val="10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800"/>
          </a:p>
          <a:p>
            <a:pPr algn="l" rtl="0">
              <a:lnSpc>
                <a:spcPct val="10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800"/>
          </a:p>
        </p:txBody>
      </p:sp>
      <p:pic>
        <p:nvPicPr>
          <p:cNvPr id="105475" name="Picture 3"/>
          <p:cNvPicPr>
            <a:picLocks noChangeAspect="1" noChangeArrowheads="1"/>
          </p:cNvPicPr>
          <p:nvPr/>
        </p:nvPicPr>
        <p:blipFill>
          <a:blip r:embed="rId3" cstate="print"/>
          <a:srcRect/>
          <a:stretch>
            <a:fillRect/>
          </a:stretch>
        </p:blipFill>
        <p:spPr bwMode="auto">
          <a:xfrm>
            <a:off x="1295400" y="1295400"/>
            <a:ext cx="6324600" cy="120173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idx="11"/>
          </p:nvPr>
        </p:nvSpPr>
        <p:spPr/>
        <p:txBody>
          <a:bodyPr/>
          <a:lstStyle/>
          <a:p>
            <a:r>
              <a:rPr lang="en-GB"/>
              <a:t>Introduction to Parallel Processing</a:t>
            </a:r>
          </a:p>
        </p:txBody>
      </p:sp>
      <p:sp>
        <p:nvSpPr>
          <p:cNvPr id="106497"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Condor at the BGU</a:t>
            </a:r>
          </a:p>
        </p:txBody>
      </p:sp>
      <p:sp>
        <p:nvSpPr>
          <p:cNvPr id="106498" name="Rectangle 2"/>
          <p:cNvSpPr>
            <a:spLocks noGrp="1" noChangeArrowheads="1"/>
          </p:cNvSpPr>
          <p:nvPr>
            <p:ph type="body" idx="1"/>
          </p:nvPr>
        </p:nvSpPr>
        <p:spPr>
          <a:xfrm>
            <a:off x="457200" y="1600200"/>
            <a:ext cx="4038600" cy="4525963"/>
          </a:xfrm>
          <a:ln/>
        </p:spPr>
        <p:txBody>
          <a:bodyPr/>
          <a:lstStyle/>
          <a:p>
            <a:pPr algn="l" rtl="0">
              <a:lnSpc>
                <a:spcPct val="9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smtClean="0"/>
              <a:t>Nearly </a:t>
            </a:r>
            <a:r>
              <a:rPr lang="en-GB" sz="2800" dirty="0"/>
              <a:t>200 processors </a:t>
            </a:r>
            <a:r>
              <a:rPr lang="en-GB" sz="2800" dirty="0" smtClean="0"/>
              <a:t>belong </a:t>
            </a:r>
            <a:r>
              <a:rPr lang="en-GB" sz="2800" dirty="0"/>
              <a:t>to the pool from pubic students labs</a:t>
            </a:r>
          </a:p>
          <a:p>
            <a:pPr algn="l" rtl="0">
              <a:lnSpc>
                <a:spcPct val="9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800" dirty="0"/>
          </a:p>
          <a:p>
            <a:pPr algn="l" rtl="0">
              <a:lnSpc>
                <a:spcPct val="9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800" dirty="0"/>
          </a:p>
        </p:txBody>
      </p:sp>
      <p:pic>
        <p:nvPicPr>
          <p:cNvPr id="106499" name="Picture 3"/>
          <p:cNvPicPr>
            <a:picLocks noChangeAspect="1" noChangeArrowheads="1"/>
          </p:cNvPicPr>
          <p:nvPr/>
        </p:nvPicPr>
        <p:blipFill>
          <a:blip r:embed="rId3" cstate="print"/>
          <a:srcRect/>
          <a:stretch>
            <a:fillRect/>
          </a:stretch>
        </p:blipFill>
        <p:spPr bwMode="auto">
          <a:xfrm>
            <a:off x="5254625" y="1600200"/>
            <a:ext cx="2825750" cy="2185988"/>
          </a:xfrm>
          <a:prstGeom prst="rect">
            <a:avLst/>
          </a:prstGeom>
          <a:noFill/>
          <a:ln w="9525">
            <a:noFill/>
            <a:round/>
            <a:headEnd/>
            <a:tailEnd/>
          </a:ln>
          <a:effectLst/>
        </p:spPr>
      </p:pic>
      <p:pic>
        <p:nvPicPr>
          <p:cNvPr id="106500" name="Picture 4"/>
          <p:cNvPicPr>
            <a:picLocks noChangeAspect="1" noChangeArrowheads="1"/>
          </p:cNvPicPr>
          <p:nvPr/>
        </p:nvPicPr>
        <p:blipFill>
          <a:blip r:embed="rId4" cstate="print"/>
          <a:srcRect/>
          <a:stretch>
            <a:fillRect/>
          </a:stretch>
        </p:blipFill>
        <p:spPr bwMode="auto">
          <a:xfrm>
            <a:off x="5791200" y="3810000"/>
            <a:ext cx="1879600" cy="2286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idx="4294967295"/>
          </p:nvPr>
        </p:nvSpPr>
        <p:spPr>
          <a:xfrm>
            <a:off x="6324600" y="6245225"/>
            <a:ext cx="2360613" cy="474663"/>
          </a:xfrm>
          <a:prstGeom prst="rect">
            <a:avLst/>
          </a:prstGeom>
        </p:spPr>
        <p:txBody>
          <a:bodyPr/>
          <a:lstStyle/>
          <a:p>
            <a:r>
              <a:rPr lang="en-GB"/>
              <a:t>October 2005, Lecture #1</a:t>
            </a:r>
          </a:p>
        </p:txBody>
      </p:sp>
      <p:sp>
        <p:nvSpPr>
          <p:cNvPr id="4" name="Footer Placeholder 2"/>
          <p:cNvSpPr>
            <a:spLocks noGrp="1"/>
          </p:cNvSpPr>
          <p:nvPr>
            <p:ph type="ftr" idx="11"/>
          </p:nvPr>
        </p:nvSpPr>
        <p:spPr/>
        <p:txBody>
          <a:bodyPr/>
          <a:lstStyle/>
          <a:p>
            <a:r>
              <a:rPr lang="en-GB"/>
              <a:t>Introduction to Parallel Processing</a:t>
            </a:r>
          </a:p>
        </p:txBody>
      </p:sp>
      <p:pic>
        <p:nvPicPr>
          <p:cNvPr id="107521" name="Picture 1"/>
          <p:cNvPicPr>
            <a:picLocks noChangeAspect="1" noChangeArrowheads="1"/>
          </p:cNvPicPr>
          <p:nvPr/>
        </p:nvPicPr>
        <p:blipFill>
          <a:blip r:embed="rId3" cstate="print"/>
          <a:srcRect/>
          <a:stretch>
            <a:fillRect/>
          </a:stretch>
        </p:blipFill>
        <p:spPr bwMode="auto">
          <a:xfrm>
            <a:off x="0" y="0"/>
            <a:ext cx="9144000" cy="657225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08545" name="Rectangle 1"/>
          <p:cNvSpPr>
            <a:spLocks noGrp="1" noChangeArrowheads="1"/>
          </p:cNvSpPr>
          <p:nvPr>
            <p:ph type="title"/>
          </p:nvPr>
        </p:nvSpPr>
        <p:spPr>
          <a:xfrm>
            <a:off x="457200" y="274638"/>
            <a:ext cx="8231188" cy="1144587"/>
          </a:xfrm>
          <a:ln/>
        </p:spPr>
        <p:txBody>
          <a:bodyPr/>
          <a:lstStyle/>
          <a:p>
            <a:pPr>
              <a:lnSpc>
                <a:spcPct val="100000"/>
              </a:lnSpc>
              <a:buClr>
                <a:srgbClr val="0C2577"/>
              </a:buClr>
              <a:buFont typeface="Lucida Sans Unicode"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Condor at Micron</a:t>
            </a:r>
          </a:p>
        </p:txBody>
      </p:sp>
      <p:grpSp>
        <p:nvGrpSpPr>
          <p:cNvPr id="108546" name="Group 2"/>
          <p:cNvGrpSpPr>
            <a:grpSpLocks/>
          </p:cNvGrpSpPr>
          <p:nvPr/>
        </p:nvGrpSpPr>
        <p:grpSpPr bwMode="auto">
          <a:xfrm>
            <a:off x="377825" y="1481138"/>
            <a:ext cx="8547100" cy="4540250"/>
            <a:chOff x="238" y="933"/>
            <a:chExt cx="5384" cy="2860"/>
          </a:xfrm>
        </p:grpSpPr>
        <p:pic>
          <p:nvPicPr>
            <p:cNvPr id="108547" name="Picture 3"/>
            <p:cNvPicPr>
              <a:picLocks noChangeAspect="1" noChangeArrowheads="1"/>
            </p:cNvPicPr>
            <p:nvPr/>
          </p:nvPicPr>
          <p:blipFill>
            <a:blip r:embed="rId3" cstate="print"/>
            <a:srcRect/>
            <a:stretch>
              <a:fillRect/>
            </a:stretch>
          </p:blipFill>
          <p:spPr bwMode="auto">
            <a:xfrm>
              <a:off x="1563" y="1059"/>
              <a:ext cx="4060" cy="2735"/>
            </a:xfrm>
            <a:prstGeom prst="rect">
              <a:avLst/>
            </a:prstGeom>
            <a:noFill/>
            <a:ln w="9525">
              <a:noFill/>
              <a:round/>
              <a:headEnd/>
              <a:tailEnd/>
            </a:ln>
            <a:effectLst/>
          </p:spPr>
        </p:pic>
        <p:sp>
          <p:nvSpPr>
            <p:cNvPr id="108548" name="Text Box 4"/>
            <p:cNvSpPr txBox="1">
              <a:spLocks noChangeArrowheads="1"/>
            </p:cNvSpPr>
            <p:nvPr/>
          </p:nvSpPr>
          <p:spPr bwMode="auto">
            <a:xfrm>
              <a:off x="238" y="988"/>
              <a:ext cx="2793" cy="2599"/>
            </a:xfrm>
            <a:prstGeom prst="rect">
              <a:avLst/>
            </a:prstGeom>
            <a:noFill/>
            <a:ln w="9525">
              <a:noFill/>
              <a:round/>
              <a:headEnd/>
              <a:tailEnd/>
            </a:ln>
            <a:effectLst/>
          </p:spPr>
          <p:txBody>
            <a:bodyPr lIns="90000" tIns="46800" rIns="90000" bIns="46800">
              <a:spAutoFit/>
            </a:bodyPr>
            <a:lstStyle/>
            <a:p>
              <a:pPr marL="339725" indent="-339725" algn="l" rtl="0" eaLnBrk="0" hangingPunct="0">
                <a:lnSpc>
                  <a:spcPct val="100000"/>
                </a:lnSpc>
                <a:spcBef>
                  <a:spcPts val="225"/>
                </a:spcBef>
                <a:spcAft>
                  <a:spcPts val="225"/>
                </a:spcAft>
                <a:buClr>
                  <a:srgbClr val="006666"/>
                </a:buClr>
                <a:buSzPct val="90000"/>
                <a:buFont typeface="Webdings" pitchFamily="16" charset="2"/>
                <a:buNone/>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r>
                <a:rPr lang="en-GB" b="1">
                  <a:solidFill>
                    <a:srgbClr val="000000"/>
                  </a:solidFill>
                  <a:latin typeface="Lucida Sans Unicode" pitchFamily="32" charset="0"/>
                </a:rPr>
                <a:t>8000+ processors in 11 “pools”</a:t>
              </a:r>
            </a:p>
            <a:p>
              <a:pPr marL="339725" indent="-339725" algn="l" rtl="0" eaLnBrk="0" hangingPunct="0">
                <a:lnSpc>
                  <a:spcPct val="100000"/>
                </a:lnSpc>
                <a:spcBef>
                  <a:spcPts val="225"/>
                </a:spcBef>
                <a:spcAft>
                  <a:spcPts val="225"/>
                </a:spcAft>
                <a:buClr>
                  <a:srgbClr val="006666"/>
                </a:buClr>
                <a:buSzPct val="90000"/>
                <a:buFont typeface="Webdings" pitchFamily="16" charset="2"/>
                <a:buNone/>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r>
                <a:rPr lang="en-GB" b="1">
                  <a:solidFill>
                    <a:srgbClr val="000000"/>
                  </a:solidFill>
                  <a:latin typeface="Lucida Sans Unicode" pitchFamily="32" charset="0"/>
                </a:rPr>
                <a:t>Linux, Solaris, Windows</a:t>
              </a:r>
            </a:p>
            <a:p>
              <a:pPr marL="339725" indent="-339725" algn="l" rtl="0" eaLnBrk="0" hangingPunct="0">
                <a:lnSpc>
                  <a:spcPct val="100000"/>
                </a:lnSpc>
                <a:spcBef>
                  <a:spcPts val="225"/>
                </a:spcBef>
                <a:spcAft>
                  <a:spcPts val="225"/>
                </a:spcAft>
                <a:buClr>
                  <a:srgbClr val="006666"/>
                </a:buClr>
                <a:buSzPct val="90000"/>
                <a:buFont typeface="Webdings" pitchFamily="16" charset="2"/>
                <a:buNone/>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r>
                <a:rPr lang="en-GB" b="1">
                  <a:solidFill>
                    <a:srgbClr val="000000"/>
                  </a:solidFill>
                  <a:latin typeface="Lucida Sans Unicode" pitchFamily="32" charset="0"/>
                </a:rPr>
                <a:t>&lt;50</a:t>
              </a:r>
              <a:r>
                <a:rPr lang="en-GB" b="1" baseline="30000">
                  <a:solidFill>
                    <a:srgbClr val="000000"/>
                  </a:solidFill>
                  <a:latin typeface="Lucida Sans Unicode" pitchFamily="32" charset="0"/>
                </a:rPr>
                <a:t>th</a:t>
              </a:r>
              <a:r>
                <a:rPr lang="en-GB" b="1">
                  <a:solidFill>
                    <a:srgbClr val="000000"/>
                  </a:solidFill>
                  <a:latin typeface="Lucida Sans Unicode" pitchFamily="32" charset="0"/>
                </a:rPr>
                <a:t> Top500 Rank</a:t>
              </a:r>
            </a:p>
            <a:p>
              <a:pPr marL="339725" indent="-339725" algn="l" rtl="0" eaLnBrk="0" hangingPunct="0">
                <a:lnSpc>
                  <a:spcPct val="100000"/>
                </a:lnSpc>
                <a:spcBef>
                  <a:spcPts val="225"/>
                </a:spcBef>
                <a:spcAft>
                  <a:spcPts val="225"/>
                </a:spcAft>
                <a:buClr>
                  <a:srgbClr val="006666"/>
                </a:buClr>
                <a:buSzPct val="90000"/>
                <a:buFont typeface="Webdings" pitchFamily="16" charset="2"/>
                <a:buNone/>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r>
                <a:rPr lang="en-GB" b="1">
                  <a:solidFill>
                    <a:srgbClr val="000000"/>
                  </a:solidFill>
                  <a:latin typeface="Lucida Sans Unicode" pitchFamily="32" charset="0"/>
                </a:rPr>
                <a:t>3+ TeraFLOPS</a:t>
              </a:r>
            </a:p>
            <a:p>
              <a:pPr marL="339725" indent="-339725" algn="l" rtl="0" eaLnBrk="0" hangingPunct="0">
                <a:lnSpc>
                  <a:spcPct val="100000"/>
                </a:lnSpc>
                <a:spcBef>
                  <a:spcPts val="225"/>
                </a:spcBef>
                <a:spcAft>
                  <a:spcPts val="225"/>
                </a:spcAft>
                <a:buClr>
                  <a:srgbClr val="006666"/>
                </a:buClr>
                <a:buSzPct val="90000"/>
                <a:buFont typeface="Webdings" pitchFamily="16" charset="2"/>
                <a:buNone/>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endParaRPr lang="en-GB" b="1">
                <a:solidFill>
                  <a:srgbClr val="000000"/>
                </a:solidFill>
                <a:latin typeface="Lucida Sans Unicode" pitchFamily="32" charset="0"/>
              </a:endParaRPr>
            </a:p>
            <a:p>
              <a:pPr marL="339725" indent="-339725" algn="l" rtl="0" eaLnBrk="0" hangingPunct="0">
                <a:lnSpc>
                  <a:spcPct val="100000"/>
                </a:lnSpc>
                <a:spcBef>
                  <a:spcPts val="225"/>
                </a:spcBef>
                <a:spcAft>
                  <a:spcPts val="225"/>
                </a:spcAft>
                <a:buClr>
                  <a:srgbClr val="006666"/>
                </a:buClr>
                <a:buSzPct val="90000"/>
                <a:buFont typeface="Webdings" pitchFamily="16" charset="2"/>
                <a:buNone/>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endParaRPr lang="en-GB" b="1">
                <a:solidFill>
                  <a:srgbClr val="000000"/>
                </a:solidFill>
                <a:latin typeface="Lucida Sans Unicode" pitchFamily="32" charset="0"/>
              </a:endParaRPr>
            </a:p>
            <a:p>
              <a:pPr marL="339725" indent="-339725" algn="l" rtl="0" eaLnBrk="0" hangingPunct="0">
                <a:lnSpc>
                  <a:spcPct val="100000"/>
                </a:lnSpc>
                <a:spcBef>
                  <a:spcPts val="225"/>
                </a:spcBef>
                <a:spcAft>
                  <a:spcPts val="225"/>
                </a:spcAft>
                <a:buClr>
                  <a:srgbClr val="006666"/>
                </a:buClr>
                <a:buSzPct val="90000"/>
                <a:buFont typeface="Webdings" pitchFamily="16" charset="2"/>
                <a:buNone/>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endParaRPr lang="en-GB" b="1">
                <a:solidFill>
                  <a:srgbClr val="000000"/>
                </a:solidFill>
                <a:latin typeface="Lucida Sans Unicode" pitchFamily="32" charset="0"/>
              </a:endParaRPr>
            </a:p>
            <a:p>
              <a:pPr marL="339725" indent="-339725" algn="l" rtl="0" eaLnBrk="0" hangingPunct="0">
                <a:lnSpc>
                  <a:spcPct val="100000"/>
                </a:lnSpc>
                <a:spcBef>
                  <a:spcPts val="225"/>
                </a:spcBef>
                <a:spcAft>
                  <a:spcPts val="225"/>
                </a:spcAft>
                <a:buClr>
                  <a:srgbClr val="006666"/>
                </a:buClr>
                <a:buSzPct val="90000"/>
                <a:buFont typeface="Webdings" pitchFamily="16" charset="2"/>
                <a:buNone/>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r>
                <a:rPr lang="en-GB" b="1">
                  <a:solidFill>
                    <a:srgbClr val="000000"/>
                  </a:solidFill>
                  <a:latin typeface="Lucida Sans Unicode" pitchFamily="32" charset="0"/>
                </a:rPr>
                <a:t>Centralized governance</a:t>
              </a:r>
            </a:p>
            <a:p>
              <a:pPr marL="339725" indent="-339725" algn="l" rtl="0" eaLnBrk="0" hangingPunct="0">
                <a:lnSpc>
                  <a:spcPct val="100000"/>
                </a:lnSpc>
                <a:spcBef>
                  <a:spcPts val="225"/>
                </a:spcBef>
                <a:spcAft>
                  <a:spcPts val="225"/>
                </a:spcAft>
                <a:buClr>
                  <a:srgbClr val="006666"/>
                </a:buClr>
                <a:buSzPct val="90000"/>
                <a:buFont typeface="Webdings" pitchFamily="16" charset="2"/>
                <a:buNone/>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r>
                <a:rPr lang="en-GB" b="1">
                  <a:solidFill>
                    <a:srgbClr val="000000"/>
                  </a:solidFill>
                  <a:latin typeface="Lucida Sans Unicode" pitchFamily="32" charset="0"/>
                </a:rPr>
                <a:t>Distributed management</a:t>
              </a:r>
            </a:p>
            <a:p>
              <a:pPr marL="339725" indent="-339725" algn="l" rtl="0" eaLnBrk="0" hangingPunct="0">
                <a:lnSpc>
                  <a:spcPct val="100000"/>
                </a:lnSpc>
                <a:spcBef>
                  <a:spcPts val="1125"/>
                </a:spcBef>
                <a:spcAft>
                  <a:spcPts val="225"/>
                </a:spcAft>
                <a:buClr>
                  <a:srgbClr val="006666"/>
                </a:buClr>
                <a:buSzPct val="90000"/>
                <a:buFont typeface="Webdings" pitchFamily="16" charset="2"/>
                <a:buNone/>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endParaRPr lang="en-GB" b="1">
                <a:solidFill>
                  <a:srgbClr val="000000"/>
                </a:solidFill>
                <a:latin typeface="Lucida Sans Unicode" pitchFamily="32" charset="0"/>
              </a:endParaRPr>
            </a:p>
            <a:p>
              <a:pPr marL="339725" indent="-339725" algn="l" rtl="0" eaLnBrk="0" hangingPunct="0">
                <a:lnSpc>
                  <a:spcPct val="100000"/>
                </a:lnSpc>
                <a:spcBef>
                  <a:spcPts val="225"/>
                </a:spcBef>
                <a:spcAft>
                  <a:spcPts val="225"/>
                </a:spcAft>
                <a:buClr>
                  <a:srgbClr val="006666"/>
                </a:buClr>
                <a:buSzPct val="90000"/>
                <a:buFont typeface="Webdings" pitchFamily="16" charset="2"/>
                <a:buNone/>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r>
                <a:rPr lang="en-GB" b="1">
                  <a:solidFill>
                    <a:srgbClr val="000000"/>
                  </a:solidFill>
                  <a:latin typeface="Lucida Sans Unicode" pitchFamily="32" charset="0"/>
                </a:rPr>
                <a:t>16+ applications</a:t>
              </a:r>
            </a:p>
            <a:p>
              <a:pPr marL="339725" indent="-339725" algn="l" rtl="0" eaLnBrk="0" hangingPunct="0">
                <a:lnSpc>
                  <a:spcPct val="100000"/>
                </a:lnSpc>
                <a:spcBef>
                  <a:spcPts val="225"/>
                </a:spcBef>
                <a:spcAft>
                  <a:spcPts val="225"/>
                </a:spcAft>
                <a:buClr>
                  <a:srgbClr val="006666"/>
                </a:buClr>
                <a:buSzPct val="90000"/>
                <a:buFont typeface="Webdings" pitchFamily="16" charset="2"/>
                <a:buNone/>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r>
                <a:rPr lang="en-GB" b="1">
                  <a:solidFill>
                    <a:srgbClr val="000000"/>
                  </a:solidFill>
                  <a:latin typeface="Lucida Sans Unicode" pitchFamily="32" charset="0"/>
                </a:rPr>
                <a:t>Self developed</a:t>
              </a:r>
            </a:p>
          </p:txBody>
        </p:sp>
        <p:sp>
          <p:nvSpPr>
            <p:cNvPr id="108549" name="Text Box 5"/>
            <p:cNvSpPr txBox="1">
              <a:spLocks noChangeArrowheads="1"/>
            </p:cNvSpPr>
            <p:nvPr/>
          </p:nvSpPr>
          <p:spPr bwMode="auto">
            <a:xfrm>
              <a:off x="3309" y="933"/>
              <a:ext cx="2310" cy="307"/>
            </a:xfrm>
            <a:prstGeom prst="rect">
              <a:avLst/>
            </a:prstGeom>
            <a:noFill/>
            <a:ln w="9525">
              <a:noFill/>
              <a:round/>
              <a:headEnd/>
              <a:tailEnd/>
            </a:ln>
            <a:effectLst/>
          </p:spPr>
          <p:txBody>
            <a:bodyPr lIns="90000" tIns="46800" rIns="90000" bIns="46800">
              <a:spAutoFit/>
            </a:bodyPr>
            <a:lstStyle/>
            <a:p>
              <a:pPr marL="339725" indent="-339725" algn="ctr" rtl="0" eaLnBrk="0" hangingPunct="0">
                <a:lnSpc>
                  <a:spcPts val="3088"/>
                </a:lnSpc>
                <a:spcBef>
                  <a:spcPts val="1500"/>
                </a:spcBef>
                <a:buClr>
                  <a:srgbClr val="006666"/>
                </a:buClr>
                <a:buSzPct val="90000"/>
                <a:buFont typeface="Webdings" pitchFamily="16" charset="2"/>
                <a:buNone/>
                <a:tabLst>
                  <a:tab pos="339725" algn="l"/>
                  <a:tab pos="1254125" algn="l"/>
                  <a:tab pos="2168525" algn="l"/>
                  <a:tab pos="3082925" algn="l"/>
                  <a:tab pos="3997325" algn="l"/>
                  <a:tab pos="4911725" algn="l"/>
                  <a:tab pos="5826125" algn="l"/>
                  <a:tab pos="6740525" algn="l"/>
                  <a:tab pos="7654925" algn="l"/>
                  <a:tab pos="8569325" algn="l"/>
                  <a:tab pos="9483725" algn="l"/>
                  <a:tab pos="10398125" algn="l"/>
                </a:tabLst>
              </a:pPr>
              <a:r>
                <a:rPr lang="en-GB" sz="2400" b="1">
                  <a:solidFill>
                    <a:srgbClr val="000000"/>
                  </a:solidFill>
                  <a:latin typeface="Lucida Sans Unicode" pitchFamily="32" charset="0"/>
                </a:rPr>
                <a:t>Micron’s Global Grid</a:t>
              </a:r>
            </a:p>
          </p:txBody>
        </p:sp>
      </p:gr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09569" name="Rectangle 1"/>
          <p:cNvSpPr>
            <a:spLocks noGrp="1" noChangeArrowheads="1"/>
          </p:cNvSpPr>
          <p:nvPr>
            <p:ph type="title"/>
          </p:nvPr>
        </p:nvSpPr>
        <p:spPr>
          <a:xfrm>
            <a:off x="457200" y="319088"/>
            <a:ext cx="8229600" cy="1143000"/>
          </a:xfrm>
          <a:ln/>
        </p:spPr>
        <p:txBody>
          <a:bodyPr lIns="0" tIns="0" rIns="0" bIns="0"/>
          <a:lstStyle/>
          <a:p>
            <a:endParaRPr lang="en-US"/>
          </a:p>
        </p:txBody>
      </p:sp>
      <p:sp>
        <p:nvSpPr>
          <p:cNvPr id="109570" name="Rectangle 2"/>
          <p:cNvSpPr>
            <a:spLocks noGrp="1" noChangeArrowheads="1"/>
          </p:cNvSpPr>
          <p:nvPr>
            <p:ph type="body" idx="1"/>
          </p:nvPr>
        </p:nvSpPr>
        <p:spPr>
          <a:xfrm>
            <a:off x="457200" y="1600200"/>
            <a:ext cx="8382000" cy="4525963"/>
          </a:xfrm>
          <a:ln/>
        </p:spPr>
        <p:txBody>
          <a:bodyPr/>
          <a:lstStyle/>
          <a:p>
            <a:pPr algn="l" rtl="0">
              <a:lnSpc>
                <a:spcPct val="80000"/>
              </a:lnSpc>
              <a:spcBef>
                <a:spcPts val="700"/>
              </a:spcBef>
            </a:pPr>
            <a:r>
              <a:rPr lang="en-GB" sz="2800"/>
              <a:t>Motivation</a:t>
            </a:r>
          </a:p>
          <a:p>
            <a:pPr algn="l" rtl="0">
              <a:lnSpc>
                <a:spcPct val="80000"/>
              </a:lnSpc>
              <a:spcBef>
                <a:spcPts val="700"/>
              </a:spcBef>
            </a:pPr>
            <a:r>
              <a:rPr lang="en-GB" sz="2800"/>
              <a:t>Basic terms</a:t>
            </a:r>
          </a:p>
          <a:p>
            <a:pPr algn="l" rtl="0">
              <a:lnSpc>
                <a:spcPct val="80000"/>
              </a:lnSpc>
              <a:spcBef>
                <a:spcPts val="700"/>
              </a:spcBef>
            </a:pPr>
            <a:r>
              <a:rPr lang="en-GB" sz="2800"/>
              <a:t>Methods of Parallelization</a:t>
            </a:r>
          </a:p>
          <a:p>
            <a:pPr algn="l" rtl="0">
              <a:lnSpc>
                <a:spcPct val="80000"/>
              </a:lnSpc>
              <a:spcBef>
                <a:spcPts val="700"/>
              </a:spcBef>
            </a:pPr>
            <a:r>
              <a:rPr lang="en-GB" sz="2800"/>
              <a:t>Examples</a:t>
            </a:r>
          </a:p>
          <a:p>
            <a:pPr algn="l" rtl="0">
              <a:lnSpc>
                <a:spcPct val="80000"/>
              </a:lnSpc>
              <a:spcBef>
                <a:spcPts val="700"/>
              </a:spcBef>
            </a:pPr>
            <a:r>
              <a:rPr lang="en-GB" sz="2800"/>
              <a:t>Profiling, Benchmarking and Performance Tuning</a:t>
            </a:r>
          </a:p>
          <a:p>
            <a:pPr algn="l" rtl="0">
              <a:lnSpc>
                <a:spcPct val="80000"/>
              </a:lnSpc>
              <a:spcBef>
                <a:spcPts val="700"/>
              </a:spcBef>
            </a:pPr>
            <a:r>
              <a:rPr lang="en-GB" sz="2800"/>
              <a:t>Common H/W</a:t>
            </a:r>
          </a:p>
          <a:p>
            <a:pPr algn="l" rtl="0">
              <a:lnSpc>
                <a:spcPct val="80000"/>
              </a:lnSpc>
              <a:spcBef>
                <a:spcPts val="700"/>
              </a:spcBef>
            </a:pPr>
            <a:r>
              <a:rPr lang="en-GB" sz="2800"/>
              <a:t>Supercomputers</a:t>
            </a:r>
          </a:p>
          <a:p>
            <a:pPr algn="l" rtl="0">
              <a:lnSpc>
                <a:spcPct val="80000"/>
              </a:lnSpc>
              <a:spcBef>
                <a:spcPts val="700"/>
              </a:spcBef>
            </a:pPr>
            <a:r>
              <a:rPr lang="en-GB" sz="2800"/>
              <a:t>HTC and Condor</a:t>
            </a:r>
          </a:p>
          <a:p>
            <a:pPr algn="l" rtl="0">
              <a:lnSpc>
                <a:spcPct val="80000"/>
              </a:lnSpc>
              <a:buClr>
                <a:srgbClr val="333399"/>
              </a:buClr>
            </a:pPr>
            <a:r>
              <a:rPr lang="en-GB" b="1">
                <a:solidFill>
                  <a:srgbClr val="333399"/>
                </a:solidFill>
              </a:rPr>
              <a:t>The Grid</a:t>
            </a:r>
          </a:p>
          <a:p>
            <a:pPr algn="l" rtl="0">
              <a:lnSpc>
                <a:spcPct val="80000"/>
              </a:lnSpc>
              <a:spcBef>
                <a:spcPts val="700"/>
              </a:spcBef>
            </a:pPr>
            <a:r>
              <a:rPr lang="en-GB" sz="2800"/>
              <a:t>Future trends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10593"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The Grid</a:t>
            </a:r>
          </a:p>
        </p:txBody>
      </p:sp>
      <p:sp>
        <p:nvSpPr>
          <p:cNvPr id="110594" name="Rectangle 2"/>
          <p:cNvSpPr>
            <a:spLocks noGrp="1" noChangeArrowheads="1"/>
          </p:cNvSpPr>
          <p:nvPr>
            <p:ph type="body" idx="1"/>
          </p:nvPr>
        </p:nvSpPr>
        <p:spPr>
          <a:xfrm>
            <a:off x="457200" y="1600200"/>
            <a:ext cx="8229600" cy="4525963"/>
          </a:xfrm>
          <a:ln/>
        </p:spPr>
        <p:txBody>
          <a:bodyPr/>
          <a:lstStyle/>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{SETI, </a:t>
            </a:r>
            <a:r>
              <a:rPr lang="en-GB" dirty="0" err="1"/>
              <a:t>Einsterin</a:t>
            </a:r>
            <a:r>
              <a:rPr lang="en-GB" dirty="0"/>
              <a:t>…}@home</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The Grid vision</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b="1" dirty="0"/>
              <a:t>CERN</a:t>
            </a:r>
            <a:r>
              <a:rPr lang="en-GB" dirty="0"/>
              <a:t> needs for computing resources</a:t>
            </a:r>
          </a:p>
          <a:p>
            <a:pPr algn="l" rtl="0">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11617"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a:t>SETI@home</a:t>
            </a:r>
            <a:endParaRPr lang="en-GB" b="1" dirty="0"/>
          </a:p>
        </p:txBody>
      </p:sp>
      <p:pic>
        <p:nvPicPr>
          <p:cNvPr id="111618" name="Picture 2"/>
          <p:cNvPicPr>
            <a:picLocks noChangeAspect="1" noChangeArrowheads="1"/>
          </p:cNvPicPr>
          <p:nvPr/>
        </p:nvPicPr>
        <p:blipFill>
          <a:blip r:embed="rId3" cstate="print"/>
          <a:srcRect/>
          <a:stretch>
            <a:fillRect/>
          </a:stretch>
        </p:blipFill>
        <p:spPr bwMode="auto">
          <a:xfrm>
            <a:off x="1143000" y="1143000"/>
            <a:ext cx="6781800" cy="5084763"/>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pic>
        <p:nvPicPr>
          <p:cNvPr id="112641" name="Picture 1"/>
          <p:cNvPicPr>
            <a:picLocks noChangeAspect="1" noChangeArrowheads="1"/>
          </p:cNvPicPr>
          <p:nvPr/>
        </p:nvPicPr>
        <p:blipFill>
          <a:blip r:embed="rId3" cstate="print"/>
          <a:srcRect/>
          <a:stretch>
            <a:fillRect/>
          </a:stretch>
        </p:blipFill>
        <p:spPr bwMode="auto">
          <a:xfrm>
            <a:off x="609600" y="0"/>
            <a:ext cx="8077200" cy="6056313"/>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Einstein at Home</a:t>
            </a:r>
            <a:endParaRPr lang="he-IL" dirty="0"/>
          </a:p>
        </p:txBody>
      </p:sp>
      <p:sp>
        <p:nvSpPr>
          <p:cNvPr id="4" name="Date Placeholder 3"/>
          <p:cNvSpPr>
            <a:spLocks noGrp="1"/>
          </p:cNvSpPr>
          <p:nvPr>
            <p:ph type="dt" idx="4294967295"/>
          </p:nvPr>
        </p:nvSpPr>
        <p:spPr>
          <a:xfrm>
            <a:off x="6324600" y="6245225"/>
            <a:ext cx="2360613" cy="474663"/>
          </a:xfrm>
          <a:prstGeom prst="rect">
            <a:avLst/>
          </a:prstGeom>
        </p:spPr>
        <p:txBody>
          <a:bodyPr/>
          <a:lstStyle/>
          <a:p>
            <a:r>
              <a:rPr lang="en-GB" smtClean="0"/>
              <a:t>March 2010 Lecture #1</a:t>
            </a:r>
            <a:endParaRPr lang="en-GB" dirty="0"/>
          </a:p>
        </p:txBody>
      </p:sp>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smtClean="0"/>
              <a:t>Introduction to Parallel Processing</a:t>
            </a:r>
          </a:p>
          <a:p>
            <a:r>
              <a:rPr lang="en-GB" smtClean="0"/>
              <a:t>PP2010B</a:t>
            </a:r>
            <a:endParaRPr lang="en-GB"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893218" y="2945606"/>
            <a:ext cx="6858000"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rot="16200000">
            <a:off x="-628810" y="4778016"/>
            <a:ext cx="3810000" cy="349968"/>
          </a:xfrm>
          <a:prstGeom prst="rect">
            <a:avLst/>
          </a:prstGeom>
          <a:noFill/>
        </p:spPr>
        <p:txBody>
          <a:bodyPr wrap="square" rtlCol="1">
            <a:spAutoFit/>
          </a:bodyPr>
          <a:lstStyle/>
          <a:p>
            <a:pPr algn="l" rtl="0"/>
            <a:r>
              <a:rPr lang="en-US" dirty="0">
                <a:solidFill>
                  <a:srgbClr val="FF0000"/>
                </a:solidFill>
              </a:rPr>
              <a:t>http://einstein.phys.uwm.edu/</a:t>
            </a:r>
            <a:endParaRPr lang="he-IL" dirty="0">
              <a:solidFill>
                <a:srgbClr val="FF0000"/>
              </a:solidFill>
            </a:endParaRP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0"/>
            <a:ext cx="554250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5113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3" cstate="print"/>
          <a:srcRect/>
          <a:stretch>
            <a:fillRect/>
          </a:stretch>
        </p:blipFill>
        <p:spPr bwMode="auto">
          <a:xfrm>
            <a:off x="0" y="4311650"/>
            <a:ext cx="3411538" cy="2185988"/>
          </a:xfrm>
          <a:prstGeom prst="rect">
            <a:avLst/>
          </a:prstGeom>
          <a:noFill/>
          <a:ln w="9525">
            <a:noFill/>
            <a:round/>
            <a:headEnd/>
            <a:tailEnd/>
          </a:ln>
          <a:effectLst/>
        </p:spPr>
      </p:pic>
      <p:sp>
        <p:nvSpPr>
          <p:cNvPr id="10" name="Footer Placeholder 6"/>
          <p:cNvSpPr>
            <a:spLocks noGrp="1"/>
          </p:cNvSpPr>
          <p:nvPr>
            <p:ph type="ftr" idx="11"/>
          </p:nvPr>
        </p:nvSpPr>
        <p:spPr/>
        <p:txBody>
          <a:bodyPr/>
          <a:lstStyle/>
          <a:p>
            <a:r>
              <a:rPr lang="en-GB"/>
              <a:t>Introduction to Parallel Processing</a:t>
            </a:r>
          </a:p>
        </p:txBody>
      </p:sp>
      <p:sp>
        <p:nvSpPr>
          <p:cNvPr id="13314" name="Rectangle 2"/>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t>Large Memory Requirements</a:t>
            </a:r>
          </a:p>
        </p:txBody>
      </p:sp>
      <p:sp>
        <p:nvSpPr>
          <p:cNvPr id="13315" name="Rectangle 3"/>
          <p:cNvSpPr>
            <a:spLocks noGrp="1" noChangeArrowheads="1"/>
          </p:cNvSpPr>
          <p:nvPr>
            <p:ph type="body" idx="1"/>
          </p:nvPr>
        </p:nvSpPr>
        <p:spPr>
          <a:xfrm>
            <a:off x="457200" y="1295400"/>
            <a:ext cx="7848600" cy="1524000"/>
          </a:xfrm>
          <a:ln/>
        </p:spPr>
        <p:txBody>
          <a:bodyPr/>
          <a:lstStyle/>
          <a:p>
            <a:pPr algn="l" rtl="0">
              <a:lnSpc>
                <a:spcPct val="100000"/>
              </a:lnSpc>
              <a:spcBef>
                <a:spcPts val="700"/>
              </a:spcBef>
              <a:buFont typeface="Arial"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t>	Use parallel computing for executing larger problems which require more memory than exists on a single computer.</a:t>
            </a:r>
          </a:p>
        </p:txBody>
      </p:sp>
      <p:pic>
        <p:nvPicPr>
          <p:cNvPr id="13317" name="Picture 5"/>
          <p:cNvPicPr>
            <a:picLocks noChangeAspect="1" noChangeArrowheads="1"/>
          </p:cNvPicPr>
          <p:nvPr/>
        </p:nvPicPr>
        <p:blipFill>
          <a:blip r:embed="rId4" cstate="print"/>
          <a:srcRect/>
          <a:stretch>
            <a:fillRect/>
          </a:stretch>
        </p:blipFill>
        <p:spPr bwMode="auto">
          <a:xfrm>
            <a:off x="6172200" y="4495800"/>
            <a:ext cx="2619375" cy="2095500"/>
          </a:xfrm>
          <a:prstGeom prst="rect">
            <a:avLst/>
          </a:prstGeom>
          <a:noFill/>
          <a:ln w="9525">
            <a:noFill/>
            <a:round/>
            <a:headEnd/>
            <a:tailEnd/>
          </a:ln>
          <a:effectLst/>
        </p:spPr>
      </p:pic>
      <p:sp>
        <p:nvSpPr>
          <p:cNvPr id="13318" name="Text Box 6"/>
          <p:cNvSpPr txBox="1">
            <a:spLocks noChangeArrowheads="1"/>
          </p:cNvSpPr>
          <p:nvPr/>
        </p:nvSpPr>
        <p:spPr bwMode="auto">
          <a:xfrm>
            <a:off x="533400" y="3124200"/>
            <a:ext cx="5334000" cy="789576"/>
          </a:xfrm>
          <a:prstGeom prst="rect">
            <a:avLst/>
          </a:prstGeom>
          <a:noFill/>
          <a:ln w="9525">
            <a:noFill/>
            <a:round/>
            <a:headEnd/>
            <a:tailEnd/>
          </a:ln>
          <a:effectLst/>
        </p:spPr>
        <p:txBody>
          <a:bodyPr lIns="90000" tIns="46800" rIns="90000" bIns="46800">
            <a:spAutoFit/>
          </a:bodyPr>
          <a:lstStyle/>
          <a:p>
            <a:pPr algn="l" rtl="0">
              <a:lnSpc>
                <a:spcPct val="100000"/>
              </a:lnSpc>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he-IL" dirty="0" smtClean="0">
                <a:solidFill>
                  <a:srgbClr val="000000"/>
                </a:solidFill>
              </a:rPr>
              <a:t>2004</a:t>
            </a:r>
            <a:r>
              <a:rPr lang="en-US" dirty="0" smtClean="0">
                <a:solidFill>
                  <a:srgbClr val="000000"/>
                </a:solidFill>
              </a:rPr>
              <a:t> </a:t>
            </a:r>
            <a:r>
              <a:rPr lang="en-GB" dirty="0" smtClean="0">
                <a:solidFill>
                  <a:srgbClr val="000000"/>
                </a:solidFill>
              </a:rPr>
              <a:t>Japan’s </a:t>
            </a:r>
            <a:r>
              <a:rPr lang="en-GB" dirty="0">
                <a:solidFill>
                  <a:srgbClr val="000000"/>
                </a:solidFill>
              </a:rPr>
              <a:t>Earth Simulator (35TFLOPS)</a:t>
            </a:r>
            <a:r>
              <a:rPr lang="he-IL" dirty="0" smtClean="0">
                <a:solidFill>
                  <a:srgbClr val="000000"/>
                </a:solidFill>
              </a:rPr>
              <a:t>‏</a:t>
            </a:r>
            <a:endParaRPr lang="en-US" dirty="0" smtClean="0">
              <a:solidFill>
                <a:srgbClr val="000000"/>
              </a:solidFill>
            </a:endParaRPr>
          </a:p>
          <a:p>
            <a:pPr algn="l" rtl="0">
              <a:lnSpc>
                <a:spcPct val="100000"/>
              </a:lnSpc>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solidFill>
                  <a:srgbClr val="000000"/>
                </a:solidFill>
              </a:rPr>
              <a:t>2011 Japan’s K Computer (8.2PF)</a:t>
            </a:r>
            <a:endParaRPr lang="en-GB" dirty="0">
              <a:solidFill>
                <a:srgbClr val="000000"/>
              </a:solidFill>
            </a:endParaRPr>
          </a:p>
        </p:txBody>
      </p:sp>
      <p:sp>
        <p:nvSpPr>
          <p:cNvPr id="13319" name="Text Box 7"/>
          <p:cNvSpPr txBox="1">
            <a:spLocks noChangeArrowheads="1"/>
          </p:cNvSpPr>
          <p:nvPr/>
        </p:nvSpPr>
        <p:spPr bwMode="auto">
          <a:xfrm>
            <a:off x="5619750" y="4127500"/>
            <a:ext cx="3352800" cy="368300"/>
          </a:xfrm>
          <a:prstGeom prst="rect">
            <a:avLst/>
          </a:prstGeom>
          <a:noFill/>
          <a:ln w="9525">
            <a:noFill/>
            <a:round/>
            <a:headEnd/>
            <a:tailEnd/>
          </a:ln>
          <a:effectLst/>
        </p:spPr>
        <p:txBody>
          <a:bodyPr lIns="90000" tIns="46800" rIns="90000" bIns="46800">
            <a:spAutoFit/>
          </a:bodyPr>
          <a:lstStyle/>
          <a:p>
            <a:pPr>
              <a:lnSpc>
                <a:spcPct val="100000"/>
              </a:lnSpc>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rPr>
              <a:t>An Aurora simulation</a:t>
            </a:r>
          </a:p>
        </p:txBody>
      </p:sp>
      <p:pic>
        <p:nvPicPr>
          <p:cNvPr id="32770" name="Picture 2" descr="http://www.nsc.riken.jp/K/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750" y="2199276"/>
            <a:ext cx="1428750" cy="171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2"/>
          <p:cNvSpPr>
            <a:spLocks noGrp="1"/>
          </p:cNvSpPr>
          <p:nvPr>
            <p:ph type="dt" idx="4294967295"/>
          </p:nvPr>
        </p:nvSpPr>
        <p:spPr>
          <a:xfrm>
            <a:off x="6324600" y="6245225"/>
            <a:ext cx="2360613" cy="474663"/>
          </a:xfrm>
          <a:prstGeom prst="rect">
            <a:avLst/>
          </a:prstGeom>
        </p:spPr>
        <p:txBody>
          <a:bodyPr/>
          <a:lstStyle/>
          <a:p>
            <a:r>
              <a:rPr lang="en-GB"/>
              <a:t>October 2005, Lecture #1</a:t>
            </a:r>
          </a:p>
        </p:txBody>
      </p:sp>
      <p:sp>
        <p:nvSpPr>
          <p:cNvPr id="8" name="Footer Placeholder 3"/>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13665" name="Rectangle 1"/>
          <p:cNvSpPr>
            <a:spLocks noGrp="1" noChangeArrowheads="1"/>
          </p:cNvSpPr>
          <p:nvPr>
            <p:ph type="title"/>
          </p:nvPr>
        </p:nvSpPr>
        <p:spPr>
          <a:xfrm>
            <a:off x="228600" y="304800"/>
            <a:ext cx="2362200" cy="1752600"/>
          </a:xfrm>
          <a:ln/>
        </p:spPr>
        <p:txBody>
          <a:bodyPr/>
          <a:lstStyle/>
          <a:p>
            <a:pPr algn="l">
              <a:lnSpc>
                <a:spcPct val="100000"/>
              </a:lnSpc>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5400" b="1">
                <a:latin typeface="Comic Sans MS" pitchFamily="64" charset="0"/>
              </a:rPr>
              <a:t>The Grid</a:t>
            </a:r>
          </a:p>
        </p:txBody>
      </p:sp>
      <p:pic>
        <p:nvPicPr>
          <p:cNvPr id="113666" name="Picture 2"/>
          <p:cNvPicPr>
            <a:picLocks noChangeAspect="1" noChangeArrowheads="1"/>
          </p:cNvPicPr>
          <p:nvPr/>
        </p:nvPicPr>
        <p:blipFill>
          <a:blip r:embed="rId3" cstate="print"/>
          <a:srcRect/>
          <a:stretch>
            <a:fillRect/>
          </a:stretch>
        </p:blipFill>
        <p:spPr bwMode="auto">
          <a:xfrm>
            <a:off x="3048000" y="0"/>
            <a:ext cx="3124200" cy="3200400"/>
          </a:xfrm>
          <a:prstGeom prst="rect">
            <a:avLst/>
          </a:prstGeom>
          <a:noFill/>
          <a:ln w="9525">
            <a:noFill/>
            <a:round/>
            <a:headEnd/>
            <a:tailEnd/>
          </a:ln>
          <a:effectLst/>
        </p:spPr>
      </p:pic>
      <p:pic>
        <p:nvPicPr>
          <p:cNvPr id="113667" name="Picture 3"/>
          <p:cNvPicPr>
            <a:picLocks noChangeAspect="1" noChangeArrowheads="1"/>
          </p:cNvPicPr>
          <p:nvPr/>
        </p:nvPicPr>
        <p:blipFill>
          <a:blip r:embed="rId4" cstate="print"/>
          <a:srcRect/>
          <a:stretch>
            <a:fillRect/>
          </a:stretch>
        </p:blipFill>
        <p:spPr bwMode="auto">
          <a:xfrm>
            <a:off x="6067425" y="2514600"/>
            <a:ext cx="3076575" cy="4343400"/>
          </a:xfrm>
          <a:prstGeom prst="rect">
            <a:avLst/>
          </a:prstGeom>
          <a:noFill/>
          <a:ln w="9525">
            <a:noFill/>
            <a:round/>
            <a:headEnd/>
            <a:tailEnd/>
          </a:ln>
          <a:effectLst/>
        </p:spPr>
      </p:pic>
      <p:pic>
        <p:nvPicPr>
          <p:cNvPr id="113668" name="Picture 4"/>
          <p:cNvPicPr>
            <a:picLocks noChangeAspect="1" noChangeArrowheads="1"/>
          </p:cNvPicPr>
          <p:nvPr/>
        </p:nvPicPr>
        <p:blipFill>
          <a:blip r:embed="rId5" cstate="print"/>
          <a:srcRect/>
          <a:stretch>
            <a:fillRect/>
          </a:stretch>
        </p:blipFill>
        <p:spPr bwMode="auto">
          <a:xfrm>
            <a:off x="0" y="2438400"/>
            <a:ext cx="3041650" cy="4419600"/>
          </a:xfrm>
          <a:prstGeom prst="rect">
            <a:avLst/>
          </a:prstGeom>
          <a:noFill/>
          <a:ln w="9525">
            <a:noFill/>
            <a:round/>
            <a:headEnd/>
            <a:tailEnd/>
          </a:ln>
          <a:effectLst/>
        </p:spPr>
      </p:pic>
      <p:sp>
        <p:nvSpPr>
          <p:cNvPr id="113669" name="Text Box 5"/>
          <p:cNvSpPr txBox="1">
            <a:spLocks noChangeArrowheads="1"/>
          </p:cNvSpPr>
          <p:nvPr/>
        </p:nvSpPr>
        <p:spPr bwMode="auto">
          <a:xfrm>
            <a:off x="3124200" y="3581400"/>
            <a:ext cx="2819400" cy="1595438"/>
          </a:xfrm>
          <a:prstGeom prst="rect">
            <a:avLst/>
          </a:prstGeom>
          <a:noFill/>
          <a:ln w="9525">
            <a:noFill/>
            <a:round/>
            <a:headEnd/>
            <a:tailEnd/>
          </a:ln>
          <a:effectLst/>
        </p:spPr>
        <p:txBody>
          <a:bodyPr lIns="90000" tIns="46800" rIns="90000" bIns="46800">
            <a:spAutoFit/>
          </a:bodyPr>
          <a:lstStyle/>
          <a:p>
            <a:pPr algn="l" rtl="0">
              <a:lnSpc>
                <a:spcPct val="100000"/>
              </a:lnSpc>
              <a:spcBef>
                <a:spcPts val="175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0000"/>
                </a:solidFill>
                <a:latin typeface="Verdana" pitchFamily="32" charset="0"/>
              </a:rPr>
              <a:t>Carl Kesselman &amp;</a:t>
            </a:r>
          </a:p>
          <a:p>
            <a:pPr algn="l" rtl="0">
              <a:lnSpc>
                <a:spcPct val="100000"/>
              </a:lnSpc>
              <a:spcBef>
                <a:spcPts val="175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0000"/>
                </a:solidFill>
                <a:latin typeface="Verdana" pitchFamily="32" charset="0"/>
              </a:rPr>
              <a:t>Ian Foster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14689" name="Rectangle 1"/>
          <p:cNvSpPr>
            <a:spLocks noGrp="1" noChangeArrowheads="1"/>
          </p:cNvSpPr>
          <p:nvPr>
            <p:ph type="title"/>
          </p:nvPr>
        </p:nvSpPr>
        <p:spPr>
          <a:xfrm>
            <a:off x="2514600" y="523875"/>
            <a:ext cx="6400800" cy="1312863"/>
          </a:xfrm>
          <a:ln/>
        </p:spPr>
        <p:txBody>
          <a:bodyPr/>
          <a:lstStyle/>
          <a:p>
            <a:pPr>
              <a:lnSpc>
                <a:spcPct val="100000"/>
              </a:lnSpc>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latin typeface="Comic Sans MS" pitchFamily="64" charset="0"/>
              </a:rPr>
              <a:t>The Grid</a:t>
            </a:r>
            <a:br>
              <a:rPr lang="en-GB" b="1">
                <a:latin typeface="Comic Sans MS" pitchFamily="64" charset="0"/>
              </a:rPr>
            </a:br>
            <a:r>
              <a:rPr lang="en-GB" sz="3600" b="1">
                <a:latin typeface="Georgia" pitchFamily="16" charset="0"/>
              </a:rPr>
              <a:t>MIT Technology Review:</a:t>
            </a:r>
          </a:p>
        </p:txBody>
      </p:sp>
      <p:grpSp>
        <p:nvGrpSpPr>
          <p:cNvPr id="114690" name="Group 2"/>
          <p:cNvGrpSpPr>
            <a:grpSpLocks/>
          </p:cNvGrpSpPr>
          <p:nvPr/>
        </p:nvGrpSpPr>
        <p:grpSpPr bwMode="auto">
          <a:xfrm>
            <a:off x="2401888" y="2668588"/>
            <a:ext cx="4338637" cy="455612"/>
            <a:chOff x="1513" y="1681"/>
            <a:chExt cx="2733" cy="287"/>
          </a:xfrm>
        </p:grpSpPr>
        <p:sp>
          <p:nvSpPr>
            <p:cNvPr id="114691" name="Rectangle 3"/>
            <p:cNvSpPr>
              <a:spLocks noChangeArrowheads="1"/>
            </p:cNvSpPr>
            <p:nvPr/>
          </p:nvSpPr>
          <p:spPr bwMode="auto">
            <a:xfrm>
              <a:off x="1513" y="1681"/>
              <a:ext cx="2734" cy="1"/>
            </a:xfrm>
            <a:prstGeom prst="rect">
              <a:avLst/>
            </a:prstGeom>
            <a:noFill/>
            <a:ln w="9525">
              <a:noFill/>
              <a:round/>
              <a:headEnd/>
              <a:tailEnd/>
            </a:ln>
            <a:effectLst/>
          </p:spPr>
          <p:txBody>
            <a:bodyPr wrap="none" anchor="ctr"/>
            <a:lstStyle/>
            <a:p>
              <a:endParaRPr lang="en-US"/>
            </a:p>
          </p:txBody>
        </p:sp>
        <p:grpSp>
          <p:nvGrpSpPr>
            <p:cNvPr id="114692" name="Group 4"/>
            <p:cNvGrpSpPr>
              <a:grpSpLocks/>
            </p:cNvGrpSpPr>
            <p:nvPr/>
          </p:nvGrpSpPr>
          <p:grpSpPr bwMode="auto">
            <a:xfrm>
              <a:off x="1513" y="1681"/>
              <a:ext cx="2699" cy="287"/>
              <a:chOff x="1513" y="1681"/>
              <a:chExt cx="2699" cy="287"/>
            </a:xfrm>
          </p:grpSpPr>
          <p:sp>
            <p:nvSpPr>
              <p:cNvPr id="114693" name="Rectangle 5"/>
              <p:cNvSpPr>
                <a:spLocks noChangeArrowheads="1"/>
              </p:cNvSpPr>
              <p:nvPr/>
            </p:nvSpPr>
            <p:spPr bwMode="auto">
              <a:xfrm>
                <a:off x="1513" y="1681"/>
                <a:ext cx="2700" cy="1"/>
              </a:xfrm>
              <a:prstGeom prst="rect">
                <a:avLst/>
              </a:prstGeom>
              <a:noFill/>
              <a:ln w="9525">
                <a:noFill/>
                <a:round/>
                <a:headEnd/>
                <a:tailEnd/>
              </a:ln>
              <a:effectLst/>
            </p:spPr>
            <p:txBody>
              <a:bodyPr wrap="none" anchor="ctr"/>
              <a:lstStyle/>
              <a:p>
                <a:endParaRPr lang="en-US"/>
              </a:p>
            </p:txBody>
          </p:sp>
          <p:sp>
            <p:nvSpPr>
              <p:cNvPr id="114694" name="Rectangle 6"/>
              <p:cNvSpPr>
                <a:spLocks noChangeArrowheads="1"/>
              </p:cNvSpPr>
              <p:nvPr/>
            </p:nvSpPr>
            <p:spPr bwMode="auto">
              <a:xfrm>
                <a:off x="1513" y="1681"/>
                <a:ext cx="2700" cy="288"/>
              </a:xfrm>
              <a:prstGeom prst="rect">
                <a:avLst/>
              </a:prstGeom>
              <a:noFill/>
              <a:ln w="9525">
                <a:noFill/>
                <a:round/>
                <a:headEnd/>
                <a:tailEnd/>
              </a:ln>
              <a:effectLst/>
            </p:spPr>
            <p:txBody>
              <a:bodyPr lIns="90000" tIns="46800" rIns="90000" bIns="46800"/>
              <a:lstStyle/>
              <a:p>
                <a:pPr algn="ctr">
                  <a:lnSpc>
                    <a:spcPct val="100000"/>
                  </a:lnSpc>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latin typeface="Times New Roman" pitchFamily="16" charset="0"/>
                  </a:rPr>
                  <a:t>  </a:t>
                </a:r>
              </a:p>
            </p:txBody>
          </p:sp>
        </p:grpSp>
      </p:grpSp>
      <p:pic>
        <p:nvPicPr>
          <p:cNvPr id="114695" name="Picture 7"/>
          <p:cNvPicPr>
            <a:picLocks noChangeAspect="1" noChangeArrowheads="1"/>
          </p:cNvPicPr>
          <p:nvPr/>
        </p:nvPicPr>
        <p:blipFill>
          <a:blip r:embed="rId3" cstate="print"/>
          <a:srcRect/>
          <a:stretch>
            <a:fillRect/>
          </a:stretch>
        </p:blipFill>
        <p:spPr bwMode="auto">
          <a:xfrm>
            <a:off x="0" y="0"/>
            <a:ext cx="2438400" cy="1906588"/>
          </a:xfrm>
          <a:prstGeom prst="rect">
            <a:avLst/>
          </a:prstGeom>
          <a:noFill/>
          <a:ln w="9525">
            <a:noFill/>
            <a:round/>
            <a:headEnd/>
            <a:tailEnd/>
          </a:ln>
          <a:effectLst/>
        </p:spPr>
      </p:pic>
      <p:sp>
        <p:nvSpPr>
          <p:cNvPr id="114696" name="Text Box 8"/>
          <p:cNvSpPr txBox="1">
            <a:spLocks noChangeArrowheads="1"/>
          </p:cNvSpPr>
          <p:nvPr/>
        </p:nvSpPr>
        <p:spPr bwMode="auto">
          <a:xfrm>
            <a:off x="457200" y="6172200"/>
            <a:ext cx="8153400" cy="825500"/>
          </a:xfrm>
          <a:prstGeom prst="rect">
            <a:avLst/>
          </a:prstGeom>
          <a:noFill/>
          <a:ln w="9525">
            <a:noFill/>
            <a:round/>
            <a:headEnd/>
            <a:tailEnd/>
          </a:ln>
          <a:effectLst/>
        </p:spPr>
        <p:txBody>
          <a:bodyPr lIns="90000" tIns="46800" rIns="90000" bIns="46800">
            <a:spAutoFit/>
          </a:bodyPr>
          <a:lstStyle/>
          <a:p>
            <a:pPr algn="l" rtl="0">
              <a:lnSpc>
                <a:spcPct val="100000"/>
              </a:lnSpc>
              <a:spcBef>
                <a:spcPts val="1500"/>
              </a:spcBef>
              <a:buFont typeface="Haettenschweiler"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latin typeface="Haettenschweiler" pitchFamily="32" charset="0"/>
              </a:rPr>
              <a:t>http://www.technologyreview.com/articles/emerging0203.asp</a:t>
            </a:r>
          </a:p>
        </p:txBody>
      </p:sp>
      <p:sp>
        <p:nvSpPr>
          <p:cNvPr id="114697" name="Text Box 9"/>
          <p:cNvSpPr txBox="1">
            <a:spLocks noChangeArrowheads="1"/>
          </p:cNvSpPr>
          <p:nvPr/>
        </p:nvSpPr>
        <p:spPr bwMode="auto">
          <a:xfrm>
            <a:off x="533400" y="1905000"/>
            <a:ext cx="7391400" cy="3767138"/>
          </a:xfrm>
          <a:prstGeom prst="rect">
            <a:avLst/>
          </a:prstGeom>
          <a:noFill/>
          <a:ln w="9525">
            <a:noFill/>
            <a:round/>
            <a:headEnd/>
            <a:tailEnd/>
          </a:ln>
          <a:effectLst/>
        </p:spPr>
        <p:txBody>
          <a:bodyPr lIns="90000" tIns="46800" rIns="90000" bIns="46800">
            <a:spAutoFit/>
          </a:bodyPr>
          <a:lstStyle/>
          <a:p>
            <a:pPr algn="l" rtl="0">
              <a:lnSpc>
                <a:spcPct val="100000"/>
              </a:lnSpc>
              <a:spcBef>
                <a:spcPts val="1500"/>
              </a:spcBef>
              <a:buClr>
                <a:srgbClr val="333399"/>
              </a:buClr>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a:solidFill>
                  <a:srgbClr val="333399"/>
                </a:solidFill>
                <a:latin typeface="Verdana" pitchFamily="32" charset="0"/>
              </a:rPr>
              <a:t>10 Emerging Technologies That Will Change the World</a:t>
            </a:r>
            <a:r>
              <a:rPr lang="en-GB" sz="2400">
                <a:solidFill>
                  <a:srgbClr val="000000"/>
                </a:solidFill>
                <a:latin typeface="Times New Roman" pitchFamily="16" charset="0"/>
              </a:rPr>
              <a:t> </a:t>
            </a:r>
            <a:br>
              <a:rPr lang="en-GB" sz="2400">
                <a:solidFill>
                  <a:srgbClr val="000000"/>
                </a:solidFill>
                <a:latin typeface="Times New Roman" pitchFamily="16" charset="0"/>
              </a:rPr>
            </a:br>
            <a:r>
              <a:rPr lang="en-GB" sz="2400">
                <a:solidFill>
                  <a:srgbClr val="000000"/>
                </a:solidFill>
                <a:latin typeface="Times New Roman" pitchFamily="16" charset="0"/>
              </a:rPr>
              <a:t> </a:t>
            </a:r>
            <a:br>
              <a:rPr lang="en-GB" sz="2400">
                <a:solidFill>
                  <a:srgbClr val="000000"/>
                </a:solidFill>
                <a:latin typeface="Times New Roman" pitchFamily="16" charset="0"/>
              </a:rPr>
            </a:br>
            <a:r>
              <a:rPr lang="en-GB" sz="2400">
                <a:solidFill>
                  <a:srgbClr val="000000"/>
                </a:solidFill>
                <a:latin typeface="Verdana" pitchFamily="32" charset="0"/>
              </a:rPr>
              <a:t>February 2003</a:t>
            </a:r>
          </a:p>
          <a:p>
            <a:pPr algn="l" rtl="0">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i="1">
                <a:solidFill>
                  <a:srgbClr val="000000"/>
                </a:solidFill>
                <a:latin typeface="Verdana" pitchFamily="32" charset="0"/>
              </a:rPr>
              <a:t>…Technology Review</a:t>
            </a:r>
            <a:r>
              <a:rPr lang="en-GB" sz="2400" b="1">
                <a:solidFill>
                  <a:srgbClr val="000000"/>
                </a:solidFill>
                <a:latin typeface="Verdana" pitchFamily="32" charset="0"/>
              </a:rPr>
              <a:t> identifies the developments that will dramatically affect the way we live and work—and profiles the leading innovators behind them…</a:t>
            </a:r>
          </a:p>
          <a:p>
            <a:pPr algn="l" rtl="0">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b="1">
              <a:solidFill>
                <a:srgbClr val="000000"/>
              </a:solidFill>
              <a:latin typeface="Verdana" pitchFamily="32"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15713"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The Grid Vision</a:t>
            </a:r>
          </a:p>
        </p:txBody>
      </p:sp>
      <p:sp>
        <p:nvSpPr>
          <p:cNvPr id="115714" name="Rectangle 2"/>
          <p:cNvSpPr>
            <a:spLocks noGrp="1" noChangeArrowheads="1"/>
          </p:cNvSpPr>
          <p:nvPr>
            <p:ph type="body" idx="1"/>
          </p:nvPr>
        </p:nvSpPr>
        <p:spPr>
          <a:xfrm>
            <a:off x="457200" y="1600200"/>
            <a:ext cx="8229600" cy="3119438"/>
          </a:xfrm>
          <a:ln/>
        </p:spPr>
        <p:txBody>
          <a:bodyPr/>
          <a:lstStyle/>
          <a:p>
            <a:pPr algn="l" rtl="0">
              <a:lnSpc>
                <a:spcPct val="100000"/>
              </a:lnSpc>
              <a:buFont typeface="Verdana" pitchFamily="32"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atin typeface="Verdana" pitchFamily="32" charset="0"/>
              </a:rPr>
              <a:t>Grid technologies make it possible for geographically distributed teams to share a wide variety of resources. across geographically distributed teams. </a:t>
            </a:r>
          </a:p>
          <a:p>
            <a:pPr algn="l" rtl="0">
              <a:lnSpc>
                <a:spcPct val="100000"/>
              </a:lnSpc>
              <a:buFont typeface="Verdana" pitchFamily="32"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atin typeface="Verdana" pitchFamily="32" charset="0"/>
            </a:endParaRPr>
          </a:p>
        </p:txBody>
      </p:sp>
      <p:grpSp>
        <p:nvGrpSpPr>
          <p:cNvPr id="115715" name="Group 3"/>
          <p:cNvGrpSpPr>
            <a:grpSpLocks/>
          </p:cNvGrpSpPr>
          <p:nvPr/>
        </p:nvGrpSpPr>
        <p:grpSpPr bwMode="auto">
          <a:xfrm>
            <a:off x="3048000" y="3581400"/>
            <a:ext cx="3238500" cy="2662238"/>
            <a:chOff x="1920" y="2256"/>
            <a:chExt cx="2040" cy="1677"/>
          </a:xfrm>
        </p:grpSpPr>
        <p:grpSp>
          <p:nvGrpSpPr>
            <p:cNvPr id="115716" name="Group 4"/>
            <p:cNvGrpSpPr>
              <a:grpSpLocks/>
            </p:cNvGrpSpPr>
            <p:nvPr/>
          </p:nvGrpSpPr>
          <p:grpSpPr bwMode="auto">
            <a:xfrm>
              <a:off x="1920" y="2257"/>
              <a:ext cx="2040" cy="1676"/>
              <a:chOff x="1920" y="2257"/>
              <a:chExt cx="2040" cy="1676"/>
            </a:xfrm>
          </p:grpSpPr>
          <p:pic>
            <p:nvPicPr>
              <p:cNvPr id="115717" name="Picture 5"/>
              <p:cNvPicPr>
                <a:picLocks noChangeAspect="1" noChangeArrowheads="1"/>
              </p:cNvPicPr>
              <p:nvPr/>
            </p:nvPicPr>
            <p:blipFill>
              <a:blip r:embed="rId3" cstate="print"/>
              <a:srcRect/>
              <a:stretch>
                <a:fillRect/>
              </a:stretch>
            </p:blipFill>
            <p:spPr bwMode="auto">
              <a:xfrm>
                <a:off x="1927" y="2262"/>
                <a:ext cx="2033" cy="1671"/>
              </a:xfrm>
              <a:prstGeom prst="rect">
                <a:avLst/>
              </a:prstGeom>
              <a:noFill/>
              <a:ln w="9525">
                <a:noFill/>
                <a:round/>
                <a:headEnd/>
                <a:tailEnd/>
              </a:ln>
              <a:effectLst/>
            </p:spPr>
          </p:pic>
          <p:pic>
            <p:nvPicPr>
              <p:cNvPr id="115718" name="Picture 6"/>
              <p:cNvPicPr>
                <a:picLocks noChangeAspect="1" noChangeArrowheads="1"/>
              </p:cNvPicPr>
              <p:nvPr/>
            </p:nvPicPr>
            <p:blipFill>
              <a:blip r:embed="rId4" cstate="print"/>
              <a:srcRect/>
              <a:stretch>
                <a:fillRect/>
              </a:stretch>
            </p:blipFill>
            <p:spPr bwMode="auto">
              <a:xfrm>
                <a:off x="3621" y="2305"/>
                <a:ext cx="338" cy="384"/>
              </a:xfrm>
              <a:prstGeom prst="rect">
                <a:avLst/>
              </a:prstGeom>
              <a:noFill/>
              <a:ln w="9525">
                <a:noFill/>
                <a:round/>
                <a:headEnd/>
                <a:tailEnd/>
              </a:ln>
              <a:effectLst/>
            </p:spPr>
          </p:pic>
          <p:pic>
            <p:nvPicPr>
              <p:cNvPr id="115719" name="Picture 7"/>
              <p:cNvPicPr>
                <a:picLocks noChangeAspect="1" noChangeArrowheads="1"/>
              </p:cNvPicPr>
              <p:nvPr/>
            </p:nvPicPr>
            <p:blipFill>
              <a:blip r:embed="rId5" cstate="print"/>
              <a:srcRect/>
              <a:stretch>
                <a:fillRect/>
              </a:stretch>
            </p:blipFill>
            <p:spPr bwMode="auto">
              <a:xfrm>
                <a:off x="1920" y="2257"/>
                <a:ext cx="358" cy="328"/>
              </a:xfrm>
              <a:prstGeom prst="rect">
                <a:avLst/>
              </a:prstGeom>
              <a:noFill/>
              <a:ln w="9525">
                <a:noFill/>
                <a:round/>
                <a:headEnd/>
                <a:tailEnd/>
              </a:ln>
              <a:effectLst/>
            </p:spPr>
          </p:pic>
          <p:pic>
            <p:nvPicPr>
              <p:cNvPr id="115720" name="Picture 8"/>
              <p:cNvPicPr>
                <a:picLocks noChangeAspect="1" noChangeArrowheads="1"/>
              </p:cNvPicPr>
              <p:nvPr/>
            </p:nvPicPr>
            <p:blipFill>
              <a:blip r:embed="rId5" cstate="print"/>
              <a:srcRect/>
              <a:stretch>
                <a:fillRect/>
              </a:stretch>
            </p:blipFill>
            <p:spPr bwMode="auto">
              <a:xfrm>
                <a:off x="3256" y="2257"/>
                <a:ext cx="704" cy="157"/>
              </a:xfrm>
              <a:prstGeom prst="rect">
                <a:avLst/>
              </a:prstGeom>
              <a:noFill/>
              <a:ln w="9525">
                <a:noFill/>
                <a:round/>
                <a:headEnd/>
                <a:tailEnd/>
              </a:ln>
              <a:effectLst/>
            </p:spPr>
          </p:pic>
          <p:pic>
            <p:nvPicPr>
              <p:cNvPr id="115721" name="Picture 9"/>
              <p:cNvPicPr>
                <a:picLocks noChangeAspect="1" noChangeArrowheads="1"/>
              </p:cNvPicPr>
              <p:nvPr/>
            </p:nvPicPr>
            <p:blipFill>
              <a:blip r:embed="rId5" cstate="print"/>
              <a:srcRect/>
              <a:stretch>
                <a:fillRect/>
              </a:stretch>
            </p:blipFill>
            <p:spPr bwMode="auto">
              <a:xfrm>
                <a:off x="3256" y="2270"/>
                <a:ext cx="704" cy="157"/>
              </a:xfrm>
              <a:prstGeom prst="rect">
                <a:avLst/>
              </a:prstGeom>
              <a:noFill/>
              <a:ln w="9525">
                <a:noFill/>
                <a:round/>
                <a:headEnd/>
                <a:tailEnd/>
              </a:ln>
              <a:effectLst/>
            </p:spPr>
          </p:pic>
        </p:grpSp>
        <p:sp>
          <p:nvSpPr>
            <p:cNvPr id="115722" name="Rectangle 10"/>
            <p:cNvSpPr>
              <a:spLocks noChangeArrowheads="1"/>
            </p:cNvSpPr>
            <p:nvPr/>
          </p:nvSpPr>
          <p:spPr bwMode="auto">
            <a:xfrm>
              <a:off x="1920" y="2269"/>
              <a:ext cx="547" cy="542"/>
            </a:xfrm>
            <a:prstGeom prst="rect">
              <a:avLst/>
            </a:prstGeom>
            <a:noFill/>
            <a:ln w="9525">
              <a:noFill/>
              <a:round/>
              <a:headEnd/>
              <a:tailEnd/>
            </a:ln>
            <a:effectLst/>
          </p:spPr>
          <p:txBody>
            <a:bodyPr wrap="none" anchor="ctr"/>
            <a:lstStyle/>
            <a:p>
              <a:endParaRPr lang="en-US"/>
            </a:p>
          </p:txBody>
        </p:sp>
        <p:sp>
          <p:nvSpPr>
            <p:cNvPr id="115723" name="Rectangle 11"/>
            <p:cNvSpPr>
              <a:spLocks noChangeArrowheads="1"/>
            </p:cNvSpPr>
            <p:nvPr/>
          </p:nvSpPr>
          <p:spPr bwMode="auto">
            <a:xfrm>
              <a:off x="1920" y="2256"/>
              <a:ext cx="2026" cy="1678"/>
            </a:xfrm>
            <a:prstGeom prst="rect">
              <a:avLst/>
            </a:prstGeom>
            <a:noFill/>
            <a:ln w="50760">
              <a:solidFill>
                <a:srgbClr val="000000"/>
              </a:solidFill>
              <a:miter lim="800000"/>
              <a:headEnd/>
              <a:tailEnd/>
            </a:ln>
            <a:effectLst/>
          </p:spPr>
          <p:txBody>
            <a:bodyPr wrap="none" anchor="ctr"/>
            <a:lstStyle/>
            <a:p>
              <a:endParaRPr lang="en-US"/>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idx="4294967295"/>
          </p:nvPr>
        </p:nvSpPr>
        <p:spPr>
          <a:xfrm>
            <a:off x="6324600" y="6245225"/>
            <a:ext cx="2360613" cy="474663"/>
          </a:xfrm>
          <a:prstGeom prst="rect">
            <a:avLst/>
          </a:prstGeom>
        </p:spPr>
        <p:txBody>
          <a:bodyPr/>
          <a:lstStyle/>
          <a:p>
            <a:r>
              <a:rPr lang="en-GB"/>
              <a:t>October 2005, Lecture #1</a:t>
            </a:r>
          </a:p>
        </p:txBody>
      </p:sp>
      <p:sp>
        <p:nvSpPr>
          <p:cNvPr id="7" name="Footer Placeholder 2"/>
          <p:cNvSpPr>
            <a:spLocks noGrp="1"/>
          </p:cNvSpPr>
          <p:nvPr>
            <p:ph type="ftr" idx="11"/>
          </p:nvPr>
        </p:nvSpPr>
        <p:spPr/>
        <p:txBody>
          <a:bodyPr/>
          <a:lstStyle/>
          <a:p>
            <a:r>
              <a:rPr lang="en-GB"/>
              <a:t>Introduction to Parallel Processing</a:t>
            </a:r>
          </a:p>
        </p:txBody>
      </p:sp>
      <p:pic>
        <p:nvPicPr>
          <p:cNvPr id="116737" name="Picture 1"/>
          <p:cNvPicPr>
            <a:picLocks noChangeAspect="1" noChangeArrowheads="1"/>
          </p:cNvPicPr>
          <p:nvPr/>
        </p:nvPicPr>
        <p:blipFill>
          <a:blip r:embed="rId3" cstate="print"/>
          <a:srcRect/>
          <a:stretch>
            <a:fillRect/>
          </a:stretch>
        </p:blipFill>
        <p:spPr bwMode="auto">
          <a:xfrm>
            <a:off x="0" y="0"/>
            <a:ext cx="9144000" cy="6629400"/>
          </a:xfrm>
          <a:prstGeom prst="rect">
            <a:avLst/>
          </a:prstGeom>
          <a:noFill/>
          <a:ln w="9525">
            <a:noFill/>
            <a:round/>
            <a:headEnd/>
            <a:tailEnd/>
          </a:ln>
          <a:effectLst/>
        </p:spPr>
      </p:pic>
      <p:sp>
        <p:nvSpPr>
          <p:cNvPr id="116738" name="Text Box 2"/>
          <p:cNvSpPr txBox="1">
            <a:spLocks noChangeArrowheads="1"/>
          </p:cNvSpPr>
          <p:nvPr/>
        </p:nvSpPr>
        <p:spPr bwMode="auto">
          <a:xfrm>
            <a:off x="5791200" y="1524000"/>
            <a:ext cx="2971800" cy="2654300"/>
          </a:xfrm>
          <a:prstGeom prst="rect">
            <a:avLst/>
          </a:prstGeom>
          <a:solidFill>
            <a:srgbClr val="BBE0E3"/>
          </a:solidFill>
          <a:ln w="9360">
            <a:solidFill>
              <a:srgbClr val="000000"/>
            </a:solidFill>
            <a:miter lim="800000"/>
            <a:headEnd/>
            <a:tailEnd/>
          </a:ln>
          <a:effectLst/>
        </p:spPr>
        <p:txBody>
          <a:bodyPr lIns="90000" tIns="46800" rIns="90000" bIns="46800">
            <a:spAutoFit/>
          </a:bodyPr>
          <a:lstStyle/>
          <a:p>
            <a:pPr algn="l" rtl="0">
              <a:lnSpc>
                <a:spcPct val="100000"/>
              </a:lnSpc>
              <a:spcBef>
                <a:spcPts val="1500"/>
              </a:spcBef>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latin typeface="Verdana" pitchFamily="32" charset="0"/>
              </a:rPr>
              <a:t>Imagine being able to plug your computer into the wall and tapping into as much processing power as you need. </a:t>
            </a:r>
          </a:p>
        </p:txBody>
      </p:sp>
      <p:sp>
        <p:nvSpPr>
          <p:cNvPr id="116739" name="Line 3"/>
          <p:cNvSpPr>
            <a:spLocks noChangeShapeType="1"/>
          </p:cNvSpPr>
          <p:nvPr/>
        </p:nvSpPr>
        <p:spPr bwMode="auto">
          <a:xfrm flipH="1">
            <a:off x="989013" y="1524000"/>
            <a:ext cx="4803775" cy="2438400"/>
          </a:xfrm>
          <a:prstGeom prst="line">
            <a:avLst/>
          </a:prstGeom>
          <a:noFill/>
          <a:ln w="9360">
            <a:solidFill>
              <a:srgbClr val="000000"/>
            </a:solidFill>
            <a:miter lim="800000"/>
            <a:headEnd/>
            <a:tailEnd/>
          </a:ln>
          <a:effectLst/>
        </p:spPr>
        <p:txBody>
          <a:bodyPr/>
          <a:lstStyle/>
          <a:p>
            <a:endParaRPr lang="en-US"/>
          </a:p>
        </p:txBody>
      </p:sp>
      <p:sp>
        <p:nvSpPr>
          <p:cNvPr id="116740" name="Line 4"/>
          <p:cNvSpPr>
            <a:spLocks noChangeShapeType="1"/>
          </p:cNvSpPr>
          <p:nvPr/>
        </p:nvSpPr>
        <p:spPr bwMode="auto">
          <a:xfrm flipV="1">
            <a:off x="1371600" y="4189413"/>
            <a:ext cx="4419600" cy="384175"/>
          </a:xfrm>
          <a:prstGeom prst="line">
            <a:avLst/>
          </a:prstGeom>
          <a:noFill/>
          <a:ln w="9360">
            <a:solidFill>
              <a:srgbClr val="000000"/>
            </a:solidFill>
            <a:miter lim="800000"/>
            <a:headEnd/>
            <a:tailEnd/>
          </a:ln>
          <a:effectLst/>
        </p:spPr>
        <p:txBody>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pic>
        <p:nvPicPr>
          <p:cNvPr id="117761" name="Picture 1"/>
          <p:cNvPicPr>
            <a:picLocks noChangeAspect="1" noChangeArrowheads="1"/>
          </p:cNvPicPr>
          <p:nvPr/>
        </p:nvPicPr>
        <p:blipFill>
          <a:blip r:embed="rId3" cstate="print"/>
          <a:srcRect/>
          <a:stretch>
            <a:fillRect/>
          </a:stretch>
        </p:blipFill>
        <p:spPr bwMode="auto">
          <a:xfrm>
            <a:off x="7315200" y="0"/>
            <a:ext cx="1828800" cy="1728788"/>
          </a:xfrm>
          <a:prstGeom prst="rect">
            <a:avLst/>
          </a:prstGeom>
          <a:noFill/>
          <a:ln w="9525">
            <a:noFill/>
            <a:round/>
            <a:headEnd/>
            <a:tailEnd/>
          </a:ln>
          <a:effectLst/>
        </p:spPr>
      </p:pic>
      <p:sp>
        <p:nvSpPr>
          <p:cNvPr id="117762" name="Rectangle 2"/>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t>LHC Grid Computing</a:t>
            </a:r>
          </a:p>
        </p:txBody>
      </p:sp>
      <p:sp>
        <p:nvSpPr>
          <p:cNvPr id="117763" name="Text Box 3"/>
          <p:cNvSpPr txBox="1">
            <a:spLocks noChangeArrowheads="1"/>
          </p:cNvSpPr>
          <p:nvPr/>
        </p:nvSpPr>
        <p:spPr bwMode="auto">
          <a:xfrm>
            <a:off x="0" y="1676401"/>
            <a:ext cx="9144000" cy="5280549"/>
          </a:xfrm>
          <a:prstGeom prst="rect">
            <a:avLst/>
          </a:prstGeom>
          <a:noFill/>
          <a:ln w="9525">
            <a:noFill/>
            <a:round/>
            <a:headEnd/>
            <a:tailEnd/>
          </a:ln>
          <a:effectLst/>
        </p:spPr>
        <p:txBody>
          <a:bodyPr wrap="square" lIns="90000" tIns="46800" rIns="90000" bIns="46800">
            <a:spAutoFit/>
          </a:bodyPr>
          <a:lstStyle/>
          <a:p>
            <a:pPr algn="l" rtl="0">
              <a:lnSpc>
                <a:spcPct val="100000"/>
              </a:lnSpc>
              <a:spcBef>
                <a:spcPts val="1500"/>
              </a:spcBef>
              <a:buFont typeface="Times New Roman" pitchFamily="16"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000000"/>
                </a:solidFill>
                <a:latin typeface="Times New Roman" pitchFamily="16" charset="0"/>
              </a:rPr>
              <a:t>Large </a:t>
            </a:r>
            <a:r>
              <a:rPr lang="en-GB" sz="2400" dirty="0" err="1">
                <a:solidFill>
                  <a:srgbClr val="000000"/>
                </a:solidFill>
                <a:latin typeface="Times New Roman" pitchFamily="16" charset="0"/>
              </a:rPr>
              <a:t>Hadron</a:t>
            </a:r>
            <a:r>
              <a:rPr lang="en-GB" sz="2400" dirty="0">
                <a:solidFill>
                  <a:srgbClr val="000000"/>
                </a:solidFill>
                <a:latin typeface="Times New Roman" pitchFamily="16" charset="0"/>
              </a:rPr>
              <a:t> Collider: particle accelerator consisting of a 27 Km ring of superconducting magnets in a tunnel about 120 m under ground</a:t>
            </a:r>
            <a:br>
              <a:rPr lang="en-GB" sz="2400" dirty="0">
                <a:solidFill>
                  <a:srgbClr val="000000"/>
                </a:solidFill>
                <a:latin typeface="Times New Roman" pitchFamily="16" charset="0"/>
              </a:rPr>
            </a:br>
            <a:r>
              <a:rPr lang="en-GB" sz="2400" dirty="0">
                <a:solidFill>
                  <a:srgbClr val="000000"/>
                </a:solidFill>
                <a:latin typeface="Times New Roman" pitchFamily="16" charset="0"/>
              </a:rPr>
              <a:t>- Energy of each LHC beam: 7 Tera-electron-volts </a:t>
            </a:r>
          </a:p>
          <a:p>
            <a:pPr algn="l" rtl="0">
              <a:lnSpc>
                <a:spcPct val="100000"/>
              </a:lnSpc>
              <a:spcBef>
                <a:spcPts val="1500"/>
              </a:spcBef>
              <a:buFont typeface="Times New Roman" pitchFamily="16"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000000"/>
                </a:solidFill>
                <a:latin typeface="Times New Roman" pitchFamily="16" charset="0"/>
              </a:rPr>
              <a:t>Data accumulation rate: 10 </a:t>
            </a:r>
            <a:r>
              <a:rPr lang="en-GB" sz="2400" dirty="0" err="1">
                <a:solidFill>
                  <a:srgbClr val="000000"/>
                </a:solidFill>
                <a:latin typeface="Times New Roman" pitchFamily="16" charset="0"/>
              </a:rPr>
              <a:t>Petabytes</a:t>
            </a:r>
            <a:r>
              <a:rPr lang="en-GB" sz="2400" dirty="0">
                <a:solidFill>
                  <a:srgbClr val="000000"/>
                </a:solidFill>
                <a:latin typeface="Times New Roman" pitchFamily="16" charset="0"/>
              </a:rPr>
              <a:t> per year (equivalent to about 20 million CD-ROMs).</a:t>
            </a:r>
            <a:br>
              <a:rPr lang="en-GB" sz="2400" dirty="0">
                <a:solidFill>
                  <a:srgbClr val="000000"/>
                </a:solidFill>
                <a:latin typeface="Times New Roman" pitchFamily="16" charset="0"/>
              </a:rPr>
            </a:br>
            <a:r>
              <a:rPr lang="en-GB" sz="2400" dirty="0">
                <a:solidFill>
                  <a:srgbClr val="000000"/>
                </a:solidFill>
                <a:latin typeface="Times New Roman" pitchFamily="16" charset="0"/>
              </a:rPr>
              <a:t>- CPU power required: Equivalent to about 100 thousand of today’s PCs</a:t>
            </a:r>
          </a:p>
          <a:p>
            <a:pPr algn="l" rtl="0">
              <a:lnSpc>
                <a:spcPct val="100000"/>
              </a:lnSpc>
              <a:spcBef>
                <a:spcPts val="1500"/>
              </a:spcBef>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solidFill>
                  <a:srgbClr val="000000"/>
                </a:solidFill>
                <a:latin typeface="Times New Roman" pitchFamily="16" charset="0"/>
              </a:rPr>
              <a:t>- Local Area Network throughput: approaching a Terabit per second at dozens of sites.</a:t>
            </a:r>
            <a:br>
              <a:rPr lang="en-GB" sz="2400" dirty="0">
                <a:solidFill>
                  <a:srgbClr val="000000"/>
                </a:solidFill>
                <a:latin typeface="Times New Roman" pitchFamily="16" charset="0"/>
              </a:rPr>
            </a:br>
            <a:r>
              <a:rPr lang="en-GB" sz="2400" dirty="0">
                <a:solidFill>
                  <a:srgbClr val="000000"/>
                </a:solidFill>
                <a:latin typeface="Times New Roman" pitchFamily="16" charset="0"/>
              </a:rPr>
              <a:t>- Wide Area Network capacity: many Gigabits per second to hundreds of sites.</a:t>
            </a:r>
            <a:br>
              <a:rPr lang="en-GB" sz="2400" dirty="0">
                <a:solidFill>
                  <a:srgbClr val="000000"/>
                </a:solidFill>
                <a:latin typeface="Times New Roman" pitchFamily="16" charset="0"/>
              </a:rPr>
            </a:br>
            <a:r>
              <a:rPr lang="en-GB" sz="2400" dirty="0">
                <a:solidFill>
                  <a:srgbClr val="000000"/>
                </a:solidFill>
                <a:latin typeface="Times New Roman" pitchFamily="16" charset="0"/>
              </a:rPr>
              <a:t>- Number of scientists working on LHC worldwide: about 10 000</a:t>
            </a:r>
            <a:br>
              <a:rPr lang="en-GB" sz="2400" dirty="0">
                <a:solidFill>
                  <a:srgbClr val="000000"/>
                </a:solidFill>
                <a:latin typeface="Times New Roman" pitchFamily="16" charset="0"/>
              </a:rPr>
            </a:br>
            <a:r>
              <a:rPr lang="en-GB" sz="2400" dirty="0">
                <a:solidFill>
                  <a:srgbClr val="000000"/>
                </a:solidFill>
                <a:latin typeface="Times New Roman" pitchFamily="16" charset="0"/>
              </a:rPr>
              <a:t>- Number of institutes involved in LHC: about 1000</a:t>
            </a:r>
            <a:br>
              <a:rPr lang="en-GB" sz="2400" dirty="0">
                <a:solidFill>
                  <a:srgbClr val="000000"/>
                </a:solidFill>
                <a:latin typeface="Times New Roman" pitchFamily="16" charset="0"/>
              </a:rPr>
            </a:br>
            <a:r>
              <a:rPr lang="en-GB" sz="2400" dirty="0">
                <a:solidFill>
                  <a:srgbClr val="000000"/>
                </a:solidFill>
                <a:latin typeface="Times New Roman" pitchFamily="16" charset="0"/>
              </a:rPr>
              <a:t>- Number of countries around the world with LHC scientists: over 50 </a:t>
            </a:r>
          </a:p>
        </p:txBody>
      </p:sp>
      <p:pic>
        <p:nvPicPr>
          <p:cNvPr id="117764" name="Picture 4"/>
          <p:cNvPicPr>
            <a:picLocks noChangeAspect="1" noChangeArrowheads="1"/>
          </p:cNvPicPr>
          <p:nvPr/>
        </p:nvPicPr>
        <p:blipFill>
          <a:blip r:embed="rId4" cstate="print"/>
          <a:srcRect/>
          <a:stretch>
            <a:fillRect/>
          </a:stretch>
        </p:blipFill>
        <p:spPr bwMode="auto">
          <a:xfrm>
            <a:off x="0" y="0"/>
            <a:ext cx="1676400" cy="16764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grpSp>
        <p:nvGrpSpPr>
          <p:cNvPr id="118785" name="Group 1"/>
          <p:cNvGrpSpPr>
            <a:grpSpLocks/>
          </p:cNvGrpSpPr>
          <p:nvPr/>
        </p:nvGrpSpPr>
        <p:grpSpPr bwMode="auto">
          <a:xfrm>
            <a:off x="6750050" y="0"/>
            <a:ext cx="2392363" cy="6856413"/>
            <a:chOff x="4252" y="0"/>
            <a:chExt cx="1507" cy="4319"/>
          </a:xfrm>
        </p:grpSpPr>
        <p:pic>
          <p:nvPicPr>
            <p:cNvPr id="118786" name="Picture 2"/>
            <p:cNvPicPr>
              <a:picLocks noChangeAspect="1" noChangeArrowheads="1"/>
            </p:cNvPicPr>
            <p:nvPr/>
          </p:nvPicPr>
          <p:blipFill>
            <a:blip r:embed="rId3" cstate="print"/>
            <a:srcRect/>
            <a:stretch>
              <a:fillRect/>
            </a:stretch>
          </p:blipFill>
          <p:spPr bwMode="auto">
            <a:xfrm>
              <a:off x="4252" y="0"/>
              <a:ext cx="1508" cy="4320"/>
            </a:xfrm>
            <a:prstGeom prst="rect">
              <a:avLst/>
            </a:prstGeom>
            <a:noFill/>
            <a:ln w="9525">
              <a:noFill/>
              <a:round/>
              <a:headEnd/>
              <a:tailEnd/>
            </a:ln>
            <a:effectLst/>
          </p:spPr>
        </p:pic>
        <p:sp>
          <p:nvSpPr>
            <p:cNvPr id="118787" name="Text Box 3"/>
            <p:cNvSpPr txBox="1">
              <a:spLocks noChangeArrowheads="1"/>
            </p:cNvSpPr>
            <p:nvPr/>
          </p:nvSpPr>
          <p:spPr bwMode="auto">
            <a:xfrm>
              <a:off x="4397" y="1940"/>
              <a:ext cx="582" cy="289"/>
            </a:xfrm>
            <a:prstGeom prst="rect">
              <a:avLst/>
            </a:prstGeom>
            <a:noFill/>
            <a:ln w="9525">
              <a:noFill/>
              <a:round/>
              <a:headEnd/>
              <a:tailEnd/>
            </a:ln>
            <a:effectLst/>
          </p:spPr>
          <p:txBody>
            <a:bodyPr wrap="none" lIns="90000" tIns="46800" rIns="90000" bIns="46800">
              <a:spAutoFit/>
            </a:bodyPr>
            <a:lstStyle/>
            <a:p>
              <a:pPr algn="ctr" rtl="0">
                <a:lnSpc>
                  <a:spcPct val="100000"/>
                </a:lnSpc>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i="1">
                  <a:solidFill>
                    <a:srgbClr val="000000"/>
                  </a:solidFill>
                  <a:latin typeface="Verdana" pitchFamily="32" charset="0"/>
                </a:rPr>
                <a:t>Concorde</a:t>
              </a:r>
            </a:p>
            <a:p>
              <a:pPr algn="ctr" rtl="0">
                <a:lnSpc>
                  <a:spcPct val="100000"/>
                </a:lnSpc>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i="1">
                  <a:solidFill>
                    <a:srgbClr val="000000"/>
                  </a:solidFill>
                  <a:latin typeface="Verdana" pitchFamily="32" charset="0"/>
                </a:rPr>
                <a:t>(15 Km)</a:t>
              </a:r>
              <a:r>
                <a:rPr lang="he-IL" sz="1200" b="1" i="1">
                  <a:solidFill>
                    <a:srgbClr val="000000"/>
                  </a:solidFill>
                  <a:latin typeface="Verdana" pitchFamily="32" charset="0"/>
                </a:rPr>
                <a:t>‏</a:t>
              </a:r>
              <a:endParaRPr lang="en-GB" sz="1200" b="1" i="1">
                <a:solidFill>
                  <a:srgbClr val="000000"/>
                </a:solidFill>
                <a:latin typeface="Verdana" pitchFamily="32" charset="0"/>
              </a:endParaRPr>
            </a:p>
          </p:txBody>
        </p:sp>
        <p:sp>
          <p:nvSpPr>
            <p:cNvPr id="118788" name="Line 4"/>
            <p:cNvSpPr>
              <a:spLocks noChangeShapeType="1"/>
            </p:cNvSpPr>
            <p:nvPr/>
          </p:nvSpPr>
          <p:spPr bwMode="auto">
            <a:xfrm flipV="1">
              <a:off x="4656" y="1775"/>
              <a:ext cx="48" cy="194"/>
            </a:xfrm>
            <a:prstGeom prst="line">
              <a:avLst/>
            </a:prstGeom>
            <a:noFill/>
            <a:ln w="9360">
              <a:solidFill>
                <a:srgbClr val="000000"/>
              </a:solidFill>
              <a:miter lim="800000"/>
              <a:headEnd/>
              <a:tailEnd type="triangle" w="med" len="med"/>
            </a:ln>
            <a:effectLst/>
          </p:spPr>
          <p:txBody>
            <a:bodyPr/>
            <a:lstStyle/>
            <a:p>
              <a:endParaRPr lang="en-US"/>
            </a:p>
          </p:txBody>
        </p:sp>
        <p:sp>
          <p:nvSpPr>
            <p:cNvPr id="118789" name="Text Box 5"/>
            <p:cNvSpPr txBox="1">
              <a:spLocks noChangeArrowheads="1"/>
            </p:cNvSpPr>
            <p:nvPr/>
          </p:nvSpPr>
          <p:spPr bwMode="auto">
            <a:xfrm>
              <a:off x="4830" y="0"/>
              <a:ext cx="505" cy="289"/>
            </a:xfrm>
            <a:prstGeom prst="rect">
              <a:avLst/>
            </a:prstGeom>
            <a:noFill/>
            <a:ln w="9525">
              <a:noFill/>
              <a:round/>
              <a:headEnd/>
              <a:tailEnd/>
            </a:ln>
            <a:effectLst/>
          </p:spPr>
          <p:txBody>
            <a:bodyPr wrap="none" lIns="90000" tIns="46800" rIns="90000" bIns="46800">
              <a:spAutoFit/>
            </a:bodyPr>
            <a:lstStyle/>
            <a:p>
              <a:pPr algn="l" rtl="0">
                <a:lnSpc>
                  <a:spcPct val="100000"/>
                </a:lnSpc>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i="1">
                  <a:solidFill>
                    <a:srgbClr val="000000"/>
                  </a:solidFill>
                  <a:latin typeface="Verdana" pitchFamily="32" charset="0"/>
                </a:rPr>
                <a:t>Balloon</a:t>
              </a:r>
            </a:p>
            <a:p>
              <a:pPr algn="l" rtl="0">
                <a:lnSpc>
                  <a:spcPct val="100000"/>
                </a:lnSpc>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i="1">
                  <a:solidFill>
                    <a:srgbClr val="000000"/>
                  </a:solidFill>
                  <a:latin typeface="Verdana" pitchFamily="32" charset="0"/>
                </a:rPr>
                <a:t>(30 Km)</a:t>
              </a:r>
              <a:r>
                <a:rPr lang="he-IL" sz="1200" b="1" i="1">
                  <a:solidFill>
                    <a:srgbClr val="000000"/>
                  </a:solidFill>
                  <a:latin typeface="Verdana" pitchFamily="32" charset="0"/>
                </a:rPr>
                <a:t>‏</a:t>
              </a:r>
              <a:endParaRPr lang="en-GB" sz="1200" b="1" i="1">
                <a:solidFill>
                  <a:srgbClr val="000000"/>
                </a:solidFill>
                <a:latin typeface="Verdana" pitchFamily="32" charset="0"/>
              </a:endParaRPr>
            </a:p>
          </p:txBody>
        </p:sp>
        <p:sp>
          <p:nvSpPr>
            <p:cNvPr id="118790" name="Line 6"/>
            <p:cNvSpPr>
              <a:spLocks noChangeShapeType="1"/>
            </p:cNvSpPr>
            <p:nvPr/>
          </p:nvSpPr>
          <p:spPr bwMode="auto">
            <a:xfrm flipH="1">
              <a:off x="4607" y="144"/>
              <a:ext cx="194" cy="144"/>
            </a:xfrm>
            <a:prstGeom prst="line">
              <a:avLst/>
            </a:prstGeom>
            <a:noFill/>
            <a:ln w="9360">
              <a:solidFill>
                <a:srgbClr val="000000"/>
              </a:solidFill>
              <a:miter lim="800000"/>
              <a:headEnd/>
              <a:tailEnd type="triangle" w="med" len="med"/>
            </a:ln>
            <a:effectLst/>
          </p:spPr>
          <p:txBody>
            <a:bodyPr/>
            <a:lstStyle/>
            <a:p>
              <a:endParaRPr lang="en-US"/>
            </a:p>
          </p:txBody>
        </p:sp>
        <p:sp>
          <p:nvSpPr>
            <p:cNvPr id="118791" name="Text Box 7"/>
            <p:cNvSpPr txBox="1">
              <a:spLocks noChangeArrowheads="1"/>
            </p:cNvSpPr>
            <p:nvPr/>
          </p:nvSpPr>
          <p:spPr bwMode="auto">
            <a:xfrm>
              <a:off x="4791" y="528"/>
              <a:ext cx="929" cy="404"/>
            </a:xfrm>
            <a:prstGeom prst="rect">
              <a:avLst/>
            </a:prstGeom>
            <a:noFill/>
            <a:ln w="9525">
              <a:noFill/>
              <a:round/>
              <a:headEnd/>
              <a:tailEnd/>
            </a:ln>
            <a:effectLst/>
          </p:spPr>
          <p:txBody>
            <a:bodyPr wrap="none" lIns="90000" tIns="46800" rIns="90000" bIns="46800">
              <a:spAutoFit/>
            </a:bodyPr>
            <a:lstStyle/>
            <a:p>
              <a:pPr algn="l" rtl="0">
                <a:lnSpc>
                  <a:spcPct val="100000"/>
                </a:lnSpc>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i="1">
                  <a:solidFill>
                    <a:srgbClr val="000000"/>
                  </a:solidFill>
                  <a:latin typeface="Verdana" pitchFamily="32" charset="0"/>
                </a:rPr>
                <a:t>CD stack with</a:t>
              </a:r>
            </a:p>
            <a:p>
              <a:pPr algn="l" rtl="0">
                <a:lnSpc>
                  <a:spcPct val="100000"/>
                </a:lnSpc>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i="1">
                  <a:solidFill>
                    <a:srgbClr val="000000"/>
                  </a:solidFill>
                  <a:latin typeface="Verdana" pitchFamily="32" charset="0"/>
                </a:rPr>
                <a:t>1 year LHC data!</a:t>
              </a:r>
            </a:p>
            <a:p>
              <a:pPr algn="l" rtl="0">
                <a:lnSpc>
                  <a:spcPct val="100000"/>
                </a:lnSpc>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i="1">
                  <a:solidFill>
                    <a:srgbClr val="000000"/>
                  </a:solidFill>
                  <a:latin typeface="Verdana" pitchFamily="32" charset="0"/>
                </a:rPr>
                <a:t>(~ 20 Km)</a:t>
              </a:r>
              <a:r>
                <a:rPr lang="he-IL" sz="1200" b="1" i="1">
                  <a:solidFill>
                    <a:srgbClr val="000000"/>
                  </a:solidFill>
                  <a:latin typeface="Verdana" pitchFamily="32" charset="0"/>
                </a:rPr>
                <a:t>‏</a:t>
              </a:r>
              <a:endParaRPr lang="en-GB" sz="1200" b="1" i="1">
                <a:solidFill>
                  <a:srgbClr val="000000"/>
                </a:solidFill>
                <a:latin typeface="Verdana" pitchFamily="32" charset="0"/>
              </a:endParaRPr>
            </a:p>
          </p:txBody>
        </p:sp>
        <p:sp>
          <p:nvSpPr>
            <p:cNvPr id="118792" name="Line 8"/>
            <p:cNvSpPr>
              <a:spLocks noChangeShapeType="1"/>
            </p:cNvSpPr>
            <p:nvPr/>
          </p:nvSpPr>
          <p:spPr bwMode="auto">
            <a:xfrm>
              <a:off x="5040" y="912"/>
              <a:ext cx="192" cy="192"/>
            </a:xfrm>
            <a:prstGeom prst="line">
              <a:avLst/>
            </a:prstGeom>
            <a:noFill/>
            <a:ln w="9360">
              <a:solidFill>
                <a:srgbClr val="003399"/>
              </a:solidFill>
              <a:miter lim="800000"/>
              <a:headEnd/>
              <a:tailEnd type="triangle" w="med" len="med"/>
            </a:ln>
            <a:effectLst/>
          </p:spPr>
          <p:txBody>
            <a:bodyPr/>
            <a:lstStyle/>
            <a:p>
              <a:endParaRPr lang="en-US"/>
            </a:p>
          </p:txBody>
        </p:sp>
        <p:sp>
          <p:nvSpPr>
            <p:cNvPr id="118793" name="Text Box 9"/>
            <p:cNvSpPr txBox="1">
              <a:spLocks noChangeArrowheads="1"/>
            </p:cNvSpPr>
            <p:nvPr/>
          </p:nvSpPr>
          <p:spPr bwMode="auto">
            <a:xfrm>
              <a:off x="4443" y="3120"/>
              <a:ext cx="559" cy="289"/>
            </a:xfrm>
            <a:prstGeom prst="rect">
              <a:avLst/>
            </a:prstGeom>
            <a:noFill/>
            <a:ln w="9525">
              <a:noFill/>
              <a:round/>
              <a:headEnd/>
              <a:tailEnd/>
            </a:ln>
            <a:effectLst/>
          </p:spPr>
          <p:txBody>
            <a:bodyPr wrap="none" lIns="90000" tIns="46800" rIns="90000" bIns="46800">
              <a:spAutoFit/>
            </a:bodyPr>
            <a:lstStyle/>
            <a:p>
              <a:pPr algn="l" rtl="0">
                <a:lnSpc>
                  <a:spcPct val="100000"/>
                </a:lnSpc>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i="1">
                  <a:solidFill>
                    <a:srgbClr val="000000"/>
                  </a:solidFill>
                  <a:latin typeface="Verdana" pitchFamily="32" charset="0"/>
                </a:rPr>
                <a:t>Mt. Blanc</a:t>
              </a:r>
            </a:p>
            <a:p>
              <a:pPr algn="l" rtl="0">
                <a:lnSpc>
                  <a:spcPct val="100000"/>
                </a:lnSpc>
                <a:buFont typeface="Verdana"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i="1">
                  <a:solidFill>
                    <a:srgbClr val="000000"/>
                  </a:solidFill>
                  <a:latin typeface="Verdana" pitchFamily="32" charset="0"/>
                </a:rPr>
                <a:t>(4.8 Km)</a:t>
              </a:r>
              <a:r>
                <a:rPr lang="he-IL" sz="1200" b="1" i="1">
                  <a:solidFill>
                    <a:srgbClr val="000000"/>
                  </a:solidFill>
                  <a:latin typeface="Verdana" pitchFamily="32" charset="0"/>
                </a:rPr>
                <a:t>‏</a:t>
              </a:r>
              <a:endParaRPr lang="en-GB" sz="1200" b="1" i="1">
                <a:solidFill>
                  <a:srgbClr val="000000"/>
                </a:solidFill>
                <a:latin typeface="Verdana" pitchFamily="32" charset="0"/>
              </a:endParaRPr>
            </a:p>
          </p:txBody>
        </p:sp>
        <p:sp>
          <p:nvSpPr>
            <p:cNvPr id="118794" name="Line 10"/>
            <p:cNvSpPr>
              <a:spLocks noChangeShapeType="1"/>
            </p:cNvSpPr>
            <p:nvPr/>
          </p:nvSpPr>
          <p:spPr bwMode="auto">
            <a:xfrm>
              <a:off x="4992" y="3360"/>
              <a:ext cx="144" cy="96"/>
            </a:xfrm>
            <a:prstGeom prst="line">
              <a:avLst/>
            </a:prstGeom>
            <a:noFill/>
            <a:ln w="9360">
              <a:solidFill>
                <a:srgbClr val="000000"/>
              </a:solidFill>
              <a:miter lim="800000"/>
              <a:headEnd/>
              <a:tailEnd type="triangle" w="med" len="med"/>
            </a:ln>
            <a:effectLst/>
          </p:spPr>
          <p:txBody>
            <a:bodyPr/>
            <a:lstStyle/>
            <a:p>
              <a:endParaRPr lang="en-US"/>
            </a:p>
          </p:txBody>
        </p:sp>
      </p:grpSp>
      <p:sp>
        <p:nvSpPr>
          <p:cNvPr id="118795" name="Rectangle 1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LHC Data</a:t>
            </a:r>
          </a:p>
        </p:txBody>
      </p:sp>
      <p:sp>
        <p:nvSpPr>
          <p:cNvPr id="118796" name="Rectangle 12"/>
          <p:cNvSpPr>
            <a:spLocks noGrp="1" noChangeArrowheads="1"/>
          </p:cNvSpPr>
          <p:nvPr>
            <p:ph type="body" idx="1"/>
          </p:nvPr>
        </p:nvSpPr>
        <p:spPr>
          <a:xfrm>
            <a:off x="228600" y="1219200"/>
            <a:ext cx="8229600" cy="4938713"/>
          </a:xfrm>
          <a:ln/>
        </p:spPr>
        <p:txBody>
          <a:bodyPr/>
          <a:lstStyle/>
          <a:p>
            <a:pPr algn="l" rtl="0">
              <a:lnSpc>
                <a:spcPct val="10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t>40 million collisions per second</a:t>
            </a:r>
          </a:p>
          <a:p>
            <a:pPr algn="l" rtl="0">
              <a:lnSpc>
                <a:spcPct val="10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t>After filtering, 100 collisions of interest </a:t>
            </a:r>
            <a:br>
              <a:rPr lang="en-GB" sz="2400"/>
            </a:br>
            <a:r>
              <a:rPr lang="en-GB" sz="2400"/>
              <a:t>per second</a:t>
            </a:r>
          </a:p>
          <a:p>
            <a:pPr algn="l" rtl="0">
              <a:lnSpc>
                <a:spcPct val="10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t>A Megabyte of data for each collision </a:t>
            </a:r>
            <a:br>
              <a:rPr lang="en-GB" sz="2400"/>
            </a:br>
            <a:r>
              <a:rPr lang="en-GB" sz="2400"/>
              <a:t>= recording rate of 0.1 Gigabytes/sec</a:t>
            </a:r>
          </a:p>
          <a:p>
            <a:pPr algn="l" rtl="0">
              <a:lnSpc>
                <a:spcPct val="10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t>10</a:t>
            </a:r>
            <a:r>
              <a:rPr lang="en-GB" sz="2400" baseline="30000"/>
              <a:t>10</a:t>
            </a:r>
            <a:r>
              <a:rPr lang="en-GB" sz="2400"/>
              <a:t> collisions recorded each year </a:t>
            </a:r>
          </a:p>
          <a:p>
            <a:pPr algn="l" rtl="0">
              <a:lnSpc>
                <a:spcPct val="10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t>~ 10 Petabytes/year of data </a:t>
            </a:r>
          </a:p>
          <a:p>
            <a:pPr algn="l" rtl="0">
              <a:lnSpc>
                <a:spcPct val="10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t>LHC data correspond to about </a:t>
            </a:r>
            <a:br>
              <a:rPr lang="en-GB" sz="2400"/>
            </a:br>
            <a:r>
              <a:rPr lang="en-GB" sz="2400"/>
              <a:t>20 million CDs each year!</a:t>
            </a:r>
          </a:p>
          <a:p>
            <a:pPr algn="l" rtl="0">
              <a:lnSpc>
                <a:spcPct val="10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t>~ 100,000 of </a:t>
            </a:r>
            <a:br>
              <a:rPr lang="en-GB" sz="2400"/>
            </a:br>
            <a:r>
              <a:rPr lang="en-GB" sz="2400"/>
              <a:t>today's fastest </a:t>
            </a:r>
            <a:br>
              <a:rPr lang="en-GB" sz="2400"/>
            </a:br>
            <a:r>
              <a:rPr lang="en-GB" sz="2400"/>
              <a:t>PC processors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p:cNvSpPr>
            <a:spLocks noGrp="1"/>
          </p:cNvSpPr>
          <p:nvPr>
            <p:ph type="ftr" idx="11"/>
          </p:nvPr>
        </p:nvSpPr>
        <p:spPr/>
        <p:txBody>
          <a:bodyPr/>
          <a:lstStyle/>
          <a:p>
            <a:r>
              <a:rPr lang="en-GB"/>
              <a:t>Introduction to Parallel Processing</a:t>
            </a:r>
          </a:p>
        </p:txBody>
      </p:sp>
      <p:grpSp>
        <p:nvGrpSpPr>
          <p:cNvPr id="119809" name="Group 1"/>
          <p:cNvGrpSpPr>
            <a:grpSpLocks/>
          </p:cNvGrpSpPr>
          <p:nvPr/>
        </p:nvGrpSpPr>
        <p:grpSpPr bwMode="auto">
          <a:xfrm>
            <a:off x="0" y="0"/>
            <a:ext cx="8761413" cy="6062663"/>
            <a:chOff x="0" y="0"/>
            <a:chExt cx="5519" cy="3819"/>
          </a:xfrm>
        </p:grpSpPr>
        <p:pic>
          <p:nvPicPr>
            <p:cNvPr id="119810" name="Picture 2"/>
            <p:cNvPicPr>
              <a:picLocks noChangeAspect="1" noChangeArrowheads="1"/>
            </p:cNvPicPr>
            <p:nvPr/>
          </p:nvPicPr>
          <p:blipFill>
            <a:blip r:embed="rId3" cstate="print"/>
            <a:srcRect/>
            <a:stretch>
              <a:fillRect/>
            </a:stretch>
          </p:blipFill>
          <p:spPr bwMode="auto">
            <a:xfrm>
              <a:off x="0" y="0"/>
              <a:ext cx="5520" cy="3820"/>
            </a:xfrm>
            <a:prstGeom prst="rect">
              <a:avLst/>
            </a:prstGeom>
            <a:noFill/>
            <a:ln w="9525">
              <a:noFill/>
              <a:round/>
              <a:headEnd/>
              <a:tailEnd/>
            </a:ln>
            <a:effectLst/>
          </p:spPr>
        </p:pic>
        <p:sp>
          <p:nvSpPr>
            <p:cNvPr id="119811" name="Text Box 3"/>
            <p:cNvSpPr txBox="1">
              <a:spLocks noChangeArrowheads="1"/>
            </p:cNvSpPr>
            <p:nvPr/>
          </p:nvSpPr>
          <p:spPr bwMode="auto">
            <a:xfrm>
              <a:off x="0" y="0"/>
              <a:ext cx="5520" cy="3820"/>
            </a:xfrm>
            <a:prstGeom prst="rect">
              <a:avLst/>
            </a:prstGeom>
            <a:noFill/>
            <a:ln w="9525">
              <a:noFill/>
              <a:round/>
              <a:headEnd/>
              <a:tailEnd/>
            </a:ln>
            <a:effectLst/>
          </p:spPr>
          <p:txBody>
            <a:bodyPr wrap="none" anchor="ctr"/>
            <a:lstStyle/>
            <a:p>
              <a:endParaRPr lang="en-US"/>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20833"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a:t>MonALISA</a:t>
            </a:r>
            <a:endParaRPr lang="en-GB" b="1" dirty="0"/>
          </a:p>
        </p:txBody>
      </p:sp>
      <p:pic>
        <p:nvPicPr>
          <p:cNvPr id="120834" name="Picture 2">
            <a:hlinkClick r:id="rId3"/>
          </p:cNvPr>
          <p:cNvPicPr>
            <a:picLocks noChangeAspect="1" noChangeArrowheads="1"/>
          </p:cNvPicPr>
          <p:nvPr/>
        </p:nvPicPr>
        <p:blipFill>
          <a:blip r:embed="rId4" cstate="print"/>
          <a:srcRect/>
          <a:stretch>
            <a:fillRect/>
          </a:stretch>
        </p:blipFill>
        <p:spPr bwMode="auto">
          <a:xfrm>
            <a:off x="838200" y="1371600"/>
            <a:ext cx="7467600" cy="489585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idx="4294967295"/>
          </p:nvPr>
        </p:nvSpPr>
        <p:spPr>
          <a:xfrm>
            <a:off x="6324600" y="6245225"/>
            <a:ext cx="2360613" cy="474663"/>
          </a:xfrm>
          <a:prstGeom prst="rect">
            <a:avLst/>
          </a:prstGeom>
        </p:spPr>
        <p:txBody>
          <a:bodyPr/>
          <a:lstStyle/>
          <a:p>
            <a:r>
              <a:rPr lang="en-GB"/>
              <a:t>October 2005, Lecture #1</a:t>
            </a:r>
          </a:p>
        </p:txBody>
      </p:sp>
      <p:sp>
        <p:nvSpPr>
          <p:cNvPr id="4" name="Footer Placeholder 2"/>
          <p:cNvSpPr>
            <a:spLocks noGrp="1"/>
          </p:cNvSpPr>
          <p:nvPr>
            <p:ph type="ftr" idx="11"/>
          </p:nvPr>
        </p:nvSpPr>
        <p:spPr/>
        <p:txBody>
          <a:bodyPr/>
          <a:lstStyle/>
          <a:p>
            <a:r>
              <a:rPr lang="en-GB"/>
              <a:t>Introduction to Parallel Processing</a:t>
            </a:r>
          </a:p>
        </p:txBody>
      </p:sp>
      <p:pic>
        <p:nvPicPr>
          <p:cNvPr id="121857" name="Picture 1"/>
          <p:cNvPicPr>
            <a:picLocks noChangeAspect="1" noChangeArrowheads="1"/>
          </p:cNvPicPr>
          <p:nvPr/>
        </p:nvPicPr>
        <p:blipFill>
          <a:blip r:embed="rId3" cstate="print"/>
          <a:srcRect/>
          <a:stretch>
            <a:fillRect/>
          </a:stretch>
        </p:blipFill>
        <p:spPr bwMode="auto">
          <a:xfrm>
            <a:off x="-200025" y="100013"/>
            <a:ext cx="9544050" cy="665797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22881" name="Rectangle 1"/>
          <p:cNvSpPr>
            <a:spLocks noGrp="1" noChangeArrowheads="1"/>
          </p:cNvSpPr>
          <p:nvPr>
            <p:ph type="title"/>
          </p:nvPr>
        </p:nvSpPr>
        <p:spPr>
          <a:xfrm>
            <a:off x="457200" y="319088"/>
            <a:ext cx="8229600" cy="1143000"/>
          </a:xfrm>
          <a:ln/>
        </p:spPr>
        <p:txBody>
          <a:bodyPr lIns="0" tIns="0" rIns="0" bIns="0"/>
          <a:lstStyle/>
          <a:p>
            <a:endParaRPr lang="en-US"/>
          </a:p>
        </p:txBody>
      </p:sp>
      <p:sp>
        <p:nvSpPr>
          <p:cNvPr id="122882" name="Rectangle 2"/>
          <p:cNvSpPr>
            <a:spLocks noGrp="1" noChangeArrowheads="1"/>
          </p:cNvSpPr>
          <p:nvPr>
            <p:ph type="body" idx="1"/>
          </p:nvPr>
        </p:nvSpPr>
        <p:spPr>
          <a:xfrm>
            <a:off x="457200" y="1600200"/>
            <a:ext cx="8382000" cy="4525963"/>
          </a:xfrm>
          <a:ln/>
        </p:spPr>
        <p:txBody>
          <a:bodyPr/>
          <a:lstStyle/>
          <a:p>
            <a:pPr algn="l" rtl="0">
              <a:lnSpc>
                <a:spcPct val="80000"/>
              </a:lnSpc>
              <a:spcBef>
                <a:spcPts val="700"/>
              </a:spcBef>
            </a:pPr>
            <a:r>
              <a:rPr lang="en-GB" sz="2800" dirty="0"/>
              <a:t>Motivation</a:t>
            </a:r>
          </a:p>
          <a:p>
            <a:pPr algn="l" rtl="0">
              <a:lnSpc>
                <a:spcPct val="80000"/>
              </a:lnSpc>
              <a:spcBef>
                <a:spcPts val="700"/>
              </a:spcBef>
            </a:pPr>
            <a:r>
              <a:rPr lang="en-GB" sz="2800" dirty="0"/>
              <a:t>Basic terms</a:t>
            </a:r>
          </a:p>
          <a:p>
            <a:pPr algn="l" rtl="0">
              <a:lnSpc>
                <a:spcPct val="80000"/>
              </a:lnSpc>
              <a:spcBef>
                <a:spcPts val="700"/>
              </a:spcBef>
            </a:pPr>
            <a:r>
              <a:rPr lang="en-GB" sz="2800" dirty="0"/>
              <a:t>Methods of Parallelization</a:t>
            </a:r>
          </a:p>
          <a:p>
            <a:pPr algn="l" rtl="0">
              <a:lnSpc>
                <a:spcPct val="80000"/>
              </a:lnSpc>
              <a:spcBef>
                <a:spcPts val="700"/>
              </a:spcBef>
            </a:pPr>
            <a:r>
              <a:rPr lang="en-GB" sz="2800" dirty="0"/>
              <a:t>Examples</a:t>
            </a:r>
          </a:p>
          <a:p>
            <a:pPr algn="l" rtl="0">
              <a:lnSpc>
                <a:spcPct val="80000"/>
              </a:lnSpc>
              <a:spcBef>
                <a:spcPts val="700"/>
              </a:spcBef>
            </a:pPr>
            <a:r>
              <a:rPr lang="en-GB" sz="2800" dirty="0"/>
              <a:t>Profiling, Benchmarking and Performance Tuning</a:t>
            </a:r>
          </a:p>
          <a:p>
            <a:pPr algn="l" rtl="0">
              <a:lnSpc>
                <a:spcPct val="80000"/>
              </a:lnSpc>
              <a:spcBef>
                <a:spcPts val="700"/>
              </a:spcBef>
            </a:pPr>
            <a:r>
              <a:rPr lang="en-GB" sz="2800" dirty="0"/>
              <a:t>Common H/W</a:t>
            </a:r>
          </a:p>
          <a:p>
            <a:pPr algn="l" rtl="0">
              <a:lnSpc>
                <a:spcPct val="80000"/>
              </a:lnSpc>
              <a:spcBef>
                <a:spcPts val="700"/>
              </a:spcBef>
            </a:pPr>
            <a:r>
              <a:rPr lang="en-GB" sz="2800" dirty="0"/>
              <a:t>Supercomputers</a:t>
            </a:r>
          </a:p>
          <a:p>
            <a:pPr algn="l" rtl="0">
              <a:lnSpc>
                <a:spcPct val="80000"/>
              </a:lnSpc>
              <a:spcBef>
                <a:spcPts val="700"/>
              </a:spcBef>
            </a:pPr>
            <a:r>
              <a:rPr lang="en-GB" sz="2800" dirty="0"/>
              <a:t>HTC and Condor</a:t>
            </a:r>
          </a:p>
          <a:p>
            <a:pPr algn="l" rtl="0">
              <a:lnSpc>
                <a:spcPct val="80000"/>
              </a:lnSpc>
              <a:spcBef>
                <a:spcPts val="700"/>
              </a:spcBef>
            </a:pPr>
            <a:r>
              <a:rPr lang="en-GB" sz="2800" dirty="0"/>
              <a:t>The </a:t>
            </a:r>
            <a:r>
              <a:rPr lang="en-GB" sz="2800" dirty="0" smtClean="0"/>
              <a:t>Grid</a:t>
            </a:r>
            <a:endParaRPr lang="en-US" sz="2800" dirty="0" smtClean="0"/>
          </a:p>
          <a:p>
            <a:pPr algn="l" rtl="0">
              <a:lnSpc>
                <a:spcPct val="80000"/>
              </a:lnSpc>
              <a:spcBef>
                <a:spcPts val="700"/>
              </a:spcBef>
            </a:pPr>
            <a:r>
              <a:rPr lang="en-US" sz="2800" dirty="0" smtClean="0"/>
              <a:t>Cloud Computing</a:t>
            </a:r>
            <a:endParaRPr lang="en-GB" sz="2800" dirty="0"/>
          </a:p>
          <a:p>
            <a:pPr algn="l" rtl="0">
              <a:lnSpc>
                <a:spcPct val="80000"/>
              </a:lnSpc>
              <a:buClr>
                <a:srgbClr val="333399"/>
              </a:buClr>
            </a:pPr>
            <a:r>
              <a:rPr lang="en-GB" b="1" dirty="0">
                <a:solidFill>
                  <a:srgbClr val="333399"/>
                </a:solidFill>
              </a:rPr>
              <a:t>Future trends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idx="11"/>
          </p:nvPr>
        </p:nvSpPr>
        <p:spPr/>
        <p:txBody>
          <a:bodyPr/>
          <a:lstStyle/>
          <a:p>
            <a:r>
              <a:rPr lang="en-GB"/>
              <a:t>Introduction to Parallel Processing</a:t>
            </a:r>
          </a:p>
        </p:txBody>
      </p:sp>
      <p:pic>
        <p:nvPicPr>
          <p:cNvPr id="14337" name="Picture 1"/>
          <p:cNvPicPr>
            <a:picLocks noChangeAspect="1" noChangeArrowheads="1"/>
          </p:cNvPicPr>
          <p:nvPr/>
        </p:nvPicPr>
        <p:blipFill>
          <a:blip r:embed="rId3" cstate="print"/>
          <a:srcRect/>
          <a:stretch>
            <a:fillRect/>
          </a:stretch>
        </p:blipFill>
        <p:spPr bwMode="auto">
          <a:xfrm>
            <a:off x="2667000" y="0"/>
            <a:ext cx="5353050" cy="63246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Cloud Computing</a:t>
            </a:r>
            <a:endParaRPr lang="en-US" b="1" dirty="0"/>
          </a:p>
        </p:txBody>
      </p:sp>
      <p:sp>
        <p:nvSpPr>
          <p:cNvPr id="3" name="Content Placeholder 2"/>
          <p:cNvSpPr>
            <a:spLocks noGrp="1"/>
          </p:cNvSpPr>
          <p:nvPr>
            <p:ph idx="1"/>
          </p:nvPr>
        </p:nvSpPr>
        <p:spPr/>
        <p:txBody>
          <a:bodyPr/>
          <a:lstStyle/>
          <a:p>
            <a:pPr algn="l" rtl="0"/>
            <a:r>
              <a:rPr lang="en-US" dirty="0" smtClean="0"/>
              <a:t>G</a:t>
            </a:r>
            <a:r>
              <a:rPr lang="he-IL" dirty="0" smtClean="0"/>
              <a:t>uest </a:t>
            </a:r>
            <a:r>
              <a:rPr lang="en-US" dirty="0" smtClean="0"/>
              <a:t>L</a:t>
            </a:r>
            <a:r>
              <a:rPr lang="he-IL" dirty="0" smtClean="0"/>
              <a:t>ecture</a:t>
            </a:r>
          </a:p>
          <a:p>
            <a:pPr algn="l" rtl="0"/>
            <a:r>
              <a:rPr lang="en-US" dirty="0" smtClean="0"/>
              <a:t>D</a:t>
            </a:r>
            <a:r>
              <a:rPr lang="he-IL" dirty="0" smtClean="0"/>
              <a:t>emo</a:t>
            </a:r>
            <a:endParaRPr lang="en-US" dirty="0" smtClean="0"/>
          </a:p>
          <a:p>
            <a:pPr algn="l" rtl="0"/>
            <a:r>
              <a:rPr lang="en-US" dirty="0" smtClean="0"/>
              <a:t>Advanced Course in Parallel Computing</a:t>
            </a:r>
          </a:p>
          <a:p>
            <a:pPr lvl="1" algn="l" rtl="0"/>
            <a:r>
              <a:rPr lang="en-US" dirty="0" smtClean="0"/>
              <a:t>Hopefully will be given next year.</a:t>
            </a:r>
            <a:endParaRPr lang="en-US" dirty="0"/>
          </a:p>
        </p:txBody>
      </p:sp>
      <p:sp>
        <p:nvSpPr>
          <p:cNvPr id="4" name="Date Placeholder 3"/>
          <p:cNvSpPr>
            <a:spLocks noGrp="1"/>
          </p:cNvSpPr>
          <p:nvPr>
            <p:ph type="dt" idx="4294967295"/>
          </p:nvPr>
        </p:nvSpPr>
        <p:spPr>
          <a:xfrm>
            <a:off x="6324600" y="6245225"/>
            <a:ext cx="2360613" cy="474663"/>
          </a:xfrm>
          <a:prstGeom prst="rect">
            <a:avLst/>
          </a:prstGeom>
        </p:spPr>
        <p:txBody>
          <a:bodyPr/>
          <a:lstStyle/>
          <a:p>
            <a:r>
              <a:rPr lang="en-GB" dirty="0" smtClean="0"/>
              <a:t>Being taught starting from October 2009 Lecture #1</a:t>
            </a:r>
            <a:endParaRPr lang="en-GB" dirty="0"/>
          </a:p>
        </p:txBody>
      </p:sp>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dirty="0" smtClean="0"/>
              <a:t>Introduction to Parallel Processing</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6"/>
          <p:cNvSpPr>
            <a:spLocks noGrp="1"/>
          </p:cNvSpPr>
          <p:nvPr>
            <p:ph type="ftr" idx="11"/>
          </p:nvPr>
        </p:nvSpPr>
        <p:spPr/>
        <p:txBody>
          <a:bodyPr/>
          <a:lstStyle/>
          <a:p>
            <a:r>
              <a:rPr lang="en-GB"/>
              <a:t>Introduction to Parallel Processing</a:t>
            </a:r>
          </a:p>
        </p:txBody>
      </p:sp>
      <p:sp>
        <p:nvSpPr>
          <p:cNvPr id="123905" name="Rectangle 1"/>
          <p:cNvSpPr>
            <a:spLocks noGrp="1" noChangeArrowheads="1"/>
          </p:cNvSpPr>
          <p:nvPr>
            <p:ph type="title"/>
          </p:nvPr>
        </p:nvSpPr>
        <p:spPr>
          <a:xfrm>
            <a:off x="457200" y="274638"/>
            <a:ext cx="8229600" cy="944562"/>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a:t>Technology Trends - Processors</a:t>
            </a:r>
          </a:p>
        </p:txBody>
      </p:sp>
      <p:pic>
        <p:nvPicPr>
          <p:cNvPr id="123906" name="Picture 2"/>
          <p:cNvPicPr>
            <a:picLocks noChangeAspect="1" noChangeArrowheads="1"/>
          </p:cNvPicPr>
          <p:nvPr/>
        </p:nvPicPr>
        <p:blipFill>
          <a:blip r:embed="rId3" cstate="print"/>
          <a:srcRect/>
          <a:stretch>
            <a:fillRect/>
          </a:stretch>
        </p:blipFill>
        <p:spPr bwMode="auto">
          <a:xfrm>
            <a:off x="457200" y="1295400"/>
            <a:ext cx="1728788" cy="2438400"/>
          </a:xfrm>
          <a:prstGeom prst="rect">
            <a:avLst/>
          </a:prstGeom>
          <a:noFill/>
          <a:ln w="9525">
            <a:noFill/>
            <a:round/>
            <a:headEnd/>
            <a:tailEnd/>
          </a:ln>
          <a:effectLst/>
        </p:spPr>
      </p:pic>
      <p:pic>
        <p:nvPicPr>
          <p:cNvPr id="123907" name="Picture 3"/>
          <p:cNvPicPr>
            <a:picLocks noChangeAspect="1" noChangeArrowheads="1"/>
          </p:cNvPicPr>
          <p:nvPr/>
        </p:nvPicPr>
        <p:blipFill>
          <a:blip r:embed="rId4" cstate="print"/>
          <a:srcRect/>
          <a:stretch>
            <a:fillRect/>
          </a:stretch>
        </p:blipFill>
        <p:spPr bwMode="auto">
          <a:xfrm>
            <a:off x="2209800" y="1219200"/>
            <a:ext cx="6553200" cy="509587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pic>
        <p:nvPicPr>
          <p:cNvPr id="124929" name="Picture 1"/>
          <p:cNvPicPr>
            <a:picLocks noChangeAspect="1" noChangeArrowheads="1"/>
          </p:cNvPicPr>
          <p:nvPr/>
        </p:nvPicPr>
        <p:blipFill>
          <a:blip r:embed="rId3" cstate="print"/>
          <a:srcRect/>
          <a:stretch>
            <a:fillRect/>
          </a:stretch>
        </p:blipFill>
        <p:spPr bwMode="auto">
          <a:xfrm>
            <a:off x="0" y="533400"/>
            <a:ext cx="9144000" cy="51435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solidFill>
                  <a:srgbClr val="FF0000"/>
                </a:solidFill>
              </a:rPr>
              <a:t>Moore’s Law Still Holds</a:t>
            </a:r>
          </a:p>
        </p:txBody>
      </p:sp>
      <p:sp>
        <p:nvSpPr>
          <p:cNvPr id="16387" name="Rectangle 3"/>
          <p:cNvSpPr>
            <a:spLocks noChangeArrowheads="1"/>
          </p:cNvSpPr>
          <p:nvPr/>
        </p:nvSpPr>
        <p:spPr bwMode="auto">
          <a:xfrm>
            <a:off x="817563" y="2663825"/>
            <a:ext cx="465137"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390" name="Rectangle 6"/>
          <p:cNvSpPr>
            <a:spLocks noChangeArrowheads="1"/>
          </p:cNvSpPr>
          <p:nvPr/>
        </p:nvSpPr>
        <p:spPr bwMode="auto">
          <a:xfrm>
            <a:off x="817563" y="2994025"/>
            <a:ext cx="46513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393" name="Rectangle 9"/>
          <p:cNvSpPr>
            <a:spLocks noChangeArrowheads="1"/>
          </p:cNvSpPr>
          <p:nvPr/>
        </p:nvSpPr>
        <p:spPr bwMode="auto">
          <a:xfrm>
            <a:off x="817563" y="3382963"/>
            <a:ext cx="465137"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396" name="Rectangle 12"/>
          <p:cNvSpPr>
            <a:spLocks noChangeArrowheads="1"/>
          </p:cNvSpPr>
          <p:nvPr/>
        </p:nvSpPr>
        <p:spPr bwMode="auto">
          <a:xfrm>
            <a:off x="817563" y="3714750"/>
            <a:ext cx="46513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399" name="Rectangle 15"/>
          <p:cNvSpPr>
            <a:spLocks noChangeArrowheads="1"/>
          </p:cNvSpPr>
          <p:nvPr/>
        </p:nvSpPr>
        <p:spPr bwMode="auto">
          <a:xfrm>
            <a:off x="817563" y="4048125"/>
            <a:ext cx="46513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402" name="Rectangle 18"/>
          <p:cNvSpPr>
            <a:spLocks noChangeArrowheads="1"/>
          </p:cNvSpPr>
          <p:nvPr/>
        </p:nvSpPr>
        <p:spPr bwMode="auto">
          <a:xfrm>
            <a:off x="817563" y="4392613"/>
            <a:ext cx="465137"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405" name="Rectangle 21"/>
          <p:cNvSpPr>
            <a:spLocks noChangeArrowheads="1"/>
          </p:cNvSpPr>
          <p:nvPr/>
        </p:nvSpPr>
        <p:spPr bwMode="auto">
          <a:xfrm>
            <a:off x="817563" y="4764088"/>
            <a:ext cx="46513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408" name="Rectangle 24"/>
          <p:cNvSpPr>
            <a:spLocks noChangeArrowheads="1"/>
          </p:cNvSpPr>
          <p:nvPr/>
        </p:nvSpPr>
        <p:spPr bwMode="auto">
          <a:xfrm>
            <a:off x="817563" y="5127625"/>
            <a:ext cx="465137"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411" name="Rectangle 27"/>
          <p:cNvSpPr>
            <a:spLocks noChangeArrowheads="1"/>
          </p:cNvSpPr>
          <p:nvPr/>
        </p:nvSpPr>
        <p:spPr bwMode="auto">
          <a:xfrm>
            <a:off x="817563" y="5527675"/>
            <a:ext cx="46513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418" name="Rectangle 34"/>
          <p:cNvSpPr>
            <a:spLocks noChangeArrowheads="1"/>
          </p:cNvSpPr>
          <p:nvPr/>
        </p:nvSpPr>
        <p:spPr bwMode="auto">
          <a:xfrm>
            <a:off x="763588" y="1987550"/>
            <a:ext cx="5381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485" name="Rectangle 101"/>
          <p:cNvSpPr>
            <a:spLocks noChangeArrowheads="1"/>
          </p:cNvSpPr>
          <p:nvPr/>
        </p:nvSpPr>
        <p:spPr bwMode="auto">
          <a:xfrm>
            <a:off x="1282700" y="5889625"/>
            <a:ext cx="2968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486" name="Rectangle 102"/>
          <p:cNvSpPr>
            <a:spLocks noChangeArrowheads="1"/>
          </p:cNvSpPr>
          <p:nvPr/>
        </p:nvSpPr>
        <p:spPr bwMode="auto">
          <a:xfrm>
            <a:off x="1332911" y="5897563"/>
            <a:ext cx="60914"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a:t>
            </a:r>
            <a:endParaRPr lang="en-US" sz="2000" b="1">
              <a:solidFill>
                <a:srgbClr val="FF0000"/>
              </a:solidFill>
            </a:endParaRPr>
          </a:p>
        </p:txBody>
      </p:sp>
      <p:sp>
        <p:nvSpPr>
          <p:cNvPr id="16487" name="Rectangle 103"/>
          <p:cNvSpPr>
            <a:spLocks noChangeArrowheads="1"/>
          </p:cNvSpPr>
          <p:nvPr/>
        </p:nvSpPr>
        <p:spPr bwMode="auto">
          <a:xfrm>
            <a:off x="1389882" y="5897563"/>
            <a:ext cx="243656"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60</a:t>
            </a:r>
            <a:endParaRPr lang="en-US" sz="2000" b="1">
              <a:solidFill>
                <a:srgbClr val="FF0000"/>
              </a:solidFill>
            </a:endParaRPr>
          </a:p>
        </p:txBody>
      </p:sp>
      <p:sp>
        <p:nvSpPr>
          <p:cNvPr id="16488" name="Rectangle 104"/>
          <p:cNvSpPr>
            <a:spLocks noChangeArrowheads="1"/>
          </p:cNvSpPr>
          <p:nvPr/>
        </p:nvSpPr>
        <p:spPr bwMode="auto">
          <a:xfrm>
            <a:off x="1947863" y="5889625"/>
            <a:ext cx="2968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489" name="Rectangle 105"/>
          <p:cNvSpPr>
            <a:spLocks noChangeArrowheads="1"/>
          </p:cNvSpPr>
          <p:nvPr/>
        </p:nvSpPr>
        <p:spPr bwMode="auto">
          <a:xfrm>
            <a:off x="1998074" y="5897563"/>
            <a:ext cx="60914"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a:t>
            </a:r>
            <a:endParaRPr lang="en-US" sz="2000" b="1">
              <a:solidFill>
                <a:srgbClr val="FF0000"/>
              </a:solidFill>
            </a:endParaRPr>
          </a:p>
        </p:txBody>
      </p:sp>
      <p:sp>
        <p:nvSpPr>
          <p:cNvPr id="16490" name="Rectangle 106"/>
          <p:cNvSpPr>
            <a:spLocks noChangeArrowheads="1"/>
          </p:cNvSpPr>
          <p:nvPr/>
        </p:nvSpPr>
        <p:spPr bwMode="auto">
          <a:xfrm>
            <a:off x="2056632" y="5897563"/>
            <a:ext cx="243656"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65</a:t>
            </a:r>
            <a:endParaRPr lang="en-US" sz="2000" b="1">
              <a:solidFill>
                <a:srgbClr val="FF0000"/>
              </a:solidFill>
            </a:endParaRPr>
          </a:p>
        </p:txBody>
      </p:sp>
      <p:sp>
        <p:nvSpPr>
          <p:cNvPr id="16491" name="Rectangle 107"/>
          <p:cNvSpPr>
            <a:spLocks noChangeArrowheads="1"/>
          </p:cNvSpPr>
          <p:nvPr/>
        </p:nvSpPr>
        <p:spPr bwMode="auto">
          <a:xfrm>
            <a:off x="2614613" y="5889625"/>
            <a:ext cx="2968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492" name="Rectangle 108"/>
          <p:cNvSpPr>
            <a:spLocks noChangeArrowheads="1"/>
          </p:cNvSpPr>
          <p:nvPr/>
        </p:nvSpPr>
        <p:spPr bwMode="auto">
          <a:xfrm>
            <a:off x="2664824" y="5897563"/>
            <a:ext cx="60914"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a:t>
            </a:r>
            <a:endParaRPr lang="en-US" sz="2000" b="1">
              <a:solidFill>
                <a:srgbClr val="FF0000"/>
              </a:solidFill>
            </a:endParaRPr>
          </a:p>
        </p:txBody>
      </p:sp>
      <p:sp>
        <p:nvSpPr>
          <p:cNvPr id="16493" name="Rectangle 109"/>
          <p:cNvSpPr>
            <a:spLocks noChangeArrowheads="1"/>
          </p:cNvSpPr>
          <p:nvPr/>
        </p:nvSpPr>
        <p:spPr bwMode="auto">
          <a:xfrm>
            <a:off x="2723382" y="5897563"/>
            <a:ext cx="243656"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70</a:t>
            </a:r>
            <a:endParaRPr lang="en-US" sz="2000" b="1">
              <a:solidFill>
                <a:srgbClr val="FF0000"/>
              </a:solidFill>
            </a:endParaRPr>
          </a:p>
        </p:txBody>
      </p:sp>
      <p:sp>
        <p:nvSpPr>
          <p:cNvPr id="16494" name="Rectangle 110"/>
          <p:cNvSpPr>
            <a:spLocks noChangeArrowheads="1"/>
          </p:cNvSpPr>
          <p:nvPr/>
        </p:nvSpPr>
        <p:spPr bwMode="auto">
          <a:xfrm>
            <a:off x="3279775" y="5889625"/>
            <a:ext cx="2968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495" name="Rectangle 111"/>
          <p:cNvSpPr>
            <a:spLocks noChangeArrowheads="1"/>
          </p:cNvSpPr>
          <p:nvPr/>
        </p:nvSpPr>
        <p:spPr bwMode="auto">
          <a:xfrm>
            <a:off x="3329986" y="5897563"/>
            <a:ext cx="60914"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a:t>
            </a:r>
            <a:endParaRPr lang="en-US" sz="2000" b="1">
              <a:solidFill>
                <a:srgbClr val="FF0000"/>
              </a:solidFill>
            </a:endParaRPr>
          </a:p>
        </p:txBody>
      </p:sp>
      <p:sp>
        <p:nvSpPr>
          <p:cNvPr id="16496" name="Rectangle 112"/>
          <p:cNvSpPr>
            <a:spLocks noChangeArrowheads="1"/>
          </p:cNvSpPr>
          <p:nvPr/>
        </p:nvSpPr>
        <p:spPr bwMode="auto">
          <a:xfrm>
            <a:off x="3386957" y="5897563"/>
            <a:ext cx="243656"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75</a:t>
            </a:r>
            <a:endParaRPr lang="en-US" sz="2000" b="1">
              <a:solidFill>
                <a:srgbClr val="FF0000"/>
              </a:solidFill>
            </a:endParaRPr>
          </a:p>
        </p:txBody>
      </p:sp>
      <p:sp>
        <p:nvSpPr>
          <p:cNvPr id="16497" name="Rectangle 113"/>
          <p:cNvSpPr>
            <a:spLocks noChangeArrowheads="1"/>
          </p:cNvSpPr>
          <p:nvPr/>
        </p:nvSpPr>
        <p:spPr bwMode="auto">
          <a:xfrm>
            <a:off x="3944938" y="5889625"/>
            <a:ext cx="2968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498" name="Rectangle 114"/>
          <p:cNvSpPr>
            <a:spLocks noChangeArrowheads="1"/>
          </p:cNvSpPr>
          <p:nvPr/>
        </p:nvSpPr>
        <p:spPr bwMode="auto">
          <a:xfrm>
            <a:off x="3995149" y="5897563"/>
            <a:ext cx="60914"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a:t>
            </a:r>
            <a:endParaRPr lang="en-US" sz="2000" b="1">
              <a:solidFill>
                <a:srgbClr val="FF0000"/>
              </a:solidFill>
            </a:endParaRPr>
          </a:p>
        </p:txBody>
      </p:sp>
      <p:sp>
        <p:nvSpPr>
          <p:cNvPr id="16499" name="Rectangle 115"/>
          <p:cNvSpPr>
            <a:spLocks noChangeArrowheads="1"/>
          </p:cNvSpPr>
          <p:nvPr/>
        </p:nvSpPr>
        <p:spPr bwMode="auto">
          <a:xfrm>
            <a:off x="4053707" y="5897563"/>
            <a:ext cx="243656"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80</a:t>
            </a:r>
            <a:endParaRPr lang="en-US" sz="2000" b="1">
              <a:solidFill>
                <a:srgbClr val="FF0000"/>
              </a:solidFill>
            </a:endParaRPr>
          </a:p>
        </p:txBody>
      </p:sp>
      <p:sp>
        <p:nvSpPr>
          <p:cNvPr id="16500" name="Rectangle 116"/>
          <p:cNvSpPr>
            <a:spLocks noChangeArrowheads="1"/>
          </p:cNvSpPr>
          <p:nvPr/>
        </p:nvSpPr>
        <p:spPr bwMode="auto">
          <a:xfrm>
            <a:off x="4621213" y="5889625"/>
            <a:ext cx="2968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501" name="Rectangle 117"/>
          <p:cNvSpPr>
            <a:spLocks noChangeArrowheads="1"/>
          </p:cNvSpPr>
          <p:nvPr/>
        </p:nvSpPr>
        <p:spPr bwMode="auto">
          <a:xfrm>
            <a:off x="4671424" y="5897563"/>
            <a:ext cx="60914"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a:t>
            </a:r>
            <a:endParaRPr lang="en-US" sz="2000" b="1">
              <a:solidFill>
                <a:srgbClr val="FF0000"/>
              </a:solidFill>
            </a:endParaRPr>
          </a:p>
        </p:txBody>
      </p:sp>
      <p:sp>
        <p:nvSpPr>
          <p:cNvPr id="16502" name="Rectangle 118"/>
          <p:cNvSpPr>
            <a:spLocks noChangeArrowheads="1"/>
          </p:cNvSpPr>
          <p:nvPr/>
        </p:nvSpPr>
        <p:spPr bwMode="auto">
          <a:xfrm>
            <a:off x="4728394" y="5897563"/>
            <a:ext cx="243656"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85</a:t>
            </a:r>
            <a:endParaRPr lang="en-US" sz="2000" b="1">
              <a:solidFill>
                <a:srgbClr val="FF0000"/>
              </a:solidFill>
            </a:endParaRPr>
          </a:p>
        </p:txBody>
      </p:sp>
      <p:sp>
        <p:nvSpPr>
          <p:cNvPr id="16503" name="Rectangle 119"/>
          <p:cNvSpPr>
            <a:spLocks noChangeArrowheads="1"/>
          </p:cNvSpPr>
          <p:nvPr/>
        </p:nvSpPr>
        <p:spPr bwMode="auto">
          <a:xfrm>
            <a:off x="5286375" y="5889625"/>
            <a:ext cx="2968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504" name="Rectangle 120"/>
          <p:cNvSpPr>
            <a:spLocks noChangeArrowheads="1"/>
          </p:cNvSpPr>
          <p:nvPr/>
        </p:nvSpPr>
        <p:spPr bwMode="auto">
          <a:xfrm>
            <a:off x="5336586" y="5897563"/>
            <a:ext cx="60914"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a:t>
            </a:r>
            <a:endParaRPr lang="en-US" sz="2000" b="1">
              <a:solidFill>
                <a:srgbClr val="FF0000"/>
              </a:solidFill>
            </a:endParaRPr>
          </a:p>
        </p:txBody>
      </p:sp>
      <p:sp>
        <p:nvSpPr>
          <p:cNvPr id="16505" name="Rectangle 121"/>
          <p:cNvSpPr>
            <a:spLocks noChangeArrowheads="1"/>
          </p:cNvSpPr>
          <p:nvPr/>
        </p:nvSpPr>
        <p:spPr bwMode="auto">
          <a:xfrm>
            <a:off x="5395144" y="5897563"/>
            <a:ext cx="243656"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90</a:t>
            </a:r>
            <a:endParaRPr lang="en-US" sz="2000" b="1">
              <a:solidFill>
                <a:srgbClr val="FF0000"/>
              </a:solidFill>
            </a:endParaRPr>
          </a:p>
        </p:txBody>
      </p:sp>
      <p:sp>
        <p:nvSpPr>
          <p:cNvPr id="16506" name="Rectangle 122"/>
          <p:cNvSpPr>
            <a:spLocks noChangeArrowheads="1"/>
          </p:cNvSpPr>
          <p:nvPr/>
        </p:nvSpPr>
        <p:spPr bwMode="auto">
          <a:xfrm>
            <a:off x="5953125" y="5889625"/>
            <a:ext cx="2968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507" name="Rectangle 123"/>
          <p:cNvSpPr>
            <a:spLocks noChangeArrowheads="1"/>
          </p:cNvSpPr>
          <p:nvPr/>
        </p:nvSpPr>
        <p:spPr bwMode="auto">
          <a:xfrm>
            <a:off x="6003336" y="5897563"/>
            <a:ext cx="60914"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a:t>
            </a:r>
            <a:endParaRPr lang="en-US" sz="2000" b="1">
              <a:solidFill>
                <a:srgbClr val="FF0000"/>
              </a:solidFill>
            </a:endParaRPr>
          </a:p>
        </p:txBody>
      </p:sp>
      <p:sp>
        <p:nvSpPr>
          <p:cNvPr id="16508" name="Rectangle 124"/>
          <p:cNvSpPr>
            <a:spLocks noChangeArrowheads="1"/>
          </p:cNvSpPr>
          <p:nvPr/>
        </p:nvSpPr>
        <p:spPr bwMode="auto">
          <a:xfrm>
            <a:off x="6061894" y="5897563"/>
            <a:ext cx="243656"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95</a:t>
            </a:r>
            <a:endParaRPr lang="en-US" sz="2000" b="1">
              <a:solidFill>
                <a:srgbClr val="FF0000"/>
              </a:solidFill>
            </a:endParaRPr>
          </a:p>
        </p:txBody>
      </p:sp>
      <p:sp>
        <p:nvSpPr>
          <p:cNvPr id="16509" name="Rectangle 125"/>
          <p:cNvSpPr>
            <a:spLocks noChangeArrowheads="1"/>
          </p:cNvSpPr>
          <p:nvPr/>
        </p:nvSpPr>
        <p:spPr bwMode="auto">
          <a:xfrm>
            <a:off x="6615113" y="5889625"/>
            <a:ext cx="2968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510" name="Rectangle 126"/>
          <p:cNvSpPr>
            <a:spLocks noChangeArrowheads="1"/>
          </p:cNvSpPr>
          <p:nvPr/>
        </p:nvSpPr>
        <p:spPr bwMode="auto">
          <a:xfrm>
            <a:off x="6665324" y="5897563"/>
            <a:ext cx="60914"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a:t>
            </a:r>
            <a:endParaRPr lang="en-US" sz="2000" b="1">
              <a:solidFill>
                <a:srgbClr val="FF0000"/>
              </a:solidFill>
            </a:endParaRPr>
          </a:p>
        </p:txBody>
      </p:sp>
      <p:sp>
        <p:nvSpPr>
          <p:cNvPr id="16511" name="Rectangle 127"/>
          <p:cNvSpPr>
            <a:spLocks noChangeArrowheads="1"/>
          </p:cNvSpPr>
          <p:nvPr/>
        </p:nvSpPr>
        <p:spPr bwMode="auto">
          <a:xfrm>
            <a:off x="6723882" y="5897563"/>
            <a:ext cx="243656"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00</a:t>
            </a:r>
            <a:endParaRPr lang="en-US" sz="2000" b="1">
              <a:solidFill>
                <a:srgbClr val="FF0000"/>
              </a:solidFill>
            </a:endParaRPr>
          </a:p>
        </p:txBody>
      </p:sp>
      <p:sp>
        <p:nvSpPr>
          <p:cNvPr id="16512" name="Rectangle 128"/>
          <p:cNvSpPr>
            <a:spLocks noChangeArrowheads="1"/>
          </p:cNvSpPr>
          <p:nvPr/>
        </p:nvSpPr>
        <p:spPr bwMode="auto">
          <a:xfrm>
            <a:off x="7283450" y="5889625"/>
            <a:ext cx="2968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513" name="Rectangle 129"/>
          <p:cNvSpPr>
            <a:spLocks noChangeArrowheads="1"/>
          </p:cNvSpPr>
          <p:nvPr/>
        </p:nvSpPr>
        <p:spPr bwMode="auto">
          <a:xfrm>
            <a:off x="7333661" y="5897563"/>
            <a:ext cx="60914"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a:t>
            </a:r>
            <a:endParaRPr lang="en-US" sz="2000" b="1">
              <a:solidFill>
                <a:srgbClr val="FF0000"/>
              </a:solidFill>
            </a:endParaRPr>
          </a:p>
        </p:txBody>
      </p:sp>
      <p:sp>
        <p:nvSpPr>
          <p:cNvPr id="16514" name="Rectangle 130"/>
          <p:cNvSpPr>
            <a:spLocks noChangeArrowheads="1"/>
          </p:cNvSpPr>
          <p:nvPr/>
        </p:nvSpPr>
        <p:spPr bwMode="auto">
          <a:xfrm>
            <a:off x="7390632" y="5897563"/>
            <a:ext cx="243656"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05</a:t>
            </a:r>
            <a:endParaRPr lang="en-US" sz="2000" b="1">
              <a:solidFill>
                <a:srgbClr val="FF0000"/>
              </a:solidFill>
            </a:endParaRPr>
          </a:p>
        </p:txBody>
      </p:sp>
      <p:sp>
        <p:nvSpPr>
          <p:cNvPr id="16515" name="Rectangle 131"/>
          <p:cNvSpPr>
            <a:spLocks noChangeArrowheads="1"/>
          </p:cNvSpPr>
          <p:nvPr/>
        </p:nvSpPr>
        <p:spPr bwMode="auto">
          <a:xfrm>
            <a:off x="7948613" y="5889625"/>
            <a:ext cx="2968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516" name="Rectangle 132"/>
          <p:cNvSpPr>
            <a:spLocks noChangeArrowheads="1"/>
          </p:cNvSpPr>
          <p:nvPr/>
        </p:nvSpPr>
        <p:spPr bwMode="auto">
          <a:xfrm>
            <a:off x="7998824" y="5897563"/>
            <a:ext cx="60914"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a:t>
            </a:r>
            <a:endParaRPr lang="en-US" sz="2000" b="1">
              <a:solidFill>
                <a:srgbClr val="FF0000"/>
              </a:solidFill>
            </a:endParaRPr>
          </a:p>
        </p:txBody>
      </p:sp>
      <p:sp>
        <p:nvSpPr>
          <p:cNvPr id="16517" name="Rectangle 133"/>
          <p:cNvSpPr>
            <a:spLocks noChangeArrowheads="1"/>
          </p:cNvSpPr>
          <p:nvPr/>
        </p:nvSpPr>
        <p:spPr bwMode="auto">
          <a:xfrm>
            <a:off x="8057382" y="5897563"/>
            <a:ext cx="243656" cy="24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700" b="1">
                <a:solidFill>
                  <a:srgbClr val="FF0000"/>
                </a:solidFill>
              </a:rPr>
              <a:t>10</a:t>
            </a:r>
            <a:endParaRPr lang="en-US" sz="2000" b="1">
              <a:solidFill>
                <a:srgbClr val="FF0000"/>
              </a:solidFill>
            </a:endParaRPr>
          </a:p>
        </p:txBody>
      </p:sp>
      <p:sp>
        <p:nvSpPr>
          <p:cNvPr id="16561" name="Rectangle 177"/>
          <p:cNvSpPr>
            <a:spLocks noChangeArrowheads="1"/>
          </p:cNvSpPr>
          <p:nvPr/>
        </p:nvSpPr>
        <p:spPr bwMode="auto">
          <a:xfrm rot="-5400000">
            <a:off x="-616195" y="3603395"/>
            <a:ext cx="1902316" cy="25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b="1">
                <a:solidFill>
                  <a:srgbClr val="FF0000"/>
                </a:solidFill>
                <a:latin typeface="Times New Roman" pitchFamily="18" charset="0"/>
              </a:rPr>
              <a:t>Transistors Per Die</a:t>
            </a:r>
          </a:p>
        </p:txBody>
      </p:sp>
      <p:sp>
        <p:nvSpPr>
          <p:cNvPr id="16564" name="Rectangle 180"/>
          <p:cNvSpPr>
            <a:spLocks noChangeArrowheads="1"/>
          </p:cNvSpPr>
          <p:nvPr/>
        </p:nvSpPr>
        <p:spPr bwMode="auto">
          <a:xfrm>
            <a:off x="768350" y="1652588"/>
            <a:ext cx="5365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28" name="Rectangle 344"/>
          <p:cNvSpPr>
            <a:spLocks noChangeArrowheads="1"/>
          </p:cNvSpPr>
          <p:nvPr/>
        </p:nvSpPr>
        <p:spPr bwMode="auto">
          <a:xfrm>
            <a:off x="2484438" y="4159250"/>
            <a:ext cx="452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29" name="Rectangle 345"/>
          <p:cNvSpPr>
            <a:spLocks noChangeArrowheads="1"/>
          </p:cNvSpPr>
          <p:nvPr/>
        </p:nvSpPr>
        <p:spPr bwMode="auto">
          <a:xfrm>
            <a:off x="2420154" y="4219575"/>
            <a:ext cx="245259" cy="21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500" b="1">
                <a:solidFill>
                  <a:srgbClr val="FF0000"/>
                </a:solidFill>
                <a:latin typeface="Times New Roman" pitchFamily="18" charset="0"/>
              </a:rPr>
              <a:t>1K</a:t>
            </a:r>
            <a:endParaRPr lang="en-US">
              <a:solidFill>
                <a:srgbClr val="FF0000"/>
              </a:solidFill>
              <a:latin typeface="Times New Roman" pitchFamily="18" charset="0"/>
            </a:endParaRPr>
          </a:p>
        </p:txBody>
      </p:sp>
      <p:sp>
        <p:nvSpPr>
          <p:cNvPr id="16731" name="Rectangle 347"/>
          <p:cNvSpPr>
            <a:spLocks noChangeArrowheads="1"/>
          </p:cNvSpPr>
          <p:nvPr/>
        </p:nvSpPr>
        <p:spPr bwMode="auto">
          <a:xfrm>
            <a:off x="2835275" y="3908425"/>
            <a:ext cx="45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32" name="Rectangle 348"/>
          <p:cNvSpPr>
            <a:spLocks noChangeArrowheads="1"/>
          </p:cNvSpPr>
          <p:nvPr/>
        </p:nvSpPr>
        <p:spPr bwMode="auto">
          <a:xfrm>
            <a:off x="2905929" y="3968750"/>
            <a:ext cx="245259" cy="21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500" b="1">
                <a:solidFill>
                  <a:srgbClr val="FF0000"/>
                </a:solidFill>
                <a:latin typeface="Times New Roman" pitchFamily="18" charset="0"/>
              </a:rPr>
              <a:t>4K</a:t>
            </a:r>
            <a:endParaRPr lang="en-US">
              <a:solidFill>
                <a:srgbClr val="FF0000"/>
              </a:solidFill>
              <a:latin typeface="Times New Roman" pitchFamily="18" charset="0"/>
            </a:endParaRPr>
          </a:p>
        </p:txBody>
      </p:sp>
      <p:sp>
        <p:nvSpPr>
          <p:cNvPr id="16734" name="Rectangle 350"/>
          <p:cNvSpPr>
            <a:spLocks noChangeArrowheads="1"/>
          </p:cNvSpPr>
          <p:nvPr/>
        </p:nvSpPr>
        <p:spPr bwMode="auto">
          <a:xfrm>
            <a:off x="3179763" y="3822700"/>
            <a:ext cx="573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35" name="Rectangle 351"/>
          <p:cNvSpPr>
            <a:spLocks noChangeArrowheads="1"/>
          </p:cNvSpPr>
          <p:nvPr/>
        </p:nvSpPr>
        <p:spPr bwMode="auto">
          <a:xfrm>
            <a:off x="3276474" y="3883025"/>
            <a:ext cx="341439" cy="21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500" b="1">
                <a:solidFill>
                  <a:srgbClr val="FF0000"/>
                </a:solidFill>
                <a:latin typeface="Times New Roman" pitchFamily="18" charset="0"/>
              </a:rPr>
              <a:t>16K</a:t>
            </a:r>
            <a:endParaRPr lang="en-US">
              <a:solidFill>
                <a:srgbClr val="FF0000"/>
              </a:solidFill>
              <a:latin typeface="Times New Roman" pitchFamily="18" charset="0"/>
            </a:endParaRPr>
          </a:p>
        </p:txBody>
      </p:sp>
      <p:sp>
        <p:nvSpPr>
          <p:cNvPr id="16737" name="Rectangle 353"/>
          <p:cNvSpPr>
            <a:spLocks noChangeArrowheads="1"/>
          </p:cNvSpPr>
          <p:nvPr/>
        </p:nvSpPr>
        <p:spPr bwMode="auto">
          <a:xfrm>
            <a:off x="3465513" y="3621088"/>
            <a:ext cx="6032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38" name="Rectangle 354"/>
          <p:cNvSpPr>
            <a:spLocks noChangeArrowheads="1"/>
          </p:cNvSpPr>
          <p:nvPr/>
        </p:nvSpPr>
        <p:spPr bwMode="auto">
          <a:xfrm>
            <a:off x="3562224" y="3681413"/>
            <a:ext cx="341439" cy="21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500" b="1">
                <a:solidFill>
                  <a:srgbClr val="FF0000"/>
                </a:solidFill>
                <a:latin typeface="Times New Roman" pitchFamily="18" charset="0"/>
              </a:rPr>
              <a:t>64K</a:t>
            </a:r>
            <a:endParaRPr lang="en-US">
              <a:solidFill>
                <a:srgbClr val="FF0000"/>
              </a:solidFill>
              <a:latin typeface="Times New Roman" pitchFamily="18" charset="0"/>
            </a:endParaRPr>
          </a:p>
        </p:txBody>
      </p:sp>
      <p:sp>
        <p:nvSpPr>
          <p:cNvPr id="16740" name="Rectangle 356"/>
          <p:cNvSpPr>
            <a:spLocks noChangeArrowheads="1"/>
          </p:cNvSpPr>
          <p:nvPr/>
        </p:nvSpPr>
        <p:spPr bwMode="auto">
          <a:xfrm>
            <a:off x="3924300" y="3432175"/>
            <a:ext cx="69532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41" name="Rectangle 357"/>
          <p:cNvSpPr>
            <a:spLocks noChangeArrowheads="1"/>
          </p:cNvSpPr>
          <p:nvPr/>
        </p:nvSpPr>
        <p:spPr bwMode="auto">
          <a:xfrm>
            <a:off x="3934355" y="3494088"/>
            <a:ext cx="437620" cy="21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500" b="1">
                <a:solidFill>
                  <a:srgbClr val="FF0000"/>
                </a:solidFill>
                <a:latin typeface="Times New Roman" pitchFamily="18" charset="0"/>
              </a:rPr>
              <a:t>256K</a:t>
            </a:r>
            <a:endParaRPr lang="en-US">
              <a:solidFill>
                <a:srgbClr val="FF0000"/>
              </a:solidFill>
              <a:latin typeface="Times New Roman" pitchFamily="18" charset="0"/>
            </a:endParaRPr>
          </a:p>
        </p:txBody>
      </p:sp>
      <p:sp>
        <p:nvSpPr>
          <p:cNvPr id="16743" name="Rectangle 359"/>
          <p:cNvSpPr>
            <a:spLocks noChangeArrowheads="1"/>
          </p:cNvSpPr>
          <p:nvPr/>
        </p:nvSpPr>
        <p:spPr bwMode="auto">
          <a:xfrm>
            <a:off x="4475163" y="3195638"/>
            <a:ext cx="67151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44" name="Rectangle 360"/>
          <p:cNvSpPr>
            <a:spLocks noChangeArrowheads="1"/>
          </p:cNvSpPr>
          <p:nvPr/>
        </p:nvSpPr>
        <p:spPr bwMode="auto">
          <a:xfrm>
            <a:off x="4547094" y="3257550"/>
            <a:ext cx="277319" cy="21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500" b="1">
                <a:solidFill>
                  <a:srgbClr val="FF0000"/>
                </a:solidFill>
                <a:latin typeface="Times New Roman" pitchFamily="18" charset="0"/>
              </a:rPr>
              <a:t>1M</a:t>
            </a:r>
            <a:endParaRPr lang="en-US">
              <a:solidFill>
                <a:srgbClr val="FF0000"/>
              </a:solidFill>
              <a:latin typeface="Times New Roman" pitchFamily="18" charset="0"/>
            </a:endParaRPr>
          </a:p>
        </p:txBody>
      </p:sp>
      <p:sp>
        <p:nvSpPr>
          <p:cNvPr id="16746" name="Rectangle 362"/>
          <p:cNvSpPr>
            <a:spLocks noChangeArrowheads="1"/>
          </p:cNvSpPr>
          <p:nvPr/>
        </p:nvSpPr>
        <p:spPr bwMode="auto">
          <a:xfrm>
            <a:off x="5395913" y="2816225"/>
            <a:ext cx="679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47" name="Rectangle 363"/>
          <p:cNvSpPr>
            <a:spLocks noChangeArrowheads="1"/>
          </p:cNvSpPr>
          <p:nvPr/>
        </p:nvSpPr>
        <p:spPr bwMode="auto">
          <a:xfrm>
            <a:off x="5485964" y="2876550"/>
            <a:ext cx="373499" cy="21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500" b="1">
                <a:solidFill>
                  <a:srgbClr val="FF0000"/>
                </a:solidFill>
                <a:latin typeface="Times New Roman" pitchFamily="18" charset="0"/>
              </a:rPr>
              <a:t>16M</a:t>
            </a:r>
            <a:endParaRPr lang="en-US">
              <a:solidFill>
                <a:srgbClr val="FF0000"/>
              </a:solidFill>
              <a:latin typeface="Times New Roman" pitchFamily="18" charset="0"/>
            </a:endParaRPr>
          </a:p>
        </p:txBody>
      </p:sp>
      <p:sp>
        <p:nvSpPr>
          <p:cNvPr id="16749" name="Rectangle 365"/>
          <p:cNvSpPr>
            <a:spLocks noChangeArrowheads="1"/>
          </p:cNvSpPr>
          <p:nvPr/>
        </p:nvSpPr>
        <p:spPr bwMode="auto">
          <a:xfrm>
            <a:off x="4995863" y="2989263"/>
            <a:ext cx="693737"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50" name="Rectangle 366"/>
          <p:cNvSpPr>
            <a:spLocks noChangeArrowheads="1"/>
          </p:cNvSpPr>
          <p:nvPr/>
        </p:nvSpPr>
        <p:spPr bwMode="auto">
          <a:xfrm>
            <a:off x="5091605" y="3051175"/>
            <a:ext cx="277320" cy="21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500" b="1">
                <a:solidFill>
                  <a:srgbClr val="FF0000"/>
                </a:solidFill>
                <a:latin typeface="Times New Roman" pitchFamily="18" charset="0"/>
              </a:rPr>
              <a:t>4M</a:t>
            </a:r>
            <a:endParaRPr lang="en-US">
              <a:solidFill>
                <a:srgbClr val="FF0000"/>
              </a:solidFill>
              <a:latin typeface="Times New Roman" pitchFamily="18" charset="0"/>
            </a:endParaRPr>
          </a:p>
        </p:txBody>
      </p:sp>
      <p:sp>
        <p:nvSpPr>
          <p:cNvPr id="16752" name="Rectangle 368"/>
          <p:cNvSpPr>
            <a:spLocks noChangeArrowheads="1"/>
          </p:cNvSpPr>
          <p:nvPr/>
        </p:nvSpPr>
        <p:spPr bwMode="auto">
          <a:xfrm>
            <a:off x="5749925" y="2628900"/>
            <a:ext cx="681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53" name="Rectangle 369"/>
          <p:cNvSpPr>
            <a:spLocks noChangeArrowheads="1"/>
          </p:cNvSpPr>
          <p:nvPr/>
        </p:nvSpPr>
        <p:spPr bwMode="auto">
          <a:xfrm>
            <a:off x="5795525" y="2689225"/>
            <a:ext cx="373500" cy="21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500" b="1">
                <a:solidFill>
                  <a:srgbClr val="FF0000"/>
                </a:solidFill>
                <a:latin typeface="Times New Roman" pitchFamily="18" charset="0"/>
              </a:rPr>
              <a:t>64M</a:t>
            </a:r>
            <a:endParaRPr lang="en-US">
              <a:solidFill>
                <a:srgbClr val="FF0000"/>
              </a:solidFill>
              <a:latin typeface="Times New Roman" pitchFamily="18" charset="0"/>
            </a:endParaRPr>
          </a:p>
        </p:txBody>
      </p:sp>
      <p:sp>
        <p:nvSpPr>
          <p:cNvPr id="16755" name="Rectangle 371"/>
          <p:cNvSpPr>
            <a:spLocks noChangeArrowheads="1"/>
          </p:cNvSpPr>
          <p:nvPr/>
        </p:nvSpPr>
        <p:spPr bwMode="auto">
          <a:xfrm>
            <a:off x="2778125" y="4484688"/>
            <a:ext cx="719138"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56" name="Rectangle 372"/>
          <p:cNvSpPr>
            <a:spLocks noChangeArrowheads="1"/>
          </p:cNvSpPr>
          <p:nvPr/>
        </p:nvSpPr>
        <p:spPr bwMode="auto">
          <a:xfrm>
            <a:off x="2895550" y="4541838"/>
            <a:ext cx="333425" cy="18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300" b="1">
                <a:solidFill>
                  <a:srgbClr val="FF0000"/>
                </a:solidFill>
                <a:latin typeface="Times New Roman" pitchFamily="18" charset="0"/>
              </a:rPr>
              <a:t>4004</a:t>
            </a:r>
            <a:endParaRPr lang="en-US">
              <a:solidFill>
                <a:srgbClr val="FF0000"/>
              </a:solidFill>
              <a:latin typeface="Times New Roman" pitchFamily="18" charset="0"/>
            </a:endParaRPr>
          </a:p>
        </p:txBody>
      </p:sp>
      <p:sp>
        <p:nvSpPr>
          <p:cNvPr id="16758" name="Rectangle 374"/>
          <p:cNvSpPr>
            <a:spLocks noChangeArrowheads="1"/>
          </p:cNvSpPr>
          <p:nvPr/>
        </p:nvSpPr>
        <p:spPr bwMode="auto">
          <a:xfrm>
            <a:off x="3790950" y="4141788"/>
            <a:ext cx="820738"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59" name="Rectangle 375"/>
          <p:cNvSpPr>
            <a:spLocks noChangeArrowheads="1"/>
          </p:cNvSpPr>
          <p:nvPr/>
        </p:nvSpPr>
        <p:spPr bwMode="auto">
          <a:xfrm>
            <a:off x="3906788" y="4198938"/>
            <a:ext cx="333425" cy="18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300" b="1">
                <a:solidFill>
                  <a:srgbClr val="FF0000"/>
                </a:solidFill>
                <a:latin typeface="Times New Roman" pitchFamily="18" charset="0"/>
              </a:rPr>
              <a:t>8080</a:t>
            </a:r>
            <a:endParaRPr lang="en-US">
              <a:solidFill>
                <a:srgbClr val="FF0000"/>
              </a:solidFill>
              <a:latin typeface="Times New Roman" pitchFamily="18" charset="0"/>
            </a:endParaRPr>
          </a:p>
        </p:txBody>
      </p:sp>
      <p:sp>
        <p:nvSpPr>
          <p:cNvPr id="16761" name="Rectangle 377"/>
          <p:cNvSpPr>
            <a:spLocks noChangeArrowheads="1"/>
          </p:cNvSpPr>
          <p:nvPr/>
        </p:nvSpPr>
        <p:spPr bwMode="auto">
          <a:xfrm>
            <a:off x="3306763" y="4338638"/>
            <a:ext cx="6350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62" name="Rectangle 378"/>
          <p:cNvSpPr>
            <a:spLocks noChangeArrowheads="1"/>
          </p:cNvSpPr>
          <p:nvPr/>
        </p:nvSpPr>
        <p:spPr bwMode="auto">
          <a:xfrm>
            <a:off x="3424188" y="4397375"/>
            <a:ext cx="333425" cy="18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300" b="1">
                <a:solidFill>
                  <a:srgbClr val="FF0000"/>
                </a:solidFill>
                <a:latin typeface="Times New Roman" pitchFamily="18" charset="0"/>
              </a:rPr>
              <a:t>8086</a:t>
            </a:r>
            <a:endParaRPr lang="en-US">
              <a:solidFill>
                <a:srgbClr val="FF0000"/>
              </a:solidFill>
              <a:latin typeface="Times New Roman" pitchFamily="18" charset="0"/>
            </a:endParaRPr>
          </a:p>
        </p:txBody>
      </p:sp>
      <p:sp>
        <p:nvSpPr>
          <p:cNvPr id="16764" name="Rectangle 380"/>
          <p:cNvSpPr>
            <a:spLocks noChangeArrowheads="1"/>
          </p:cNvSpPr>
          <p:nvPr/>
        </p:nvSpPr>
        <p:spPr bwMode="auto">
          <a:xfrm>
            <a:off x="4289425" y="3884613"/>
            <a:ext cx="8667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65" name="Rectangle 381"/>
          <p:cNvSpPr>
            <a:spLocks noChangeArrowheads="1"/>
          </p:cNvSpPr>
          <p:nvPr/>
        </p:nvSpPr>
        <p:spPr bwMode="auto">
          <a:xfrm>
            <a:off x="4404457" y="3941763"/>
            <a:ext cx="416781" cy="18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300" b="1">
                <a:solidFill>
                  <a:srgbClr val="FF0000"/>
                </a:solidFill>
                <a:latin typeface="Times New Roman" pitchFamily="18" charset="0"/>
              </a:rPr>
              <a:t>80286</a:t>
            </a:r>
            <a:endParaRPr lang="en-US">
              <a:solidFill>
                <a:srgbClr val="FF0000"/>
              </a:solidFill>
              <a:latin typeface="Times New Roman" pitchFamily="18" charset="0"/>
            </a:endParaRPr>
          </a:p>
        </p:txBody>
      </p:sp>
      <p:sp>
        <p:nvSpPr>
          <p:cNvPr id="16767" name="Rectangle 383"/>
          <p:cNvSpPr>
            <a:spLocks noChangeArrowheads="1"/>
          </p:cNvSpPr>
          <p:nvPr/>
        </p:nvSpPr>
        <p:spPr bwMode="auto">
          <a:xfrm>
            <a:off x="4843463" y="3744913"/>
            <a:ext cx="8572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68" name="Rectangle 384"/>
          <p:cNvSpPr>
            <a:spLocks noChangeArrowheads="1"/>
          </p:cNvSpPr>
          <p:nvPr/>
        </p:nvSpPr>
        <p:spPr bwMode="auto">
          <a:xfrm>
            <a:off x="4945346" y="3803650"/>
            <a:ext cx="463267" cy="18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300" b="1">
                <a:solidFill>
                  <a:srgbClr val="FF0000"/>
                </a:solidFill>
                <a:latin typeface="Times New Roman" pitchFamily="18" charset="0"/>
              </a:rPr>
              <a:t>i386™</a:t>
            </a:r>
            <a:endParaRPr lang="en-US">
              <a:solidFill>
                <a:srgbClr val="FF0000"/>
              </a:solidFill>
              <a:latin typeface="Times New Roman" pitchFamily="18" charset="0"/>
            </a:endParaRPr>
          </a:p>
        </p:txBody>
      </p:sp>
      <p:sp>
        <p:nvSpPr>
          <p:cNvPr id="16770" name="Rectangle 386"/>
          <p:cNvSpPr>
            <a:spLocks noChangeArrowheads="1"/>
          </p:cNvSpPr>
          <p:nvPr/>
        </p:nvSpPr>
        <p:spPr bwMode="auto">
          <a:xfrm>
            <a:off x="5307013" y="3519488"/>
            <a:ext cx="9302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71" name="Rectangle 387"/>
          <p:cNvSpPr>
            <a:spLocks noChangeArrowheads="1"/>
          </p:cNvSpPr>
          <p:nvPr/>
        </p:nvSpPr>
        <p:spPr bwMode="auto">
          <a:xfrm>
            <a:off x="5408896" y="3576638"/>
            <a:ext cx="463267" cy="18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300" b="1">
                <a:solidFill>
                  <a:srgbClr val="FF0000"/>
                </a:solidFill>
                <a:latin typeface="Times New Roman" pitchFamily="18" charset="0"/>
              </a:rPr>
              <a:t>i486™</a:t>
            </a:r>
            <a:endParaRPr lang="en-US">
              <a:solidFill>
                <a:srgbClr val="FF0000"/>
              </a:solidFill>
              <a:latin typeface="Times New Roman" pitchFamily="18" charset="0"/>
            </a:endParaRPr>
          </a:p>
        </p:txBody>
      </p:sp>
      <p:sp>
        <p:nvSpPr>
          <p:cNvPr id="16773" name="Rectangle 389"/>
          <p:cNvSpPr>
            <a:spLocks noChangeArrowheads="1"/>
          </p:cNvSpPr>
          <p:nvPr/>
        </p:nvSpPr>
        <p:spPr bwMode="auto">
          <a:xfrm>
            <a:off x="5880100" y="3387725"/>
            <a:ext cx="108426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74" name="Rectangle 390"/>
          <p:cNvSpPr>
            <a:spLocks noChangeArrowheads="1"/>
          </p:cNvSpPr>
          <p:nvPr/>
        </p:nvSpPr>
        <p:spPr bwMode="auto">
          <a:xfrm>
            <a:off x="5943300" y="3444875"/>
            <a:ext cx="687688" cy="18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300" b="1">
                <a:solidFill>
                  <a:srgbClr val="FF0000"/>
                </a:solidFill>
                <a:latin typeface="Times New Roman" pitchFamily="18" charset="0"/>
              </a:rPr>
              <a:t>Pentium</a:t>
            </a:r>
            <a:r>
              <a:rPr lang="en-US" sz="1300" b="1" baseline="30000">
                <a:solidFill>
                  <a:srgbClr val="FF0000"/>
                </a:solidFill>
                <a:latin typeface="Times New Roman" pitchFamily="18" charset="0"/>
              </a:rPr>
              <a:t>®</a:t>
            </a:r>
            <a:endParaRPr lang="en-US">
              <a:solidFill>
                <a:srgbClr val="FF0000"/>
              </a:solidFill>
              <a:latin typeface="Times New Roman" pitchFamily="18" charset="0"/>
            </a:endParaRPr>
          </a:p>
        </p:txBody>
      </p:sp>
      <p:sp>
        <p:nvSpPr>
          <p:cNvPr id="16779" name="Rectangle 395"/>
          <p:cNvSpPr>
            <a:spLocks noChangeArrowheads="1"/>
          </p:cNvSpPr>
          <p:nvPr/>
        </p:nvSpPr>
        <p:spPr bwMode="auto">
          <a:xfrm>
            <a:off x="1927225" y="2266950"/>
            <a:ext cx="9652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80" name="Rectangle 396"/>
          <p:cNvSpPr>
            <a:spLocks noChangeArrowheads="1"/>
          </p:cNvSpPr>
          <p:nvPr/>
        </p:nvSpPr>
        <p:spPr bwMode="auto">
          <a:xfrm>
            <a:off x="2083125" y="2327275"/>
            <a:ext cx="787075" cy="2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600" b="1" dirty="0">
                <a:solidFill>
                  <a:srgbClr val="FF0000"/>
                </a:solidFill>
              </a:rPr>
              <a:t>Memory</a:t>
            </a:r>
            <a:endParaRPr lang="en-US" dirty="0">
              <a:solidFill>
                <a:srgbClr val="FF0000"/>
              </a:solidFill>
              <a:latin typeface="Times New Roman" pitchFamily="18" charset="0"/>
            </a:endParaRPr>
          </a:p>
        </p:txBody>
      </p:sp>
      <p:sp>
        <p:nvSpPr>
          <p:cNvPr id="16782" name="Rectangle 398"/>
          <p:cNvSpPr>
            <a:spLocks noChangeArrowheads="1"/>
          </p:cNvSpPr>
          <p:nvPr/>
        </p:nvSpPr>
        <p:spPr bwMode="auto">
          <a:xfrm>
            <a:off x="1927225" y="2546350"/>
            <a:ext cx="172561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83" name="Rectangle 399"/>
          <p:cNvSpPr>
            <a:spLocks noChangeArrowheads="1"/>
          </p:cNvSpPr>
          <p:nvPr/>
        </p:nvSpPr>
        <p:spPr bwMode="auto">
          <a:xfrm>
            <a:off x="2075855" y="2605088"/>
            <a:ext cx="1538883" cy="2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600" b="1">
                <a:solidFill>
                  <a:srgbClr val="FF0000"/>
                </a:solidFill>
              </a:rPr>
              <a:t>Microprocessor</a:t>
            </a:r>
            <a:endParaRPr lang="en-US">
              <a:solidFill>
                <a:srgbClr val="FF0000"/>
              </a:solidFill>
              <a:latin typeface="Times New Roman" pitchFamily="18" charset="0"/>
            </a:endParaRPr>
          </a:p>
        </p:txBody>
      </p:sp>
      <p:sp>
        <p:nvSpPr>
          <p:cNvPr id="16785" name="Oval 401"/>
          <p:cNvSpPr>
            <a:spLocks noChangeArrowheads="1"/>
          </p:cNvSpPr>
          <p:nvPr/>
        </p:nvSpPr>
        <p:spPr bwMode="auto">
          <a:xfrm>
            <a:off x="1865313" y="2406650"/>
            <a:ext cx="119062" cy="119063"/>
          </a:xfrm>
          <a:prstGeom prst="ellipse">
            <a:avLst/>
          </a:prstGeom>
          <a:solidFill>
            <a:srgbClr val="9999FF"/>
          </a:solidFill>
          <a:ln w="9525">
            <a:solidFill>
              <a:schemeClr val="tx1"/>
            </a:solidFill>
            <a:round/>
            <a:headEnd/>
            <a:tailEnd/>
          </a:ln>
        </p:spPr>
        <p:txBody>
          <a:bodyPr/>
          <a:lstStyle/>
          <a:p>
            <a:endParaRPr lang="he-IL">
              <a:solidFill>
                <a:srgbClr val="FF0000"/>
              </a:solidFill>
            </a:endParaRPr>
          </a:p>
        </p:txBody>
      </p:sp>
      <p:sp>
        <p:nvSpPr>
          <p:cNvPr id="16786" name="Rectangle 402"/>
          <p:cNvSpPr>
            <a:spLocks noChangeArrowheads="1"/>
          </p:cNvSpPr>
          <p:nvPr/>
        </p:nvSpPr>
        <p:spPr bwMode="auto">
          <a:xfrm>
            <a:off x="6523038" y="3187700"/>
            <a:ext cx="1174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87" name="Rectangle 403"/>
          <p:cNvSpPr>
            <a:spLocks noChangeArrowheads="1"/>
          </p:cNvSpPr>
          <p:nvPr/>
        </p:nvSpPr>
        <p:spPr bwMode="auto">
          <a:xfrm>
            <a:off x="6498869" y="3246438"/>
            <a:ext cx="857606" cy="18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300" b="1">
                <a:solidFill>
                  <a:srgbClr val="FF0000"/>
                </a:solidFill>
                <a:latin typeface="Times New Roman" pitchFamily="18" charset="0"/>
              </a:rPr>
              <a:t>Pentium</a:t>
            </a:r>
            <a:r>
              <a:rPr lang="en-US" sz="1300" b="1" baseline="30000">
                <a:solidFill>
                  <a:srgbClr val="FF0000"/>
                </a:solidFill>
                <a:latin typeface="Times New Roman" pitchFamily="18" charset="0"/>
              </a:rPr>
              <a:t>®</a:t>
            </a:r>
            <a:r>
              <a:rPr lang="en-US" sz="1300" b="1">
                <a:solidFill>
                  <a:srgbClr val="FF0000"/>
                </a:solidFill>
                <a:latin typeface="Times New Roman" pitchFamily="18" charset="0"/>
              </a:rPr>
              <a:t> II</a:t>
            </a:r>
            <a:endParaRPr lang="en-US">
              <a:solidFill>
                <a:srgbClr val="FF0000"/>
              </a:solidFill>
              <a:latin typeface="Times New Roman" pitchFamily="18" charset="0"/>
            </a:endParaRPr>
          </a:p>
        </p:txBody>
      </p:sp>
      <p:sp>
        <p:nvSpPr>
          <p:cNvPr id="16793" name="Rectangle 409"/>
          <p:cNvSpPr>
            <a:spLocks noChangeArrowheads="1"/>
          </p:cNvSpPr>
          <p:nvPr/>
        </p:nvSpPr>
        <p:spPr bwMode="auto">
          <a:xfrm>
            <a:off x="6807200" y="2965450"/>
            <a:ext cx="1328738"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794" name="Rectangle 410"/>
          <p:cNvSpPr>
            <a:spLocks noChangeArrowheads="1"/>
          </p:cNvSpPr>
          <p:nvPr/>
        </p:nvSpPr>
        <p:spPr bwMode="auto">
          <a:xfrm>
            <a:off x="6864350" y="3022600"/>
            <a:ext cx="921727" cy="18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l"/>
            <a:r>
              <a:rPr lang="en-US" sz="1300" b="1">
                <a:solidFill>
                  <a:srgbClr val="FF0000"/>
                </a:solidFill>
                <a:latin typeface="Times New Roman" pitchFamily="18" charset="0"/>
              </a:rPr>
              <a:t>Pentium</a:t>
            </a:r>
            <a:r>
              <a:rPr lang="en-US" sz="1300" b="1" baseline="30000">
                <a:solidFill>
                  <a:srgbClr val="FF0000"/>
                </a:solidFill>
                <a:latin typeface="Times New Roman" pitchFamily="18" charset="0"/>
              </a:rPr>
              <a:t>®</a:t>
            </a:r>
            <a:r>
              <a:rPr lang="en-US" sz="1300" b="1">
                <a:solidFill>
                  <a:srgbClr val="FF0000"/>
                </a:solidFill>
                <a:latin typeface="Times New Roman" pitchFamily="18" charset="0"/>
              </a:rPr>
              <a:t> III</a:t>
            </a:r>
            <a:endParaRPr lang="en-US">
              <a:solidFill>
                <a:srgbClr val="FF0000"/>
              </a:solidFill>
              <a:latin typeface="Times New Roman" pitchFamily="18" charset="0"/>
            </a:endParaRPr>
          </a:p>
        </p:txBody>
      </p:sp>
      <p:sp>
        <p:nvSpPr>
          <p:cNvPr id="16800" name="Rectangle 416"/>
          <p:cNvSpPr>
            <a:spLocks noChangeArrowheads="1"/>
          </p:cNvSpPr>
          <p:nvPr/>
        </p:nvSpPr>
        <p:spPr bwMode="auto">
          <a:xfrm>
            <a:off x="6443663" y="2286000"/>
            <a:ext cx="784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801" name="Rectangle 417"/>
          <p:cNvSpPr>
            <a:spLocks noChangeArrowheads="1"/>
          </p:cNvSpPr>
          <p:nvPr/>
        </p:nvSpPr>
        <p:spPr bwMode="auto">
          <a:xfrm>
            <a:off x="6528020" y="2346325"/>
            <a:ext cx="469680" cy="21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500" b="1">
                <a:solidFill>
                  <a:srgbClr val="FF0000"/>
                </a:solidFill>
                <a:latin typeface="Times New Roman" pitchFamily="18" charset="0"/>
              </a:rPr>
              <a:t>256M</a:t>
            </a:r>
            <a:endParaRPr lang="en-US">
              <a:solidFill>
                <a:srgbClr val="FF0000"/>
              </a:solidFill>
              <a:latin typeface="Times New Roman" pitchFamily="18" charset="0"/>
            </a:endParaRPr>
          </a:p>
        </p:txBody>
      </p:sp>
      <p:sp>
        <p:nvSpPr>
          <p:cNvPr id="16806" name="Rectangle 422"/>
          <p:cNvSpPr>
            <a:spLocks noChangeArrowheads="1"/>
          </p:cNvSpPr>
          <p:nvPr/>
        </p:nvSpPr>
        <p:spPr bwMode="auto">
          <a:xfrm>
            <a:off x="7108825" y="2751138"/>
            <a:ext cx="1341438"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807" name="Rectangle 423"/>
          <p:cNvSpPr>
            <a:spLocks noChangeArrowheads="1"/>
          </p:cNvSpPr>
          <p:nvPr/>
        </p:nvSpPr>
        <p:spPr bwMode="auto">
          <a:xfrm>
            <a:off x="7105727" y="2808288"/>
            <a:ext cx="812723" cy="18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300" b="1">
                <a:solidFill>
                  <a:srgbClr val="FF0000"/>
                </a:solidFill>
                <a:latin typeface="Times New Roman" pitchFamily="18" charset="0"/>
              </a:rPr>
              <a:t>Pentium</a:t>
            </a:r>
            <a:r>
              <a:rPr lang="en-US" sz="1300" b="1" baseline="30000">
                <a:solidFill>
                  <a:srgbClr val="FF0000"/>
                </a:solidFill>
                <a:latin typeface="Times New Roman" pitchFamily="18" charset="0"/>
              </a:rPr>
              <a:t>®</a:t>
            </a:r>
            <a:r>
              <a:rPr lang="en-US" sz="1300" b="1">
                <a:solidFill>
                  <a:srgbClr val="FF0000"/>
                </a:solidFill>
                <a:latin typeface="Times New Roman" pitchFamily="18" charset="0"/>
              </a:rPr>
              <a:t> 4</a:t>
            </a:r>
            <a:endParaRPr lang="en-US">
              <a:solidFill>
                <a:srgbClr val="FF0000"/>
              </a:solidFill>
              <a:latin typeface="Times New Roman" pitchFamily="18" charset="0"/>
            </a:endParaRPr>
          </a:p>
        </p:txBody>
      </p:sp>
      <p:sp>
        <p:nvSpPr>
          <p:cNvPr id="16812" name="Rectangle 428"/>
          <p:cNvSpPr>
            <a:spLocks noChangeArrowheads="1"/>
          </p:cNvSpPr>
          <p:nvPr/>
        </p:nvSpPr>
        <p:spPr bwMode="auto">
          <a:xfrm>
            <a:off x="7227888" y="2513013"/>
            <a:ext cx="134302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813" name="Rectangle 429"/>
          <p:cNvSpPr>
            <a:spLocks noChangeArrowheads="1"/>
          </p:cNvSpPr>
          <p:nvPr/>
        </p:nvSpPr>
        <p:spPr bwMode="auto">
          <a:xfrm>
            <a:off x="7278666" y="2570163"/>
            <a:ext cx="658834" cy="18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300" b="1">
                <a:solidFill>
                  <a:srgbClr val="FF0000"/>
                </a:solidFill>
                <a:latin typeface="Times New Roman" pitchFamily="18" charset="0"/>
              </a:rPr>
              <a:t>Itanium</a:t>
            </a:r>
            <a:r>
              <a:rPr lang="en-US" sz="1300" b="1" baseline="30000">
                <a:solidFill>
                  <a:srgbClr val="FF0000"/>
                </a:solidFill>
                <a:latin typeface="Times New Roman" pitchFamily="18" charset="0"/>
              </a:rPr>
              <a:t>®</a:t>
            </a:r>
            <a:endParaRPr lang="en-US">
              <a:solidFill>
                <a:srgbClr val="FF0000"/>
              </a:solidFill>
              <a:latin typeface="Times New Roman" pitchFamily="18" charset="0"/>
            </a:endParaRPr>
          </a:p>
        </p:txBody>
      </p:sp>
      <p:sp>
        <p:nvSpPr>
          <p:cNvPr id="16817" name="Rectangle 433"/>
          <p:cNvSpPr>
            <a:spLocks noChangeArrowheads="1"/>
          </p:cNvSpPr>
          <p:nvPr/>
        </p:nvSpPr>
        <p:spPr bwMode="auto">
          <a:xfrm>
            <a:off x="7308850" y="2047875"/>
            <a:ext cx="785813"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818" name="Rectangle 434"/>
          <p:cNvSpPr>
            <a:spLocks noChangeArrowheads="1"/>
          </p:cNvSpPr>
          <p:nvPr/>
        </p:nvSpPr>
        <p:spPr bwMode="auto">
          <a:xfrm>
            <a:off x="7409665" y="2101850"/>
            <a:ext cx="245260" cy="21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500" b="1">
                <a:solidFill>
                  <a:srgbClr val="FF0000"/>
                </a:solidFill>
                <a:latin typeface="Times New Roman" pitchFamily="18" charset="0"/>
              </a:rPr>
              <a:t>1G</a:t>
            </a:r>
            <a:endParaRPr lang="en-US">
              <a:solidFill>
                <a:srgbClr val="FF0000"/>
              </a:solidFill>
              <a:latin typeface="Times New Roman" pitchFamily="18" charset="0"/>
            </a:endParaRPr>
          </a:p>
        </p:txBody>
      </p:sp>
      <p:sp>
        <p:nvSpPr>
          <p:cNvPr id="16819" name="Rectangle 435"/>
          <p:cNvSpPr>
            <a:spLocks noChangeArrowheads="1"/>
          </p:cNvSpPr>
          <p:nvPr/>
        </p:nvSpPr>
        <p:spPr bwMode="auto">
          <a:xfrm>
            <a:off x="7642225" y="1905000"/>
            <a:ext cx="78422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820" name="Rectangle 436"/>
          <p:cNvSpPr>
            <a:spLocks noChangeArrowheads="1"/>
          </p:cNvSpPr>
          <p:nvPr/>
        </p:nvSpPr>
        <p:spPr bwMode="auto">
          <a:xfrm>
            <a:off x="7741454" y="1958975"/>
            <a:ext cx="245259" cy="21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500" b="1">
                <a:solidFill>
                  <a:srgbClr val="FF0000"/>
                </a:solidFill>
                <a:latin typeface="Times New Roman" pitchFamily="18" charset="0"/>
              </a:rPr>
              <a:t>2G</a:t>
            </a:r>
            <a:endParaRPr lang="en-US">
              <a:solidFill>
                <a:srgbClr val="FF0000"/>
              </a:solidFill>
              <a:latin typeface="Times New Roman" pitchFamily="18" charset="0"/>
            </a:endParaRPr>
          </a:p>
        </p:txBody>
      </p:sp>
      <p:sp>
        <p:nvSpPr>
          <p:cNvPr id="16821" name="Rectangle 437"/>
          <p:cNvSpPr>
            <a:spLocks noChangeArrowheads="1"/>
          </p:cNvSpPr>
          <p:nvPr/>
        </p:nvSpPr>
        <p:spPr bwMode="auto">
          <a:xfrm>
            <a:off x="7902575" y="1841500"/>
            <a:ext cx="78422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822" name="Rectangle 438"/>
          <p:cNvSpPr>
            <a:spLocks noChangeArrowheads="1"/>
          </p:cNvSpPr>
          <p:nvPr/>
        </p:nvSpPr>
        <p:spPr bwMode="auto">
          <a:xfrm>
            <a:off x="8003390" y="1895475"/>
            <a:ext cx="245260" cy="21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500" b="1">
                <a:solidFill>
                  <a:srgbClr val="FF0000"/>
                </a:solidFill>
                <a:latin typeface="Times New Roman" pitchFamily="18" charset="0"/>
              </a:rPr>
              <a:t>4G</a:t>
            </a:r>
            <a:endParaRPr lang="en-US">
              <a:solidFill>
                <a:srgbClr val="FF0000"/>
              </a:solidFill>
              <a:latin typeface="Times New Roman" pitchFamily="18" charset="0"/>
            </a:endParaRPr>
          </a:p>
        </p:txBody>
      </p:sp>
      <p:sp>
        <p:nvSpPr>
          <p:cNvPr id="16823" name="Rectangle 439"/>
          <p:cNvSpPr>
            <a:spLocks noChangeArrowheads="1"/>
          </p:cNvSpPr>
          <p:nvPr/>
        </p:nvSpPr>
        <p:spPr bwMode="auto">
          <a:xfrm>
            <a:off x="6075363" y="2474913"/>
            <a:ext cx="784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824" name="Rectangle 440"/>
          <p:cNvSpPr>
            <a:spLocks noChangeArrowheads="1"/>
          </p:cNvSpPr>
          <p:nvPr/>
        </p:nvSpPr>
        <p:spPr bwMode="auto">
          <a:xfrm>
            <a:off x="6129559" y="2535238"/>
            <a:ext cx="469679" cy="21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500" b="1">
                <a:solidFill>
                  <a:srgbClr val="FF0000"/>
                </a:solidFill>
                <a:latin typeface="Times New Roman" pitchFamily="18" charset="0"/>
              </a:rPr>
              <a:t>128M</a:t>
            </a:r>
            <a:endParaRPr lang="en-US">
              <a:solidFill>
                <a:srgbClr val="FF0000"/>
              </a:solidFill>
              <a:latin typeface="Times New Roman" pitchFamily="18" charset="0"/>
            </a:endParaRPr>
          </a:p>
        </p:txBody>
      </p:sp>
      <p:sp>
        <p:nvSpPr>
          <p:cNvPr id="16890" name="Rectangle 506"/>
          <p:cNvSpPr>
            <a:spLocks noChangeArrowheads="1"/>
          </p:cNvSpPr>
          <p:nvPr/>
        </p:nvSpPr>
        <p:spPr bwMode="auto">
          <a:xfrm>
            <a:off x="3332163" y="5911850"/>
            <a:ext cx="3032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893" name="Rectangle 509"/>
          <p:cNvSpPr>
            <a:spLocks noChangeArrowheads="1"/>
          </p:cNvSpPr>
          <p:nvPr/>
        </p:nvSpPr>
        <p:spPr bwMode="auto">
          <a:xfrm>
            <a:off x="996950" y="6400800"/>
            <a:ext cx="1244600" cy="20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lIns="0" tIns="0" rIns="0" bIns="0">
            <a:spAutoFit/>
          </a:bodyPr>
          <a:lstStyle/>
          <a:p>
            <a:r>
              <a:rPr lang="en-US" sz="1400" b="1">
                <a:solidFill>
                  <a:srgbClr val="FF0000"/>
                </a:solidFill>
              </a:rPr>
              <a:t>Source: Intel </a:t>
            </a:r>
            <a:endParaRPr lang="en-US" sz="2000" b="1">
              <a:solidFill>
                <a:srgbClr val="FF0000"/>
              </a:solidFill>
            </a:endParaRPr>
          </a:p>
        </p:txBody>
      </p:sp>
      <p:sp>
        <p:nvSpPr>
          <p:cNvPr id="16895" name="Oval 511"/>
          <p:cNvSpPr>
            <a:spLocks noChangeArrowheads="1"/>
          </p:cNvSpPr>
          <p:nvPr/>
        </p:nvSpPr>
        <p:spPr bwMode="auto">
          <a:xfrm>
            <a:off x="1865313" y="2663825"/>
            <a:ext cx="120650" cy="120650"/>
          </a:xfrm>
          <a:prstGeom prst="ellipse">
            <a:avLst/>
          </a:prstGeom>
          <a:solidFill>
            <a:srgbClr val="FF0033"/>
          </a:solidFill>
          <a:ln w="9525">
            <a:solidFill>
              <a:schemeClr val="tx1"/>
            </a:solidFill>
            <a:round/>
            <a:headEnd/>
            <a:tailEnd/>
          </a:ln>
        </p:spPr>
        <p:txBody>
          <a:bodyPr/>
          <a:lstStyle/>
          <a:p>
            <a:endParaRPr lang="he-IL">
              <a:solidFill>
                <a:srgbClr val="FF0000"/>
              </a:solidFill>
            </a:endParaRPr>
          </a:p>
        </p:txBody>
      </p:sp>
      <p:sp>
        <p:nvSpPr>
          <p:cNvPr id="16388" name="Rectangle 4"/>
          <p:cNvSpPr>
            <a:spLocks noChangeArrowheads="1"/>
          </p:cNvSpPr>
          <p:nvPr/>
        </p:nvSpPr>
        <p:spPr bwMode="auto">
          <a:xfrm>
            <a:off x="832824" y="2716213"/>
            <a:ext cx="227626" cy="2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600" b="1">
                <a:solidFill>
                  <a:srgbClr val="FF0000"/>
                </a:solidFill>
                <a:latin typeface="ZapfHumnst BT" pitchFamily="48" charset="0"/>
              </a:rPr>
              <a:t>10</a:t>
            </a:r>
            <a:endParaRPr lang="en-US" sz="2000" b="1">
              <a:solidFill>
                <a:srgbClr val="FF0000"/>
              </a:solidFill>
              <a:latin typeface="ZapfHumnst BT" pitchFamily="48" charset="0"/>
            </a:endParaRPr>
          </a:p>
        </p:txBody>
      </p:sp>
      <p:sp>
        <p:nvSpPr>
          <p:cNvPr id="16389" name="Rectangle 5"/>
          <p:cNvSpPr>
            <a:spLocks noChangeArrowheads="1"/>
          </p:cNvSpPr>
          <p:nvPr/>
        </p:nvSpPr>
        <p:spPr bwMode="auto">
          <a:xfrm>
            <a:off x="1047068" y="2719388"/>
            <a:ext cx="70532" cy="14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000" b="1">
                <a:solidFill>
                  <a:srgbClr val="FF0000"/>
                </a:solidFill>
                <a:latin typeface="ZapfHumnst BT" pitchFamily="48" charset="0"/>
              </a:rPr>
              <a:t>8</a:t>
            </a:r>
            <a:endParaRPr lang="en-US" sz="2000" b="1">
              <a:solidFill>
                <a:srgbClr val="FF0000"/>
              </a:solidFill>
              <a:latin typeface="ZapfHumnst BT" pitchFamily="48" charset="0"/>
            </a:endParaRPr>
          </a:p>
        </p:txBody>
      </p:sp>
      <p:sp>
        <p:nvSpPr>
          <p:cNvPr id="16391" name="Rectangle 7"/>
          <p:cNvSpPr>
            <a:spLocks noChangeArrowheads="1"/>
          </p:cNvSpPr>
          <p:nvPr/>
        </p:nvSpPr>
        <p:spPr bwMode="auto">
          <a:xfrm>
            <a:off x="832824" y="3044825"/>
            <a:ext cx="227626" cy="2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600" b="1">
                <a:solidFill>
                  <a:srgbClr val="FF0000"/>
                </a:solidFill>
                <a:latin typeface="ZapfHumnst BT" pitchFamily="48" charset="0"/>
              </a:rPr>
              <a:t>10</a:t>
            </a:r>
            <a:endParaRPr lang="en-US" sz="2000" b="1">
              <a:solidFill>
                <a:srgbClr val="FF0000"/>
              </a:solidFill>
              <a:latin typeface="ZapfHumnst BT" pitchFamily="48" charset="0"/>
            </a:endParaRPr>
          </a:p>
        </p:txBody>
      </p:sp>
      <p:sp>
        <p:nvSpPr>
          <p:cNvPr id="16392" name="Rectangle 8"/>
          <p:cNvSpPr>
            <a:spLocks noChangeArrowheads="1"/>
          </p:cNvSpPr>
          <p:nvPr/>
        </p:nvSpPr>
        <p:spPr bwMode="auto">
          <a:xfrm>
            <a:off x="1047068" y="3049588"/>
            <a:ext cx="70532" cy="14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000" b="1">
                <a:solidFill>
                  <a:srgbClr val="FF0000"/>
                </a:solidFill>
                <a:latin typeface="ZapfHumnst BT" pitchFamily="48" charset="0"/>
              </a:rPr>
              <a:t>7</a:t>
            </a:r>
            <a:endParaRPr lang="en-US" sz="2000" b="1">
              <a:solidFill>
                <a:srgbClr val="FF0000"/>
              </a:solidFill>
              <a:latin typeface="ZapfHumnst BT" pitchFamily="48" charset="0"/>
            </a:endParaRPr>
          </a:p>
        </p:txBody>
      </p:sp>
      <p:sp>
        <p:nvSpPr>
          <p:cNvPr id="16394" name="Rectangle 10"/>
          <p:cNvSpPr>
            <a:spLocks noChangeArrowheads="1"/>
          </p:cNvSpPr>
          <p:nvPr/>
        </p:nvSpPr>
        <p:spPr bwMode="auto">
          <a:xfrm>
            <a:off x="832824" y="3433763"/>
            <a:ext cx="227626" cy="2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600" b="1">
                <a:solidFill>
                  <a:srgbClr val="FF0000"/>
                </a:solidFill>
                <a:latin typeface="ZapfHumnst BT" pitchFamily="48" charset="0"/>
              </a:rPr>
              <a:t>10</a:t>
            </a:r>
            <a:endParaRPr lang="en-US" sz="2000" b="1">
              <a:solidFill>
                <a:srgbClr val="FF0000"/>
              </a:solidFill>
              <a:latin typeface="ZapfHumnst BT" pitchFamily="48" charset="0"/>
            </a:endParaRPr>
          </a:p>
        </p:txBody>
      </p:sp>
      <p:sp>
        <p:nvSpPr>
          <p:cNvPr id="16395" name="Rectangle 11"/>
          <p:cNvSpPr>
            <a:spLocks noChangeArrowheads="1"/>
          </p:cNvSpPr>
          <p:nvPr/>
        </p:nvSpPr>
        <p:spPr bwMode="auto">
          <a:xfrm>
            <a:off x="1047068" y="3438525"/>
            <a:ext cx="70532" cy="14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000" b="1">
                <a:solidFill>
                  <a:srgbClr val="FF0000"/>
                </a:solidFill>
                <a:latin typeface="ZapfHumnst BT" pitchFamily="48" charset="0"/>
              </a:rPr>
              <a:t>6</a:t>
            </a:r>
            <a:endParaRPr lang="en-US" sz="2000" b="1">
              <a:solidFill>
                <a:srgbClr val="FF0000"/>
              </a:solidFill>
              <a:latin typeface="ZapfHumnst BT" pitchFamily="48" charset="0"/>
            </a:endParaRPr>
          </a:p>
        </p:txBody>
      </p:sp>
      <p:sp>
        <p:nvSpPr>
          <p:cNvPr id="16397" name="Rectangle 13"/>
          <p:cNvSpPr>
            <a:spLocks noChangeArrowheads="1"/>
          </p:cNvSpPr>
          <p:nvPr/>
        </p:nvSpPr>
        <p:spPr bwMode="auto">
          <a:xfrm>
            <a:off x="832824" y="3765550"/>
            <a:ext cx="227626" cy="2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600" b="1">
                <a:solidFill>
                  <a:srgbClr val="FF0000"/>
                </a:solidFill>
                <a:latin typeface="ZapfHumnst BT" pitchFamily="48" charset="0"/>
              </a:rPr>
              <a:t>10</a:t>
            </a:r>
            <a:endParaRPr lang="en-US" sz="2000" b="1">
              <a:solidFill>
                <a:srgbClr val="FF0000"/>
              </a:solidFill>
              <a:latin typeface="ZapfHumnst BT" pitchFamily="48" charset="0"/>
            </a:endParaRPr>
          </a:p>
        </p:txBody>
      </p:sp>
      <p:sp>
        <p:nvSpPr>
          <p:cNvPr id="16398" name="Rectangle 14"/>
          <p:cNvSpPr>
            <a:spLocks noChangeArrowheads="1"/>
          </p:cNvSpPr>
          <p:nvPr/>
        </p:nvSpPr>
        <p:spPr bwMode="auto">
          <a:xfrm>
            <a:off x="1047068" y="3770313"/>
            <a:ext cx="70532" cy="14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000" b="1">
                <a:solidFill>
                  <a:srgbClr val="FF0000"/>
                </a:solidFill>
                <a:latin typeface="ZapfHumnst BT" pitchFamily="48" charset="0"/>
              </a:rPr>
              <a:t>5</a:t>
            </a:r>
            <a:endParaRPr lang="en-US" sz="2000" b="1">
              <a:solidFill>
                <a:srgbClr val="FF0000"/>
              </a:solidFill>
              <a:latin typeface="ZapfHumnst BT" pitchFamily="48" charset="0"/>
            </a:endParaRPr>
          </a:p>
        </p:txBody>
      </p:sp>
      <p:sp>
        <p:nvSpPr>
          <p:cNvPr id="16400" name="Rectangle 16"/>
          <p:cNvSpPr>
            <a:spLocks noChangeArrowheads="1"/>
          </p:cNvSpPr>
          <p:nvPr/>
        </p:nvSpPr>
        <p:spPr bwMode="auto">
          <a:xfrm>
            <a:off x="832824" y="4100513"/>
            <a:ext cx="227626" cy="2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600" b="1">
                <a:solidFill>
                  <a:srgbClr val="FF0000"/>
                </a:solidFill>
                <a:latin typeface="ZapfHumnst BT" pitchFamily="48" charset="0"/>
              </a:rPr>
              <a:t>10</a:t>
            </a:r>
            <a:endParaRPr lang="en-US" sz="2000" b="1">
              <a:solidFill>
                <a:srgbClr val="FF0000"/>
              </a:solidFill>
              <a:latin typeface="ZapfHumnst BT" pitchFamily="48" charset="0"/>
            </a:endParaRPr>
          </a:p>
        </p:txBody>
      </p:sp>
      <p:sp>
        <p:nvSpPr>
          <p:cNvPr id="16401" name="Rectangle 17"/>
          <p:cNvSpPr>
            <a:spLocks noChangeArrowheads="1"/>
          </p:cNvSpPr>
          <p:nvPr/>
        </p:nvSpPr>
        <p:spPr bwMode="auto">
          <a:xfrm>
            <a:off x="1047068" y="4103688"/>
            <a:ext cx="70532" cy="14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000" b="1">
                <a:solidFill>
                  <a:srgbClr val="FF0000"/>
                </a:solidFill>
                <a:latin typeface="ZapfHumnst BT" pitchFamily="48" charset="0"/>
              </a:rPr>
              <a:t>4</a:t>
            </a:r>
            <a:endParaRPr lang="en-US" sz="2000" b="1">
              <a:solidFill>
                <a:srgbClr val="FF0000"/>
              </a:solidFill>
              <a:latin typeface="ZapfHumnst BT" pitchFamily="48" charset="0"/>
            </a:endParaRPr>
          </a:p>
        </p:txBody>
      </p:sp>
      <p:sp>
        <p:nvSpPr>
          <p:cNvPr id="16403" name="Rectangle 19"/>
          <p:cNvSpPr>
            <a:spLocks noChangeArrowheads="1"/>
          </p:cNvSpPr>
          <p:nvPr/>
        </p:nvSpPr>
        <p:spPr bwMode="auto">
          <a:xfrm>
            <a:off x="832824" y="4443413"/>
            <a:ext cx="227626" cy="2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600" b="1">
                <a:solidFill>
                  <a:srgbClr val="FF0000"/>
                </a:solidFill>
                <a:latin typeface="ZapfHumnst BT" pitchFamily="48" charset="0"/>
              </a:rPr>
              <a:t>10</a:t>
            </a:r>
            <a:endParaRPr lang="en-US" sz="2000" b="1">
              <a:solidFill>
                <a:srgbClr val="FF0000"/>
              </a:solidFill>
              <a:latin typeface="ZapfHumnst BT" pitchFamily="48" charset="0"/>
            </a:endParaRPr>
          </a:p>
        </p:txBody>
      </p:sp>
      <p:sp>
        <p:nvSpPr>
          <p:cNvPr id="16404" name="Rectangle 20"/>
          <p:cNvSpPr>
            <a:spLocks noChangeArrowheads="1"/>
          </p:cNvSpPr>
          <p:nvPr/>
        </p:nvSpPr>
        <p:spPr bwMode="auto">
          <a:xfrm>
            <a:off x="1047068" y="4448175"/>
            <a:ext cx="70532" cy="14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000" b="1">
                <a:solidFill>
                  <a:srgbClr val="FF0000"/>
                </a:solidFill>
                <a:latin typeface="ZapfHumnst BT" pitchFamily="48" charset="0"/>
              </a:rPr>
              <a:t>3</a:t>
            </a:r>
            <a:endParaRPr lang="en-US" sz="2000" b="1">
              <a:solidFill>
                <a:srgbClr val="FF0000"/>
              </a:solidFill>
              <a:latin typeface="ZapfHumnst BT" pitchFamily="48" charset="0"/>
            </a:endParaRPr>
          </a:p>
        </p:txBody>
      </p:sp>
      <p:sp>
        <p:nvSpPr>
          <p:cNvPr id="16406" name="Rectangle 22"/>
          <p:cNvSpPr>
            <a:spLocks noChangeArrowheads="1"/>
          </p:cNvSpPr>
          <p:nvPr/>
        </p:nvSpPr>
        <p:spPr bwMode="auto">
          <a:xfrm>
            <a:off x="832824" y="4814888"/>
            <a:ext cx="227626" cy="2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600" b="1">
                <a:solidFill>
                  <a:srgbClr val="FF0000"/>
                </a:solidFill>
                <a:latin typeface="ZapfHumnst BT" pitchFamily="48" charset="0"/>
              </a:rPr>
              <a:t>10</a:t>
            </a:r>
            <a:endParaRPr lang="en-US" sz="2000" b="1">
              <a:solidFill>
                <a:srgbClr val="FF0000"/>
              </a:solidFill>
              <a:latin typeface="ZapfHumnst BT" pitchFamily="48" charset="0"/>
            </a:endParaRPr>
          </a:p>
        </p:txBody>
      </p:sp>
      <p:sp>
        <p:nvSpPr>
          <p:cNvPr id="16407" name="Rectangle 23"/>
          <p:cNvSpPr>
            <a:spLocks noChangeArrowheads="1"/>
          </p:cNvSpPr>
          <p:nvPr/>
        </p:nvSpPr>
        <p:spPr bwMode="auto">
          <a:xfrm>
            <a:off x="1047068" y="4819650"/>
            <a:ext cx="70532" cy="14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000" b="1">
                <a:solidFill>
                  <a:srgbClr val="FF0000"/>
                </a:solidFill>
                <a:latin typeface="ZapfHumnst BT" pitchFamily="48" charset="0"/>
              </a:rPr>
              <a:t>2</a:t>
            </a:r>
            <a:endParaRPr lang="en-US" sz="2000" b="1">
              <a:solidFill>
                <a:srgbClr val="FF0000"/>
              </a:solidFill>
              <a:latin typeface="ZapfHumnst BT" pitchFamily="48" charset="0"/>
            </a:endParaRPr>
          </a:p>
        </p:txBody>
      </p:sp>
      <p:sp>
        <p:nvSpPr>
          <p:cNvPr id="16409" name="Rectangle 25"/>
          <p:cNvSpPr>
            <a:spLocks noChangeArrowheads="1"/>
          </p:cNvSpPr>
          <p:nvPr/>
        </p:nvSpPr>
        <p:spPr bwMode="auto">
          <a:xfrm>
            <a:off x="832824" y="5178425"/>
            <a:ext cx="227626" cy="2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600" b="1">
                <a:solidFill>
                  <a:srgbClr val="FF0000"/>
                </a:solidFill>
                <a:latin typeface="ZapfHumnst BT" pitchFamily="48" charset="0"/>
              </a:rPr>
              <a:t>10</a:t>
            </a:r>
            <a:endParaRPr lang="en-US" sz="2000" b="1">
              <a:solidFill>
                <a:srgbClr val="FF0000"/>
              </a:solidFill>
              <a:latin typeface="ZapfHumnst BT" pitchFamily="48" charset="0"/>
            </a:endParaRPr>
          </a:p>
        </p:txBody>
      </p:sp>
      <p:sp>
        <p:nvSpPr>
          <p:cNvPr id="16410" name="Rectangle 26"/>
          <p:cNvSpPr>
            <a:spLocks noChangeArrowheads="1"/>
          </p:cNvSpPr>
          <p:nvPr/>
        </p:nvSpPr>
        <p:spPr bwMode="auto">
          <a:xfrm>
            <a:off x="1047068" y="5183188"/>
            <a:ext cx="70532" cy="14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000" b="1">
                <a:solidFill>
                  <a:srgbClr val="FF0000"/>
                </a:solidFill>
                <a:latin typeface="ZapfHumnst BT" pitchFamily="48" charset="0"/>
              </a:rPr>
              <a:t>1</a:t>
            </a:r>
            <a:endParaRPr lang="en-US" sz="2000" b="1">
              <a:solidFill>
                <a:srgbClr val="FF0000"/>
              </a:solidFill>
              <a:latin typeface="ZapfHumnst BT" pitchFamily="48" charset="0"/>
            </a:endParaRPr>
          </a:p>
        </p:txBody>
      </p:sp>
      <p:sp>
        <p:nvSpPr>
          <p:cNvPr id="16412" name="Rectangle 28"/>
          <p:cNvSpPr>
            <a:spLocks noChangeArrowheads="1"/>
          </p:cNvSpPr>
          <p:nvPr/>
        </p:nvSpPr>
        <p:spPr bwMode="auto">
          <a:xfrm>
            <a:off x="832824" y="5578475"/>
            <a:ext cx="227626" cy="2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600" b="1">
                <a:solidFill>
                  <a:srgbClr val="FF0000"/>
                </a:solidFill>
                <a:latin typeface="ZapfHumnst BT" pitchFamily="48" charset="0"/>
              </a:rPr>
              <a:t>10</a:t>
            </a:r>
            <a:endParaRPr lang="en-US" sz="2000" b="1">
              <a:solidFill>
                <a:srgbClr val="FF0000"/>
              </a:solidFill>
              <a:latin typeface="ZapfHumnst BT" pitchFamily="48" charset="0"/>
            </a:endParaRPr>
          </a:p>
        </p:txBody>
      </p:sp>
      <p:sp>
        <p:nvSpPr>
          <p:cNvPr id="16413" name="Rectangle 29"/>
          <p:cNvSpPr>
            <a:spLocks noChangeArrowheads="1"/>
          </p:cNvSpPr>
          <p:nvPr/>
        </p:nvSpPr>
        <p:spPr bwMode="auto">
          <a:xfrm>
            <a:off x="1047068" y="5581650"/>
            <a:ext cx="70532" cy="14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000" b="1">
                <a:solidFill>
                  <a:srgbClr val="FF0000"/>
                </a:solidFill>
                <a:latin typeface="ZapfHumnst BT" pitchFamily="48" charset="0"/>
              </a:rPr>
              <a:t>0</a:t>
            </a:r>
            <a:endParaRPr lang="en-US" sz="2000" b="1">
              <a:solidFill>
                <a:srgbClr val="FF0000"/>
              </a:solidFill>
              <a:latin typeface="ZapfHumnst BT" pitchFamily="48" charset="0"/>
            </a:endParaRPr>
          </a:p>
        </p:txBody>
      </p:sp>
      <p:sp>
        <p:nvSpPr>
          <p:cNvPr id="16415" name="Rectangle 31"/>
          <p:cNvSpPr>
            <a:spLocks noChangeArrowheads="1"/>
          </p:cNvSpPr>
          <p:nvPr/>
        </p:nvSpPr>
        <p:spPr bwMode="auto">
          <a:xfrm>
            <a:off x="692150" y="2339975"/>
            <a:ext cx="4651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a:lstStyle/>
          <a:p>
            <a:endParaRPr lang="he-IL">
              <a:solidFill>
                <a:srgbClr val="FF0000"/>
              </a:solidFill>
            </a:endParaRPr>
          </a:p>
        </p:txBody>
      </p:sp>
      <p:sp>
        <p:nvSpPr>
          <p:cNvPr id="16416" name="Rectangle 32"/>
          <p:cNvSpPr>
            <a:spLocks noChangeArrowheads="1"/>
          </p:cNvSpPr>
          <p:nvPr/>
        </p:nvSpPr>
        <p:spPr bwMode="auto">
          <a:xfrm>
            <a:off x="820124" y="2392363"/>
            <a:ext cx="227626" cy="2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600" b="1">
                <a:solidFill>
                  <a:srgbClr val="FF0000"/>
                </a:solidFill>
                <a:latin typeface="ZapfHumnst BT" pitchFamily="48" charset="0"/>
              </a:rPr>
              <a:t>10</a:t>
            </a:r>
            <a:endParaRPr lang="en-US" sz="2000" b="1">
              <a:solidFill>
                <a:srgbClr val="FF0000"/>
              </a:solidFill>
              <a:latin typeface="ZapfHumnst BT" pitchFamily="48" charset="0"/>
            </a:endParaRPr>
          </a:p>
        </p:txBody>
      </p:sp>
      <p:sp>
        <p:nvSpPr>
          <p:cNvPr id="16417" name="Rectangle 33"/>
          <p:cNvSpPr>
            <a:spLocks noChangeArrowheads="1"/>
          </p:cNvSpPr>
          <p:nvPr/>
        </p:nvSpPr>
        <p:spPr bwMode="auto">
          <a:xfrm>
            <a:off x="1034368" y="2395538"/>
            <a:ext cx="70532" cy="14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000" b="1">
                <a:solidFill>
                  <a:srgbClr val="FF0000"/>
                </a:solidFill>
                <a:latin typeface="ZapfHumnst BT" pitchFamily="48" charset="0"/>
              </a:rPr>
              <a:t>9</a:t>
            </a:r>
            <a:endParaRPr lang="en-US" sz="2000" b="1">
              <a:solidFill>
                <a:srgbClr val="FF0000"/>
              </a:solidFill>
              <a:latin typeface="ZapfHumnst BT" pitchFamily="48" charset="0"/>
            </a:endParaRPr>
          </a:p>
        </p:txBody>
      </p:sp>
      <p:sp>
        <p:nvSpPr>
          <p:cNvPr id="16419" name="Rectangle 35"/>
          <p:cNvSpPr>
            <a:spLocks noChangeArrowheads="1"/>
          </p:cNvSpPr>
          <p:nvPr/>
        </p:nvSpPr>
        <p:spPr bwMode="auto">
          <a:xfrm>
            <a:off x="778849" y="2039938"/>
            <a:ext cx="227626" cy="2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600" b="1">
                <a:solidFill>
                  <a:srgbClr val="FF0000"/>
                </a:solidFill>
                <a:latin typeface="ZapfHumnst BT" pitchFamily="48" charset="0"/>
              </a:rPr>
              <a:t>10</a:t>
            </a:r>
            <a:endParaRPr lang="en-US" sz="2000" b="1">
              <a:solidFill>
                <a:srgbClr val="FF0000"/>
              </a:solidFill>
              <a:latin typeface="ZapfHumnst BT" pitchFamily="48" charset="0"/>
            </a:endParaRPr>
          </a:p>
        </p:txBody>
      </p:sp>
      <p:sp>
        <p:nvSpPr>
          <p:cNvPr id="16420" name="Rectangle 36"/>
          <p:cNvSpPr>
            <a:spLocks noChangeArrowheads="1"/>
          </p:cNvSpPr>
          <p:nvPr/>
        </p:nvSpPr>
        <p:spPr bwMode="auto">
          <a:xfrm>
            <a:off x="990824" y="2043113"/>
            <a:ext cx="141064" cy="14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000" b="1">
                <a:solidFill>
                  <a:srgbClr val="FF0000"/>
                </a:solidFill>
                <a:latin typeface="ZapfHumnst BT" pitchFamily="48" charset="0"/>
              </a:rPr>
              <a:t>10</a:t>
            </a:r>
            <a:endParaRPr lang="en-US" sz="2000" b="1">
              <a:solidFill>
                <a:srgbClr val="FF0000"/>
              </a:solidFill>
              <a:latin typeface="ZapfHumnst BT" pitchFamily="48" charset="0"/>
            </a:endParaRPr>
          </a:p>
        </p:txBody>
      </p:sp>
      <p:sp>
        <p:nvSpPr>
          <p:cNvPr id="16565" name="Rectangle 181"/>
          <p:cNvSpPr>
            <a:spLocks noChangeArrowheads="1"/>
          </p:cNvSpPr>
          <p:nvPr/>
        </p:nvSpPr>
        <p:spPr bwMode="auto">
          <a:xfrm>
            <a:off x="783612" y="1704975"/>
            <a:ext cx="227626" cy="22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600" b="1">
                <a:solidFill>
                  <a:srgbClr val="FF0000"/>
                </a:solidFill>
                <a:latin typeface="ZapfHumnst BT" pitchFamily="48" charset="0"/>
              </a:rPr>
              <a:t>10</a:t>
            </a:r>
            <a:endParaRPr lang="en-US" sz="2000" b="1">
              <a:solidFill>
                <a:srgbClr val="FF0000"/>
              </a:solidFill>
              <a:latin typeface="ZapfHumnst BT" pitchFamily="48" charset="0"/>
            </a:endParaRPr>
          </a:p>
        </p:txBody>
      </p:sp>
      <p:sp>
        <p:nvSpPr>
          <p:cNvPr id="16566" name="Rectangle 182"/>
          <p:cNvSpPr>
            <a:spLocks noChangeArrowheads="1"/>
          </p:cNvSpPr>
          <p:nvPr/>
        </p:nvSpPr>
        <p:spPr bwMode="auto">
          <a:xfrm>
            <a:off x="995586" y="1708150"/>
            <a:ext cx="141064" cy="14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000" b="1">
                <a:solidFill>
                  <a:srgbClr val="FF0000"/>
                </a:solidFill>
                <a:latin typeface="ZapfHumnst BT" pitchFamily="48" charset="0"/>
              </a:rPr>
              <a:t>11</a:t>
            </a:r>
            <a:endParaRPr lang="en-US" sz="2000" b="1">
              <a:solidFill>
                <a:srgbClr val="FF0000"/>
              </a:solidFill>
              <a:latin typeface="ZapfHumnst BT" pitchFamily="48" charset="0"/>
            </a:endParaRPr>
          </a:p>
        </p:txBody>
      </p:sp>
      <p:grpSp>
        <p:nvGrpSpPr>
          <p:cNvPr id="16908" name="Group 524"/>
          <p:cNvGrpSpPr>
            <a:grpSpLocks/>
          </p:cNvGrpSpPr>
          <p:nvPr/>
        </p:nvGrpSpPr>
        <p:grpSpPr bwMode="auto">
          <a:xfrm>
            <a:off x="1225550" y="1743075"/>
            <a:ext cx="109538" cy="3962400"/>
            <a:chOff x="192" y="1104"/>
            <a:chExt cx="69" cy="2496"/>
          </a:xfrm>
        </p:grpSpPr>
        <p:sp>
          <p:nvSpPr>
            <p:cNvPr id="16897" name="Line 513"/>
            <p:cNvSpPr>
              <a:spLocks noChangeShapeType="1"/>
            </p:cNvSpPr>
            <p:nvPr/>
          </p:nvSpPr>
          <p:spPr bwMode="auto">
            <a:xfrm>
              <a:off x="198" y="1104"/>
              <a:ext cx="0" cy="24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898" name="Line 514"/>
            <p:cNvSpPr>
              <a:spLocks noChangeShapeType="1"/>
            </p:cNvSpPr>
            <p:nvPr/>
          </p:nvSpPr>
          <p:spPr bwMode="auto">
            <a:xfrm>
              <a:off x="192" y="1344"/>
              <a:ext cx="6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899" name="Line 515"/>
            <p:cNvSpPr>
              <a:spLocks noChangeShapeType="1"/>
            </p:cNvSpPr>
            <p:nvPr/>
          </p:nvSpPr>
          <p:spPr bwMode="auto">
            <a:xfrm>
              <a:off x="192" y="1572"/>
              <a:ext cx="6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00" name="Line 516"/>
            <p:cNvSpPr>
              <a:spLocks noChangeShapeType="1"/>
            </p:cNvSpPr>
            <p:nvPr/>
          </p:nvSpPr>
          <p:spPr bwMode="auto">
            <a:xfrm>
              <a:off x="192" y="1794"/>
              <a:ext cx="6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01" name="Line 517"/>
            <p:cNvSpPr>
              <a:spLocks noChangeShapeType="1"/>
            </p:cNvSpPr>
            <p:nvPr/>
          </p:nvSpPr>
          <p:spPr bwMode="auto">
            <a:xfrm>
              <a:off x="192" y="2016"/>
              <a:ext cx="6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02" name="Line 518"/>
            <p:cNvSpPr>
              <a:spLocks noChangeShapeType="1"/>
            </p:cNvSpPr>
            <p:nvPr/>
          </p:nvSpPr>
          <p:spPr bwMode="auto">
            <a:xfrm>
              <a:off x="192" y="2238"/>
              <a:ext cx="6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03" name="Line 519"/>
            <p:cNvSpPr>
              <a:spLocks noChangeShapeType="1"/>
            </p:cNvSpPr>
            <p:nvPr/>
          </p:nvSpPr>
          <p:spPr bwMode="auto">
            <a:xfrm>
              <a:off x="192" y="2466"/>
              <a:ext cx="6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04" name="Line 520"/>
            <p:cNvSpPr>
              <a:spLocks noChangeShapeType="1"/>
            </p:cNvSpPr>
            <p:nvPr/>
          </p:nvSpPr>
          <p:spPr bwMode="auto">
            <a:xfrm>
              <a:off x="192" y="2688"/>
              <a:ext cx="6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05" name="Line 521"/>
            <p:cNvSpPr>
              <a:spLocks noChangeShapeType="1"/>
            </p:cNvSpPr>
            <p:nvPr/>
          </p:nvSpPr>
          <p:spPr bwMode="auto">
            <a:xfrm>
              <a:off x="192" y="2916"/>
              <a:ext cx="6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06" name="Line 522"/>
            <p:cNvSpPr>
              <a:spLocks noChangeShapeType="1"/>
            </p:cNvSpPr>
            <p:nvPr/>
          </p:nvSpPr>
          <p:spPr bwMode="auto">
            <a:xfrm>
              <a:off x="192" y="3138"/>
              <a:ext cx="6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07" name="Line 523"/>
            <p:cNvSpPr>
              <a:spLocks noChangeShapeType="1"/>
            </p:cNvSpPr>
            <p:nvPr/>
          </p:nvSpPr>
          <p:spPr bwMode="auto">
            <a:xfrm>
              <a:off x="192" y="3360"/>
              <a:ext cx="6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grpSp>
      <p:grpSp>
        <p:nvGrpSpPr>
          <p:cNvPr id="16963" name="Group 579"/>
          <p:cNvGrpSpPr>
            <a:grpSpLocks/>
          </p:cNvGrpSpPr>
          <p:nvPr/>
        </p:nvGrpSpPr>
        <p:grpSpPr bwMode="auto">
          <a:xfrm>
            <a:off x="1219200" y="5600700"/>
            <a:ext cx="6934200" cy="109538"/>
            <a:chOff x="624" y="3963"/>
            <a:chExt cx="4368" cy="69"/>
          </a:xfrm>
        </p:grpSpPr>
        <p:sp>
          <p:nvSpPr>
            <p:cNvPr id="16909" name="Line 525"/>
            <p:cNvSpPr>
              <a:spLocks noChangeShapeType="1"/>
            </p:cNvSpPr>
            <p:nvPr/>
          </p:nvSpPr>
          <p:spPr bwMode="auto">
            <a:xfrm>
              <a:off x="624" y="4032"/>
              <a:ext cx="436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11" name="Line 527"/>
            <p:cNvSpPr>
              <a:spLocks noChangeShapeType="1"/>
            </p:cNvSpPr>
            <p:nvPr/>
          </p:nvSpPr>
          <p:spPr bwMode="auto">
            <a:xfrm>
              <a:off x="4884"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12" name="Line 528"/>
            <p:cNvSpPr>
              <a:spLocks noChangeShapeType="1"/>
            </p:cNvSpPr>
            <p:nvPr/>
          </p:nvSpPr>
          <p:spPr bwMode="auto">
            <a:xfrm>
              <a:off x="4799"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13" name="Line 529"/>
            <p:cNvSpPr>
              <a:spLocks noChangeShapeType="1"/>
            </p:cNvSpPr>
            <p:nvPr/>
          </p:nvSpPr>
          <p:spPr bwMode="auto">
            <a:xfrm>
              <a:off x="4715"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14" name="Line 530"/>
            <p:cNvSpPr>
              <a:spLocks noChangeShapeType="1"/>
            </p:cNvSpPr>
            <p:nvPr/>
          </p:nvSpPr>
          <p:spPr bwMode="auto">
            <a:xfrm>
              <a:off x="4631"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15" name="Line 531"/>
            <p:cNvSpPr>
              <a:spLocks noChangeShapeType="1"/>
            </p:cNvSpPr>
            <p:nvPr/>
          </p:nvSpPr>
          <p:spPr bwMode="auto">
            <a:xfrm>
              <a:off x="4547"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16" name="Line 532"/>
            <p:cNvSpPr>
              <a:spLocks noChangeShapeType="1"/>
            </p:cNvSpPr>
            <p:nvPr/>
          </p:nvSpPr>
          <p:spPr bwMode="auto">
            <a:xfrm>
              <a:off x="4463"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17" name="Line 533"/>
            <p:cNvSpPr>
              <a:spLocks noChangeShapeType="1"/>
            </p:cNvSpPr>
            <p:nvPr/>
          </p:nvSpPr>
          <p:spPr bwMode="auto">
            <a:xfrm>
              <a:off x="4379"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18" name="Line 534"/>
            <p:cNvSpPr>
              <a:spLocks noChangeShapeType="1"/>
            </p:cNvSpPr>
            <p:nvPr/>
          </p:nvSpPr>
          <p:spPr bwMode="auto">
            <a:xfrm>
              <a:off x="4295"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19" name="Line 535"/>
            <p:cNvSpPr>
              <a:spLocks noChangeShapeType="1"/>
            </p:cNvSpPr>
            <p:nvPr/>
          </p:nvSpPr>
          <p:spPr bwMode="auto">
            <a:xfrm>
              <a:off x="4211"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20" name="Line 536"/>
            <p:cNvSpPr>
              <a:spLocks noChangeShapeType="1"/>
            </p:cNvSpPr>
            <p:nvPr/>
          </p:nvSpPr>
          <p:spPr bwMode="auto">
            <a:xfrm>
              <a:off x="4126"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21" name="Line 537"/>
            <p:cNvSpPr>
              <a:spLocks noChangeShapeType="1"/>
            </p:cNvSpPr>
            <p:nvPr/>
          </p:nvSpPr>
          <p:spPr bwMode="auto">
            <a:xfrm>
              <a:off x="4042"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22" name="Line 538"/>
            <p:cNvSpPr>
              <a:spLocks noChangeShapeType="1"/>
            </p:cNvSpPr>
            <p:nvPr/>
          </p:nvSpPr>
          <p:spPr bwMode="auto">
            <a:xfrm>
              <a:off x="3958"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23" name="Line 539"/>
            <p:cNvSpPr>
              <a:spLocks noChangeShapeType="1"/>
            </p:cNvSpPr>
            <p:nvPr/>
          </p:nvSpPr>
          <p:spPr bwMode="auto">
            <a:xfrm>
              <a:off x="3874"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24" name="Line 540"/>
            <p:cNvSpPr>
              <a:spLocks noChangeShapeType="1"/>
            </p:cNvSpPr>
            <p:nvPr/>
          </p:nvSpPr>
          <p:spPr bwMode="auto">
            <a:xfrm>
              <a:off x="3790"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25" name="Line 541"/>
            <p:cNvSpPr>
              <a:spLocks noChangeShapeType="1"/>
            </p:cNvSpPr>
            <p:nvPr/>
          </p:nvSpPr>
          <p:spPr bwMode="auto">
            <a:xfrm>
              <a:off x="3706"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26" name="Line 542"/>
            <p:cNvSpPr>
              <a:spLocks noChangeShapeType="1"/>
            </p:cNvSpPr>
            <p:nvPr/>
          </p:nvSpPr>
          <p:spPr bwMode="auto">
            <a:xfrm>
              <a:off x="3622"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27" name="Line 543"/>
            <p:cNvSpPr>
              <a:spLocks noChangeShapeType="1"/>
            </p:cNvSpPr>
            <p:nvPr/>
          </p:nvSpPr>
          <p:spPr bwMode="auto">
            <a:xfrm>
              <a:off x="3538"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28" name="Line 544"/>
            <p:cNvSpPr>
              <a:spLocks noChangeShapeType="1"/>
            </p:cNvSpPr>
            <p:nvPr/>
          </p:nvSpPr>
          <p:spPr bwMode="auto">
            <a:xfrm>
              <a:off x="3453"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29" name="Line 545"/>
            <p:cNvSpPr>
              <a:spLocks noChangeShapeType="1"/>
            </p:cNvSpPr>
            <p:nvPr/>
          </p:nvSpPr>
          <p:spPr bwMode="auto">
            <a:xfrm>
              <a:off x="3369"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30" name="Line 546"/>
            <p:cNvSpPr>
              <a:spLocks noChangeShapeType="1"/>
            </p:cNvSpPr>
            <p:nvPr/>
          </p:nvSpPr>
          <p:spPr bwMode="auto">
            <a:xfrm>
              <a:off x="3285"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31" name="Line 547"/>
            <p:cNvSpPr>
              <a:spLocks noChangeShapeType="1"/>
            </p:cNvSpPr>
            <p:nvPr/>
          </p:nvSpPr>
          <p:spPr bwMode="auto">
            <a:xfrm>
              <a:off x="3201"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32" name="Line 548"/>
            <p:cNvSpPr>
              <a:spLocks noChangeShapeType="1"/>
            </p:cNvSpPr>
            <p:nvPr/>
          </p:nvSpPr>
          <p:spPr bwMode="auto">
            <a:xfrm>
              <a:off x="3117"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33" name="Line 549"/>
            <p:cNvSpPr>
              <a:spLocks noChangeShapeType="1"/>
            </p:cNvSpPr>
            <p:nvPr/>
          </p:nvSpPr>
          <p:spPr bwMode="auto">
            <a:xfrm>
              <a:off x="3033"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34" name="Line 550"/>
            <p:cNvSpPr>
              <a:spLocks noChangeShapeType="1"/>
            </p:cNvSpPr>
            <p:nvPr/>
          </p:nvSpPr>
          <p:spPr bwMode="auto">
            <a:xfrm>
              <a:off x="2949"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35" name="Line 551"/>
            <p:cNvSpPr>
              <a:spLocks noChangeShapeType="1"/>
            </p:cNvSpPr>
            <p:nvPr/>
          </p:nvSpPr>
          <p:spPr bwMode="auto">
            <a:xfrm>
              <a:off x="2865"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36" name="Line 552"/>
            <p:cNvSpPr>
              <a:spLocks noChangeShapeType="1"/>
            </p:cNvSpPr>
            <p:nvPr/>
          </p:nvSpPr>
          <p:spPr bwMode="auto">
            <a:xfrm>
              <a:off x="2781"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37" name="Line 553"/>
            <p:cNvSpPr>
              <a:spLocks noChangeShapeType="1"/>
            </p:cNvSpPr>
            <p:nvPr/>
          </p:nvSpPr>
          <p:spPr bwMode="auto">
            <a:xfrm>
              <a:off x="2696"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38" name="Line 554"/>
            <p:cNvSpPr>
              <a:spLocks noChangeShapeType="1"/>
            </p:cNvSpPr>
            <p:nvPr/>
          </p:nvSpPr>
          <p:spPr bwMode="auto">
            <a:xfrm>
              <a:off x="2612"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39" name="Line 555"/>
            <p:cNvSpPr>
              <a:spLocks noChangeShapeType="1"/>
            </p:cNvSpPr>
            <p:nvPr/>
          </p:nvSpPr>
          <p:spPr bwMode="auto">
            <a:xfrm>
              <a:off x="2528"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40" name="Line 556"/>
            <p:cNvSpPr>
              <a:spLocks noChangeShapeType="1"/>
            </p:cNvSpPr>
            <p:nvPr/>
          </p:nvSpPr>
          <p:spPr bwMode="auto">
            <a:xfrm>
              <a:off x="2444"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41" name="Line 557"/>
            <p:cNvSpPr>
              <a:spLocks noChangeShapeType="1"/>
            </p:cNvSpPr>
            <p:nvPr/>
          </p:nvSpPr>
          <p:spPr bwMode="auto">
            <a:xfrm>
              <a:off x="2360"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42" name="Line 558"/>
            <p:cNvSpPr>
              <a:spLocks noChangeShapeType="1"/>
            </p:cNvSpPr>
            <p:nvPr/>
          </p:nvSpPr>
          <p:spPr bwMode="auto">
            <a:xfrm>
              <a:off x="2276"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43" name="Line 559"/>
            <p:cNvSpPr>
              <a:spLocks noChangeShapeType="1"/>
            </p:cNvSpPr>
            <p:nvPr/>
          </p:nvSpPr>
          <p:spPr bwMode="auto">
            <a:xfrm>
              <a:off x="2192"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44" name="Line 560"/>
            <p:cNvSpPr>
              <a:spLocks noChangeShapeType="1"/>
            </p:cNvSpPr>
            <p:nvPr/>
          </p:nvSpPr>
          <p:spPr bwMode="auto">
            <a:xfrm>
              <a:off x="2108"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45" name="Line 561"/>
            <p:cNvSpPr>
              <a:spLocks noChangeShapeType="1"/>
            </p:cNvSpPr>
            <p:nvPr/>
          </p:nvSpPr>
          <p:spPr bwMode="auto">
            <a:xfrm>
              <a:off x="2023"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46" name="Line 562"/>
            <p:cNvSpPr>
              <a:spLocks noChangeShapeType="1"/>
            </p:cNvSpPr>
            <p:nvPr/>
          </p:nvSpPr>
          <p:spPr bwMode="auto">
            <a:xfrm>
              <a:off x="1939"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47" name="Line 563"/>
            <p:cNvSpPr>
              <a:spLocks noChangeShapeType="1"/>
            </p:cNvSpPr>
            <p:nvPr/>
          </p:nvSpPr>
          <p:spPr bwMode="auto">
            <a:xfrm>
              <a:off x="1855"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48" name="Line 564"/>
            <p:cNvSpPr>
              <a:spLocks noChangeShapeType="1"/>
            </p:cNvSpPr>
            <p:nvPr/>
          </p:nvSpPr>
          <p:spPr bwMode="auto">
            <a:xfrm>
              <a:off x="1771"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49" name="Line 565"/>
            <p:cNvSpPr>
              <a:spLocks noChangeShapeType="1"/>
            </p:cNvSpPr>
            <p:nvPr/>
          </p:nvSpPr>
          <p:spPr bwMode="auto">
            <a:xfrm>
              <a:off x="1687"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50" name="Line 566"/>
            <p:cNvSpPr>
              <a:spLocks noChangeShapeType="1"/>
            </p:cNvSpPr>
            <p:nvPr/>
          </p:nvSpPr>
          <p:spPr bwMode="auto">
            <a:xfrm>
              <a:off x="1603"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51" name="Line 567"/>
            <p:cNvSpPr>
              <a:spLocks noChangeShapeType="1"/>
            </p:cNvSpPr>
            <p:nvPr/>
          </p:nvSpPr>
          <p:spPr bwMode="auto">
            <a:xfrm>
              <a:off x="1519"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52" name="Line 568"/>
            <p:cNvSpPr>
              <a:spLocks noChangeShapeType="1"/>
            </p:cNvSpPr>
            <p:nvPr/>
          </p:nvSpPr>
          <p:spPr bwMode="auto">
            <a:xfrm>
              <a:off x="1435"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53" name="Line 569"/>
            <p:cNvSpPr>
              <a:spLocks noChangeShapeType="1"/>
            </p:cNvSpPr>
            <p:nvPr/>
          </p:nvSpPr>
          <p:spPr bwMode="auto">
            <a:xfrm>
              <a:off x="1350"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54" name="Line 570"/>
            <p:cNvSpPr>
              <a:spLocks noChangeShapeType="1"/>
            </p:cNvSpPr>
            <p:nvPr/>
          </p:nvSpPr>
          <p:spPr bwMode="auto">
            <a:xfrm>
              <a:off x="1266"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55" name="Line 571"/>
            <p:cNvSpPr>
              <a:spLocks noChangeShapeType="1"/>
            </p:cNvSpPr>
            <p:nvPr/>
          </p:nvSpPr>
          <p:spPr bwMode="auto">
            <a:xfrm>
              <a:off x="1182"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56" name="Line 572"/>
            <p:cNvSpPr>
              <a:spLocks noChangeShapeType="1"/>
            </p:cNvSpPr>
            <p:nvPr/>
          </p:nvSpPr>
          <p:spPr bwMode="auto">
            <a:xfrm>
              <a:off x="1098"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57" name="Line 573"/>
            <p:cNvSpPr>
              <a:spLocks noChangeShapeType="1"/>
            </p:cNvSpPr>
            <p:nvPr/>
          </p:nvSpPr>
          <p:spPr bwMode="auto">
            <a:xfrm>
              <a:off x="1014"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58" name="Line 574"/>
            <p:cNvSpPr>
              <a:spLocks noChangeShapeType="1"/>
            </p:cNvSpPr>
            <p:nvPr/>
          </p:nvSpPr>
          <p:spPr bwMode="auto">
            <a:xfrm>
              <a:off x="930"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59" name="Line 575"/>
            <p:cNvSpPr>
              <a:spLocks noChangeShapeType="1"/>
            </p:cNvSpPr>
            <p:nvPr/>
          </p:nvSpPr>
          <p:spPr bwMode="auto">
            <a:xfrm>
              <a:off x="846"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60" name="Line 576"/>
            <p:cNvSpPr>
              <a:spLocks noChangeShapeType="1"/>
            </p:cNvSpPr>
            <p:nvPr/>
          </p:nvSpPr>
          <p:spPr bwMode="auto">
            <a:xfrm>
              <a:off x="762"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61" name="Line 577"/>
            <p:cNvSpPr>
              <a:spLocks noChangeShapeType="1"/>
            </p:cNvSpPr>
            <p:nvPr/>
          </p:nvSpPr>
          <p:spPr bwMode="auto">
            <a:xfrm>
              <a:off x="678" y="3963"/>
              <a:ext cx="0" cy="69"/>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grpSp>
      <p:sp>
        <p:nvSpPr>
          <p:cNvPr id="16962" name="Rectangle 578"/>
          <p:cNvSpPr>
            <a:spLocks noChangeArrowheads="1"/>
          </p:cNvSpPr>
          <p:nvPr/>
        </p:nvSpPr>
        <p:spPr bwMode="auto">
          <a:xfrm>
            <a:off x="6919913" y="5240338"/>
            <a:ext cx="184731" cy="349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l"/>
            <a:endParaRPr lang="he-IL">
              <a:solidFill>
                <a:srgbClr val="FF0000"/>
              </a:solidFill>
            </a:endParaRPr>
          </a:p>
        </p:txBody>
      </p:sp>
      <p:sp>
        <p:nvSpPr>
          <p:cNvPr id="16964" name="Line 580"/>
          <p:cNvSpPr>
            <a:spLocks noChangeShapeType="1"/>
          </p:cNvSpPr>
          <p:nvPr/>
        </p:nvSpPr>
        <p:spPr bwMode="auto">
          <a:xfrm flipV="1">
            <a:off x="2095500" y="3517900"/>
            <a:ext cx="1917700" cy="15367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65" name="Line 581"/>
          <p:cNvSpPr>
            <a:spLocks noChangeShapeType="1"/>
          </p:cNvSpPr>
          <p:nvPr/>
        </p:nvSpPr>
        <p:spPr bwMode="auto">
          <a:xfrm flipV="1">
            <a:off x="4038600" y="1663700"/>
            <a:ext cx="4070350" cy="182880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68" name="Line 584"/>
          <p:cNvSpPr>
            <a:spLocks noChangeShapeType="1"/>
          </p:cNvSpPr>
          <p:nvPr/>
        </p:nvSpPr>
        <p:spPr bwMode="auto">
          <a:xfrm flipV="1">
            <a:off x="1644650" y="5251450"/>
            <a:ext cx="196850" cy="1778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69" name="Line 585"/>
          <p:cNvSpPr>
            <a:spLocks noChangeShapeType="1"/>
          </p:cNvSpPr>
          <p:nvPr/>
        </p:nvSpPr>
        <p:spPr bwMode="auto">
          <a:xfrm flipV="1">
            <a:off x="1847850" y="5168900"/>
            <a:ext cx="133350"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70" name="Line 586"/>
          <p:cNvSpPr>
            <a:spLocks noChangeShapeType="1"/>
          </p:cNvSpPr>
          <p:nvPr/>
        </p:nvSpPr>
        <p:spPr bwMode="auto">
          <a:xfrm flipV="1">
            <a:off x="1974850" y="5054600"/>
            <a:ext cx="120650" cy="120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519" name="Oval 135"/>
          <p:cNvSpPr>
            <a:spLocks noChangeAspect="1" noChangeArrowheads="1"/>
          </p:cNvSpPr>
          <p:nvPr/>
        </p:nvSpPr>
        <p:spPr bwMode="auto">
          <a:xfrm>
            <a:off x="1781175" y="5208588"/>
            <a:ext cx="109538" cy="98425"/>
          </a:xfrm>
          <a:prstGeom prst="ellipse">
            <a:avLst/>
          </a:prstGeom>
          <a:solidFill>
            <a:schemeClr val="hlink"/>
          </a:solidFill>
          <a:ln w="9525">
            <a:solidFill>
              <a:schemeClr val="tx1"/>
            </a:solidFill>
            <a:round/>
            <a:headEnd/>
            <a:tailEnd/>
          </a:ln>
        </p:spPr>
        <p:txBody>
          <a:bodyPr/>
          <a:lstStyle/>
          <a:p>
            <a:endParaRPr lang="he-IL">
              <a:solidFill>
                <a:srgbClr val="FF0000"/>
              </a:solidFill>
            </a:endParaRPr>
          </a:p>
        </p:txBody>
      </p:sp>
      <p:sp>
        <p:nvSpPr>
          <p:cNvPr id="16520" name="Oval 136"/>
          <p:cNvSpPr>
            <a:spLocks noChangeAspect="1" noChangeArrowheads="1"/>
          </p:cNvSpPr>
          <p:nvPr/>
        </p:nvSpPr>
        <p:spPr bwMode="auto">
          <a:xfrm>
            <a:off x="1906588" y="5133975"/>
            <a:ext cx="109537" cy="98425"/>
          </a:xfrm>
          <a:prstGeom prst="ellipse">
            <a:avLst/>
          </a:prstGeom>
          <a:solidFill>
            <a:schemeClr val="hlink"/>
          </a:solidFill>
          <a:ln w="9525">
            <a:solidFill>
              <a:schemeClr val="tx1"/>
            </a:solidFill>
            <a:round/>
            <a:headEnd/>
            <a:tailEnd/>
          </a:ln>
        </p:spPr>
        <p:txBody>
          <a:bodyPr/>
          <a:lstStyle/>
          <a:p>
            <a:endParaRPr lang="he-IL">
              <a:solidFill>
                <a:srgbClr val="FF0000"/>
              </a:solidFill>
            </a:endParaRPr>
          </a:p>
        </p:txBody>
      </p:sp>
      <p:sp>
        <p:nvSpPr>
          <p:cNvPr id="16521" name="Oval 137"/>
          <p:cNvSpPr>
            <a:spLocks noChangeAspect="1" noChangeArrowheads="1"/>
          </p:cNvSpPr>
          <p:nvPr/>
        </p:nvSpPr>
        <p:spPr bwMode="auto">
          <a:xfrm>
            <a:off x="2030413" y="5018088"/>
            <a:ext cx="109537" cy="98425"/>
          </a:xfrm>
          <a:prstGeom prst="ellipse">
            <a:avLst/>
          </a:prstGeom>
          <a:solidFill>
            <a:schemeClr val="hlink"/>
          </a:solidFill>
          <a:ln w="9525">
            <a:solidFill>
              <a:schemeClr val="tx1"/>
            </a:solidFill>
            <a:round/>
            <a:headEnd/>
            <a:tailEnd/>
          </a:ln>
        </p:spPr>
        <p:txBody>
          <a:bodyPr/>
          <a:lstStyle/>
          <a:p>
            <a:endParaRPr lang="he-IL">
              <a:solidFill>
                <a:srgbClr val="FF0000"/>
              </a:solidFill>
            </a:endParaRPr>
          </a:p>
        </p:txBody>
      </p:sp>
      <p:sp>
        <p:nvSpPr>
          <p:cNvPr id="16967" name="Line 583"/>
          <p:cNvSpPr>
            <a:spLocks noChangeShapeType="1"/>
          </p:cNvSpPr>
          <p:nvPr/>
        </p:nvSpPr>
        <p:spPr bwMode="auto">
          <a:xfrm flipV="1">
            <a:off x="1333500" y="5416550"/>
            <a:ext cx="317500" cy="266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518" name="Oval 134"/>
          <p:cNvSpPr>
            <a:spLocks noChangeAspect="1" noChangeArrowheads="1"/>
          </p:cNvSpPr>
          <p:nvPr/>
        </p:nvSpPr>
        <p:spPr bwMode="auto">
          <a:xfrm>
            <a:off x="1585913" y="5383213"/>
            <a:ext cx="109537" cy="100012"/>
          </a:xfrm>
          <a:prstGeom prst="ellipse">
            <a:avLst/>
          </a:prstGeom>
          <a:solidFill>
            <a:schemeClr val="hlink"/>
          </a:solidFill>
          <a:ln w="9525">
            <a:solidFill>
              <a:schemeClr val="tx1"/>
            </a:solidFill>
            <a:round/>
            <a:headEnd/>
            <a:tailEnd/>
          </a:ln>
        </p:spPr>
        <p:txBody>
          <a:bodyPr/>
          <a:lstStyle/>
          <a:p>
            <a:endParaRPr lang="he-IL">
              <a:solidFill>
                <a:srgbClr val="FF0000"/>
              </a:solidFill>
            </a:endParaRPr>
          </a:p>
        </p:txBody>
      </p:sp>
      <p:sp>
        <p:nvSpPr>
          <p:cNvPr id="16558" name="Oval 174"/>
          <p:cNvSpPr>
            <a:spLocks noChangeAspect="1" noChangeArrowheads="1"/>
          </p:cNvSpPr>
          <p:nvPr/>
        </p:nvSpPr>
        <p:spPr bwMode="auto">
          <a:xfrm>
            <a:off x="1262063" y="5641975"/>
            <a:ext cx="109537" cy="98425"/>
          </a:xfrm>
          <a:prstGeom prst="ellipse">
            <a:avLst/>
          </a:prstGeom>
          <a:solidFill>
            <a:schemeClr val="hlink"/>
          </a:solidFill>
          <a:ln w="9525">
            <a:solidFill>
              <a:schemeClr val="tx1"/>
            </a:solidFill>
            <a:round/>
            <a:headEnd/>
            <a:tailEnd/>
          </a:ln>
        </p:spPr>
        <p:txBody>
          <a:bodyPr/>
          <a:lstStyle/>
          <a:p>
            <a:endParaRPr lang="he-IL">
              <a:solidFill>
                <a:srgbClr val="FF0000"/>
              </a:solidFill>
            </a:endParaRPr>
          </a:p>
        </p:txBody>
      </p:sp>
      <p:sp>
        <p:nvSpPr>
          <p:cNvPr id="16804" name="Rectangle 420"/>
          <p:cNvSpPr>
            <a:spLocks noChangeArrowheads="1"/>
          </p:cNvSpPr>
          <p:nvPr/>
        </p:nvSpPr>
        <p:spPr bwMode="auto">
          <a:xfrm>
            <a:off x="6889970" y="2151063"/>
            <a:ext cx="469680" cy="21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r>
              <a:rPr lang="en-US" sz="1500" b="1">
                <a:solidFill>
                  <a:srgbClr val="FF0000"/>
                </a:solidFill>
                <a:latin typeface="Times New Roman" pitchFamily="18" charset="0"/>
              </a:rPr>
              <a:t>512M</a:t>
            </a:r>
            <a:endParaRPr lang="en-US">
              <a:solidFill>
                <a:srgbClr val="FF0000"/>
              </a:solidFill>
              <a:latin typeface="Times New Roman" pitchFamily="18" charset="0"/>
            </a:endParaRPr>
          </a:p>
        </p:txBody>
      </p:sp>
      <p:sp>
        <p:nvSpPr>
          <p:cNvPr id="16975" name="Line 591"/>
          <p:cNvSpPr>
            <a:spLocks noChangeShapeType="1"/>
          </p:cNvSpPr>
          <p:nvPr/>
        </p:nvSpPr>
        <p:spPr bwMode="auto">
          <a:xfrm flipV="1">
            <a:off x="2946400" y="4324350"/>
            <a:ext cx="412750" cy="152400"/>
          </a:xfrm>
          <a:prstGeom prst="line">
            <a:avLst/>
          </a:prstGeom>
          <a:noFill/>
          <a:ln w="25400">
            <a:solidFill>
              <a:srgbClr val="FF0033"/>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76" name="Line 592"/>
          <p:cNvSpPr>
            <a:spLocks noChangeShapeType="1"/>
          </p:cNvSpPr>
          <p:nvPr/>
        </p:nvSpPr>
        <p:spPr bwMode="auto">
          <a:xfrm flipV="1">
            <a:off x="3359150" y="4076700"/>
            <a:ext cx="546100" cy="241300"/>
          </a:xfrm>
          <a:prstGeom prst="line">
            <a:avLst/>
          </a:prstGeom>
          <a:noFill/>
          <a:ln w="25400">
            <a:solidFill>
              <a:srgbClr val="FF0033"/>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77" name="Line 593"/>
          <p:cNvSpPr>
            <a:spLocks noChangeShapeType="1"/>
          </p:cNvSpPr>
          <p:nvPr/>
        </p:nvSpPr>
        <p:spPr bwMode="auto">
          <a:xfrm flipV="1">
            <a:off x="3911600" y="3816350"/>
            <a:ext cx="533400" cy="254000"/>
          </a:xfrm>
          <a:prstGeom prst="line">
            <a:avLst/>
          </a:prstGeom>
          <a:noFill/>
          <a:ln w="25400">
            <a:solidFill>
              <a:srgbClr val="FF0033"/>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78" name="Line 594"/>
          <p:cNvSpPr>
            <a:spLocks noChangeShapeType="1"/>
          </p:cNvSpPr>
          <p:nvPr/>
        </p:nvSpPr>
        <p:spPr bwMode="auto">
          <a:xfrm flipV="1">
            <a:off x="4451350" y="3714750"/>
            <a:ext cx="406400" cy="107950"/>
          </a:xfrm>
          <a:prstGeom prst="line">
            <a:avLst/>
          </a:prstGeom>
          <a:noFill/>
          <a:ln w="25400">
            <a:solidFill>
              <a:srgbClr val="FF0033"/>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79" name="Line 595"/>
          <p:cNvSpPr>
            <a:spLocks noChangeShapeType="1"/>
          </p:cNvSpPr>
          <p:nvPr/>
        </p:nvSpPr>
        <p:spPr bwMode="auto">
          <a:xfrm flipV="1">
            <a:off x="4857750" y="3486150"/>
            <a:ext cx="552450" cy="222250"/>
          </a:xfrm>
          <a:prstGeom prst="line">
            <a:avLst/>
          </a:prstGeom>
          <a:noFill/>
          <a:ln w="25400">
            <a:solidFill>
              <a:srgbClr val="FF0033"/>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80" name="Line 596"/>
          <p:cNvSpPr>
            <a:spLocks noChangeShapeType="1"/>
          </p:cNvSpPr>
          <p:nvPr/>
        </p:nvSpPr>
        <p:spPr bwMode="auto">
          <a:xfrm flipV="1">
            <a:off x="5410200" y="3340100"/>
            <a:ext cx="546100" cy="146050"/>
          </a:xfrm>
          <a:prstGeom prst="line">
            <a:avLst/>
          </a:prstGeom>
          <a:noFill/>
          <a:ln w="25400">
            <a:solidFill>
              <a:srgbClr val="FF0033"/>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81" name="Line 597"/>
          <p:cNvSpPr>
            <a:spLocks noChangeShapeType="1"/>
          </p:cNvSpPr>
          <p:nvPr/>
        </p:nvSpPr>
        <p:spPr bwMode="auto">
          <a:xfrm flipV="1">
            <a:off x="5949950" y="3181350"/>
            <a:ext cx="546100" cy="171450"/>
          </a:xfrm>
          <a:prstGeom prst="line">
            <a:avLst/>
          </a:prstGeom>
          <a:noFill/>
          <a:ln w="25400">
            <a:solidFill>
              <a:srgbClr val="FF0033"/>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82" name="Line 598"/>
          <p:cNvSpPr>
            <a:spLocks noChangeShapeType="1"/>
          </p:cNvSpPr>
          <p:nvPr/>
        </p:nvSpPr>
        <p:spPr bwMode="auto">
          <a:xfrm flipV="1">
            <a:off x="6483350" y="2990850"/>
            <a:ext cx="292100" cy="209550"/>
          </a:xfrm>
          <a:prstGeom prst="line">
            <a:avLst/>
          </a:prstGeom>
          <a:noFill/>
          <a:ln w="25400">
            <a:solidFill>
              <a:srgbClr val="FF0033"/>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83" name="Line 599"/>
          <p:cNvSpPr>
            <a:spLocks noChangeShapeType="1"/>
          </p:cNvSpPr>
          <p:nvPr/>
        </p:nvSpPr>
        <p:spPr bwMode="auto">
          <a:xfrm flipV="1">
            <a:off x="6775450" y="2870200"/>
            <a:ext cx="266700" cy="120650"/>
          </a:xfrm>
          <a:prstGeom prst="line">
            <a:avLst/>
          </a:prstGeom>
          <a:noFill/>
          <a:ln w="25400">
            <a:solidFill>
              <a:srgbClr val="FF0033"/>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84" name="Line 600"/>
          <p:cNvSpPr>
            <a:spLocks noChangeShapeType="1"/>
          </p:cNvSpPr>
          <p:nvPr/>
        </p:nvSpPr>
        <p:spPr bwMode="auto">
          <a:xfrm flipV="1">
            <a:off x="7042150" y="2647950"/>
            <a:ext cx="139700" cy="222250"/>
          </a:xfrm>
          <a:prstGeom prst="line">
            <a:avLst/>
          </a:prstGeom>
          <a:noFill/>
          <a:ln w="25400">
            <a:solidFill>
              <a:srgbClr val="FF0033"/>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879" name="Oval 495"/>
          <p:cNvSpPr>
            <a:spLocks noChangeArrowheads="1"/>
          </p:cNvSpPr>
          <p:nvPr/>
        </p:nvSpPr>
        <p:spPr bwMode="auto">
          <a:xfrm>
            <a:off x="2892425" y="4411663"/>
            <a:ext cx="120650" cy="120650"/>
          </a:xfrm>
          <a:prstGeom prst="ellipse">
            <a:avLst/>
          </a:prstGeom>
          <a:solidFill>
            <a:srgbClr val="FF0033"/>
          </a:solidFill>
          <a:ln w="9525">
            <a:solidFill>
              <a:schemeClr val="tx1"/>
            </a:solidFill>
            <a:round/>
            <a:headEnd/>
            <a:tailEnd/>
          </a:ln>
        </p:spPr>
        <p:txBody>
          <a:bodyPr/>
          <a:lstStyle/>
          <a:p>
            <a:endParaRPr lang="he-IL">
              <a:solidFill>
                <a:srgbClr val="FF0000"/>
              </a:solidFill>
            </a:endParaRPr>
          </a:p>
        </p:txBody>
      </p:sp>
      <p:sp>
        <p:nvSpPr>
          <p:cNvPr id="16880" name="Oval 496"/>
          <p:cNvSpPr>
            <a:spLocks noChangeArrowheads="1"/>
          </p:cNvSpPr>
          <p:nvPr/>
        </p:nvSpPr>
        <p:spPr bwMode="auto">
          <a:xfrm>
            <a:off x="3298825" y="4265613"/>
            <a:ext cx="120650" cy="120650"/>
          </a:xfrm>
          <a:prstGeom prst="ellipse">
            <a:avLst/>
          </a:prstGeom>
          <a:solidFill>
            <a:srgbClr val="FF0033"/>
          </a:solidFill>
          <a:ln w="9525">
            <a:solidFill>
              <a:schemeClr val="tx1"/>
            </a:solidFill>
            <a:round/>
            <a:headEnd/>
            <a:tailEnd/>
          </a:ln>
        </p:spPr>
        <p:txBody>
          <a:bodyPr/>
          <a:lstStyle/>
          <a:p>
            <a:endParaRPr lang="he-IL">
              <a:solidFill>
                <a:srgbClr val="FF0000"/>
              </a:solidFill>
            </a:endParaRPr>
          </a:p>
        </p:txBody>
      </p:sp>
      <p:sp>
        <p:nvSpPr>
          <p:cNvPr id="16881" name="Oval 497"/>
          <p:cNvSpPr>
            <a:spLocks noChangeArrowheads="1"/>
          </p:cNvSpPr>
          <p:nvPr/>
        </p:nvSpPr>
        <p:spPr bwMode="auto">
          <a:xfrm>
            <a:off x="3851275" y="4016375"/>
            <a:ext cx="120650" cy="120650"/>
          </a:xfrm>
          <a:prstGeom prst="ellipse">
            <a:avLst/>
          </a:prstGeom>
          <a:solidFill>
            <a:srgbClr val="FF0033"/>
          </a:solidFill>
          <a:ln w="9525">
            <a:solidFill>
              <a:schemeClr val="tx1"/>
            </a:solidFill>
            <a:round/>
            <a:headEnd/>
            <a:tailEnd/>
          </a:ln>
        </p:spPr>
        <p:txBody>
          <a:bodyPr/>
          <a:lstStyle/>
          <a:p>
            <a:endParaRPr lang="he-IL">
              <a:solidFill>
                <a:srgbClr val="FF0000"/>
              </a:solidFill>
            </a:endParaRPr>
          </a:p>
        </p:txBody>
      </p:sp>
      <p:sp>
        <p:nvSpPr>
          <p:cNvPr id="16882" name="Oval 498"/>
          <p:cNvSpPr>
            <a:spLocks noChangeArrowheads="1"/>
          </p:cNvSpPr>
          <p:nvPr/>
        </p:nvSpPr>
        <p:spPr bwMode="auto">
          <a:xfrm>
            <a:off x="4394200" y="3767138"/>
            <a:ext cx="120650" cy="120650"/>
          </a:xfrm>
          <a:prstGeom prst="ellipse">
            <a:avLst/>
          </a:prstGeom>
          <a:solidFill>
            <a:srgbClr val="FF0033"/>
          </a:solidFill>
          <a:ln w="9525">
            <a:solidFill>
              <a:schemeClr val="tx1"/>
            </a:solidFill>
            <a:round/>
            <a:headEnd/>
            <a:tailEnd/>
          </a:ln>
        </p:spPr>
        <p:txBody>
          <a:bodyPr/>
          <a:lstStyle/>
          <a:p>
            <a:endParaRPr lang="he-IL">
              <a:solidFill>
                <a:srgbClr val="FF0000"/>
              </a:solidFill>
            </a:endParaRPr>
          </a:p>
        </p:txBody>
      </p:sp>
      <p:sp>
        <p:nvSpPr>
          <p:cNvPr id="16883" name="Oval 499"/>
          <p:cNvSpPr>
            <a:spLocks noChangeArrowheads="1"/>
          </p:cNvSpPr>
          <p:nvPr/>
        </p:nvSpPr>
        <p:spPr bwMode="auto">
          <a:xfrm>
            <a:off x="4799013" y="3657600"/>
            <a:ext cx="120650" cy="120650"/>
          </a:xfrm>
          <a:prstGeom prst="ellipse">
            <a:avLst/>
          </a:prstGeom>
          <a:solidFill>
            <a:srgbClr val="FF0033"/>
          </a:solidFill>
          <a:ln w="9525">
            <a:solidFill>
              <a:schemeClr val="tx1"/>
            </a:solidFill>
            <a:round/>
            <a:headEnd/>
            <a:tailEnd/>
          </a:ln>
        </p:spPr>
        <p:txBody>
          <a:bodyPr/>
          <a:lstStyle/>
          <a:p>
            <a:endParaRPr lang="he-IL">
              <a:solidFill>
                <a:srgbClr val="FF0000"/>
              </a:solidFill>
            </a:endParaRPr>
          </a:p>
        </p:txBody>
      </p:sp>
      <p:sp>
        <p:nvSpPr>
          <p:cNvPr id="16884" name="Oval 500"/>
          <p:cNvSpPr>
            <a:spLocks noChangeArrowheads="1"/>
          </p:cNvSpPr>
          <p:nvPr/>
        </p:nvSpPr>
        <p:spPr bwMode="auto">
          <a:xfrm>
            <a:off x="5353050" y="3427413"/>
            <a:ext cx="120650" cy="120650"/>
          </a:xfrm>
          <a:prstGeom prst="ellipse">
            <a:avLst/>
          </a:prstGeom>
          <a:solidFill>
            <a:srgbClr val="FF0033"/>
          </a:solidFill>
          <a:ln w="9525">
            <a:solidFill>
              <a:schemeClr val="tx1"/>
            </a:solidFill>
            <a:round/>
            <a:headEnd/>
            <a:tailEnd/>
          </a:ln>
        </p:spPr>
        <p:txBody>
          <a:bodyPr/>
          <a:lstStyle/>
          <a:p>
            <a:endParaRPr lang="he-IL">
              <a:solidFill>
                <a:srgbClr val="FF0000"/>
              </a:solidFill>
            </a:endParaRPr>
          </a:p>
        </p:txBody>
      </p:sp>
      <p:sp>
        <p:nvSpPr>
          <p:cNvPr id="16885" name="Oval 501"/>
          <p:cNvSpPr>
            <a:spLocks noChangeArrowheads="1"/>
          </p:cNvSpPr>
          <p:nvPr/>
        </p:nvSpPr>
        <p:spPr bwMode="auto">
          <a:xfrm>
            <a:off x="5895975" y="3279775"/>
            <a:ext cx="120650" cy="120650"/>
          </a:xfrm>
          <a:prstGeom prst="ellipse">
            <a:avLst/>
          </a:prstGeom>
          <a:solidFill>
            <a:srgbClr val="FF0033"/>
          </a:solidFill>
          <a:ln w="9525">
            <a:solidFill>
              <a:schemeClr val="tx1"/>
            </a:solidFill>
            <a:round/>
            <a:headEnd/>
            <a:tailEnd/>
          </a:ln>
        </p:spPr>
        <p:txBody>
          <a:bodyPr/>
          <a:lstStyle/>
          <a:p>
            <a:endParaRPr lang="he-IL">
              <a:solidFill>
                <a:srgbClr val="FF0000"/>
              </a:solidFill>
            </a:endParaRPr>
          </a:p>
        </p:txBody>
      </p:sp>
      <p:sp>
        <p:nvSpPr>
          <p:cNvPr id="16886" name="Oval 502"/>
          <p:cNvSpPr>
            <a:spLocks noChangeArrowheads="1"/>
          </p:cNvSpPr>
          <p:nvPr/>
        </p:nvSpPr>
        <p:spPr bwMode="auto">
          <a:xfrm>
            <a:off x="6437313" y="3132138"/>
            <a:ext cx="122237" cy="120650"/>
          </a:xfrm>
          <a:prstGeom prst="ellipse">
            <a:avLst/>
          </a:prstGeom>
          <a:solidFill>
            <a:srgbClr val="FF0033"/>
          </a:solidFill>
          <a:ln w="9525">
            <a:solidFill>
              <a:schemeClr val="tx1"/>
            </a:solidFill>
            <a:round/>
            <a:headEnd/>
            <a:tailEnd/>
          </a:ln>
        </p:spPr>
        <p:txBody>
          <a:bodyPr/>
          <a:lstStyle/>
          <a:p>
            <a:endParaRPr lang="he-IL">
              <a:solidFill>
                <a:srgbClr val="FF0000"/>
              </a:solidFill>
            </a:endParaRPr>
          </a:p>
        </p:txBody>
      </p:sp>
      <p:sp>
        <p:nvSpPr>
          <p:cNvPr id="16887" name="Oval 503"/>
          <p:cNvSpPr>
            <a:spLocks noChangeArrowheads="1"/>
          </p:cNvSpPr>
          <p:nvPr/>
        </p:nvSpPr>
        <p:spPr bwMode="auto">
          <a:xfrm>
            <a:off x="6715125" y="2930525"/>
            <a:ext cx="120650" cy="120650"/>
          </a:xfrm>
          <a:prstGeom prst="ellipse">
            <a:avLst/>
          </a:prstGeom>
          <a:solidFill>
            <a:srgbClr val="FF0033"/>
          </a:solidFill>
          <a:ln w="9525">
            <a:solidFill>
              <a:schemeClr val="tx1"/>
            </a:solidFill>
            <a:round/>
            <a:headEnd/>
            <a:tailEnd/>
          </a:ln>
        </p:spPr>
        <p:txBody>
          <a:bodyPr/>
          <a:lstStyle/>
          <a:p>
            <a:endParaRPr lang="he-IL">
              <a:solidFill>
                <a:srgbClr val="FF0000"/>
              </a:solidFill>
            </a:endParaRPr>
          </a:p>
        </p:txBody>
      </p:sp>
      <p:sp>
        <p:nvSpPr>
          <p:cNvPr id="16888" name="Oval 504"/>
          <p:cNvSpPr>
            <a:spLocks noChangeArrowheads="1"/>
          </p:cNvSpPr>
          <p:nvPr/>
        </p:nvSpPr>
        <p:spPr bwMode="auto">
          <a:xfrm>
            <a:off x="6981825" y="2809875"/>
            <a:ext cx="120650" cy="120650"/>
          </a:xfrm>
          <a:prstGeom prst="ellipse">
            <a:avLst/>
          </a:prstGeom>
          <a:solidFill>
            <a:srgbClr val="FF0033"/>
          </a:solidFill>
          <a:ln w="9525">
            <a:solidFill>
              <a:schemeClr val="tx1"/>
            </a:solidFill>
            <a:round/>
            <a:headEnd/>
            <a:tailEnd/>
          </a:ln>
        </p:spPr>
        <p:txBody>
          <a:bodyPr/>
          <a:lstStyle/>
          <a:p>
            <a:endParaRPr lang="he-IL">
              <a:solidFill>
                <a:srgbClr val="FF0000"/>
              </a:solidFill>
            </a:endParaRPr>
          </a:p>
        </p:txBody>
      </p:sp>
      <p:sp>
        <p:nvSpPr>
          <p:cNvPr id="16889" name="Oval 505"/>
          <p:cNvSpPr>
            <a:spLocks noChangeArrowheads="1"/>
          </p:cNvSpPr>
          <p:nvPr/>
        </p:nvSpPr>
        <p:spPr bwMode="auto">
          <a:xfrm>
            <a:off x="7119938" y="2598738"/>
            <a:ext cx="120650" cy="120650"/>
          </a:xfrm>
          <a:prstGeom prst="ellipse">
            <a:avLst/>
          </a:prstGeom>
          <a:solidFill>
            <a:srgbClr val="FF0033"/>
          </a:solidFill>
          <a:ln w="9525">
            <a:solidFill>
              <a:schemeClr val="tx1"/>
            </a:solidFill>
            <a:round/>
            <a:headEnd/>
            <a:tailEnd/>
          </a:ln>
        </p:spPr>
        <p:txBody>
          <a:bodyPr/>
          <a:lstStyle/>
          <a:p>
            <a:endParaRPr lang="he-IL">
              <a:solidFill>
                <a:srgbClr val="FF0000"/>
              </a:solidFill>
            </a:endParaRPr>
          </a:p>
        </p:txBody>
      </p:sp>
      <p:sp>
        <p:nvSpPr>
          <p:cNvPr id="16991" name="Line 607"/>
          <p:cNvSpPr>
            <a:spLocks noChangeShapeType="1"/>
          </p:cNvSpPr>
          <p:nvPr/>
        </p:nvSpPr>
        <p:spPr bwMode="auto">
          <a:xfrm flipV="1">
            <a:off x="2813050" y="4178300"/>
            <a:ext cx="406400" cy="228600"/>
          </a:xfrm>
          <a:prstGeom prst="line">
            <a:avLst/>
          </a:prstGeom>
          <a:noFill/>
          <a:ln w="25400">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92" name="Line 608"/>
          <p:cNvSpPr>
            <a:spLocks noChangeShapeType="1"/>
          </p:cNvSpPr>
          <p:nvPr/>
        </p:nvSpPr>
        <p:spPr bwMode="auto">
          <a:xfrm flipV="1">
            <a:off x="3213100" y="4146550"/>
            <a:ext cx="279400" cy="31750"/>
          </a:xfrm>
          <a:prstGeom prst="line">
            <a:avLst/>
          </a:prstGeom>
          <a:noFill/>
          <a:ln w="25400">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93" name="Line 609"/>
          <p:cNvSpPr>
            <a:spLocks noChangeShapeType="1"/>
          </p:cNvSpPr>
          <p:nvPr/>
        </p:nvSpPr>
        <p:spPr bwMode="auto">
          <a:xfrm flipV="1">
            <a:off x="3492500" y="3937000"/>
            <a:ext cx="419100" cy="209550"/>
          </a:xfrm>
          <a:prstGeom prst="line">
            <a:avLst/>
          </a:prstGeom>
          <a:noFill/>
          <a:ln w="25400">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94" name="Line 610"/>
          <p:cNvSpPr>
            <a:spLocks noChangeShapeType="1"/>
          </p:cNvSpPr>
          <p:nvPr/>
        </p:nvSpPr>
        <p:spPr bwMode="auto">
          <a:xfrm flipV="1">
            <a:off x="3905250" y="3714750"/>
            <a:ext cx="552450" cy="222250"/>
          </a:xfrm>
          <a:prstGeom prst="line">
            <a:avLst/>
          </a:prstGeom>
          <a:noFill/>
          <a:ln w="25400">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95" name="Line 611"/>
          <p:cNvSpPr>
            <a:spLocks noChangeShapeType="1"/>
          </p:cNvSpPr>
          <p:nvPr/>
        </p:nvSpPr>
        <p:spPr bwMode="auto">
          <a:xfrm flipV="1">
            <a:off x="4457700" y="3486150"/>
            <a:ext cx="400050" cy="234950"/>
          </a:xfrm>
          <a:prstGeom prst="line">
            <a:avLst/>
          </a:prstGeom>
          <a:noFill/>
          <a:ln w="25400">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96" name="Line 612"/>
          <p:cNvSpPr>
            <a:spLocks noChangeShapeType="1"/>
          </p:cNvSpPr>
          <p:nvPr/>
        </p:nvSpPr>
        <p:spPr bwMode="auto">
          <a:xfrm flipV="1">
            <a:off x="4851400" y="3276600"/>
            <a:ext cx="558800" cy="209550"/>
          </a:xfrm>
          <a:prstGeom prst="line">
            <a:avLst/>
          </a:prstGeom>
          <a:noFill/>
          <a:ln w="25400">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97" name="Line 613"/>
          <p:cNvSpPr>
            <a:spLocks noChangeShapeType="1"/>
          </p:cNvSpPr>
          <p:nvPr/>
        </p:nvSpPr>
        <p:spPr bwMode="auto">
          <a:xfrm flipV="1">
            <a:off x="5410200" y="3054350"/>
            <a:ext cx="552450" cy="215900"/>
          </a:xfrm>
          <a:prstGeom prst="line">
            <a:avLst/>
          </a:prstGeom>
          <a:noFill/>
          <a:ln w="25400">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998" name="Line 614"/>
          <p:cNvSpPr>
            <a:spLocks noChangeShapeType="1"/>
          </p:cNvSpPr>
          <p:nvPr/>
        </p:nvSpPr>
        <p:spPr bwMode="auto">
          <a:xfrm flipV="1">
            <a:off x="5962650" y="2844800"/>
            <a:ext cx="273050" cy="215900"/>
          </a:xfrm>
          <a:prstGeom prst="line">
            <a:avLst/>
          </a:prstGeom>
          <a:noFill/>
          <a:ln w="25400">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864" name="Oval 480"/>
          <p:cNvSpPr>
            <a:spLocks noChangeArrowheads="1"/>
          </p:cNvSpPr>
          <p:nvPr/>
        </p:nvSpPr>
        <p:spPr bwMode="auto">
          <a:xfrm>
            <a:off x="2755900" y="4346575"/>
            <a:ext cx="120650" cy="122238"/>
          </a:xfrm>
          <a:prstGeom prst="ellipse">
            <a:avLst/>
          </a:prstGeom>
          <a:solidFill>
            <a:srgbClr val="9999FF"/>
          </a:solidFill>
          <a:ln w="9525">
            <a:solidFill>
              <a:schemeClr val="tx1"/>
            </a:solidFill>
            <a:round/>
            <a:headEnd/>
            <a:tailEnd/>
          </a:ln>
        </p:spPr>
        <p:txBody>
          <a:bodyPr/>
          <a:lstStyle/>
          <a:p>
            <a:endParaRPr lang="he-IL">
              <a:solidFill>
                <a:srgbClr val="FF0000"/>
              </a:solidFill>
            </a:endParaRPr>
          </a:p>
        </p:txBody>
      </p:sp>
      <p:sp>
        <p:nvSpPr>
          <p:cNvPr id="16865" name="Oval 481"/>
          <p:cNvSpPr>
            <a:spLocks noChangeArrowheads="1"/>
          </p:cNvSpPr>
          <p:nvPr/>
        </p:nvSpPr>
        <p:spPr bwMode="auto">
          <a:xfrm>
            <a:off x="3160713" y="4125913"/>
            <a:ext cx="120650" cy="120650"/>
          </a:xfrm>
          <a:prstGeom prst="ellipse">
            <a:avLst/>
          </a:prstGeom>
          <a:solidFill>
            <a:srgbClr val="9999FF"/>
          </a:solidFill>
          <a:ln w="9525">
            <a:solidFill>
              <a:schemeClr val="tx1"/>
            </a:solidFill>
            <a:round/>
            <a:headEnd/>
            <a:tailEnd/>
          </a:ln>
        </p:spPr>
        <p:txBody>
          <a:bodyPr/>
          <a:lstStyle/>
          <a:p>
            <a:endParaRPr lang="he-IL">
              <a:solidFill>
                <a:srgbClr val="FF0000"/>
              </a:solidFill>
            </a:endParaRPr>
          </a:p>
        </p:txBody>
      </p:sp>
      <p:sp>
        <p:nvSpPr>
          <p:cNvPr id="16866" name="Oval 482"/>
          <p:cNvSpPr>
            <a:spLocks noChangeArrowheads="1"/>
          </p:cNvSpPr>
          <p:nvPr/>
        </p:nvSpPr>
        <p:spPr bwMode="auto">
          <a:xfrm>
            <a:off x="3436938" y="4089400"/>
            <a:ext cx="120650" cy="120650"/>
          </a:xfrm>
          <a:prstGeom prst="ellipse">
            <a:avLst/>
          </a:prstGeom>
          <a:solidFill>
            <a:srgbClr val="9999FF"/>
          </a:solidFill>
          <a:ln w="9525">
            <a:solidFill>
              <a:schemeClr val="tx1"/>
            </a:solidFill>
            <a:round/>
            <a:headEnd/>
            <a:tailEnd/>
          </a:ln>
        </p:spPr>
        <p:txBody>
          <a:bodyPr/>
          <a:lstStyle/>
          <a:p>
            <a:endParaRPr lang="he-IL">
              <a:solidFill>
                <a:srgbClr val="FF0000"/>
              </a:solidFill>
            </a:endParaRPr>
          </a:p>
        </p:txBody>
      </p:sp>
      <p:sp>
        <p:nvSpPr>
          <p:cNvPr id="16867" name="Oval 483"/>
          <p:cNvSpPr>
            <a:spLocks noChangeArrowheads="1"/>
          </p:cNvSpPr>
          <p:nvPr/>
        </p:nvSpPr>
        <p:spPr bwMode="auto">
          <a:xfrm>
            <a:off x="3851275" y="3878263"/>
            <a:ext cx="120650" cy="120650"/>
          </a:xfrm>
          <a:prstGeom prst="ellipse">
            <a:avLst/>
          </a:prstGeom>
          <a:solidFill>
            <a:srgbClr val="9999FF"/>
          </a:solidFill>
          <a:ln w="9525">
            <a:solidFill>
              <a:schemeClr val="tx1"/>
            </a:solidFill>
            <a:round/>
            <a:headEnd/>
            <a:tailEnd/>
          </a:ln>
        </p:spPr>
        <p:txBody>
          <a:bodyPr/>
          <a:lstStyle/>
          <a:p>
            <a:endParaRPr lang="he-IL">
              <a:solidFill>
                <a:srgbClr val="FF0000"/>
              </a:solidFill>
            </a:endParaRPr>
          </a:p>
        </p:txBody>
      </p:sp>
      <p:sp>
        <p:nvSpPr>
          <p:cNvPr id="16868" name="Oval 484"/>
          <p:cNvSpPr>
            <a:spLocks noChangeArrowheads="1"/>
          </p:cNvSpPr>
          <p:nvPr/>
        </p:nvSpPr>
        <p:spPr bwMode="auto">
          <a:xfrm>
            <a:off x="4394200" y="3657600"/>
            <a:ext cx="120650" cy="120650"/>
          </a:xfrm>
          <a:prstGeom prst="ellipse">
            <a:avLst/>
          </a:prstGeom>
          <a:solidFill>
            <a:srgbClr val="9999FF"/>
          </a:solidFill>
          <a:ln w="9525">
            <a:solidFill>
              <a:schemeClr val="tx1"/>
            </a:solidFill>
            <a:round/>
            <a:headEnd/>
            <a:tailEnd/>
          </a:ln>
        </p:spPr>
        <p:txBody>
          <a:bodyPr/>
          <a:lstStyle/>
          <a:p>
            <a:endParaRPr lang="he-IL">
              <a:solidFill>
                <a:srgbClr val="FF0000"/>
              </a:solidFill>
            </a:endParaRPr>
          </a:p>
        </p:txBody>
      </p:sp>
      <p:sp>
        <p:nvSpPr>
          <p:cNvPr id="16869" name="Oval 485"/>
          <p:cNvSpPr>
            <a:spLocks noChangeArrowheads="1"/>
          </p:cNvSpPr>
          <p:nvPr/>
        </p:nvSpPr>
        <p:spPr bwMode="auto">
          <a:xfrm>
            <a:off x="4799013" y="3436938"/>
            <a:ext cx="120650" cy="120650"/>
          </a:xfrm>
          <a:prstGeom prst="ellipse">
            <a:avLst/>
          </a:prstGeom>
          <a:solidFill>
            <a:srgbClr val="9999FF"/>
          </a:solidFill>
          <a:ln w="9525">
            <a:solidFill>
              <a:schemeClr val="tx1"/>
            </a:solidFill>
            <a:round/>
            <a:headEnd/>
            <a:tailEnd/>
          </a:ln>
        </p:spPr>
        <p:txBody>
          <a:bodyPr/>
          <a:lstStyle/>
          <a:p>
            <a:endParaRPr lang="he-IL">
              <a:solidFill>
                <a:srgbClr val="FF0000"/>
              </a:solidFill>
            </a:endParaRPr>
          </a:p>
        </p:txBody>
      </p:sp>
      <p:sp>
        <p:nvSpPr>
          <p:cNvPr id="16870" name="Oval 486"/>
          <p:cNvSpPr>
            <a:spLocks noChangeArrowheads="1"/>
          </p:cNvSpPr>
          <p:nvPr/>
        </p:nvSpPr>
        <p:spPr bwMode="auto">
          <a:xfrm>
            <a:off x="5353050" y="3216275"/>
            <a:ext cx="120650" cy="120650"/>
          </a:xfrm>
          <a:prstGeom prst="ellipse">
            <a:avLst/>
          </a:prstGeom>
          <a:solidFill>
            <a:srgbClr val="9999FF"/>
          </a:solidFill>
          <a:ln w="9525">
            <a:solidFill>
              <a:schemeClr val="tx1"/>
            </a:solidFill>
            <a:round/>
            <a:headEnd/>
            <a:tailEnd/>
          </a:ln>
        </p:spPr>
        <p:txBody>
          <a:bodyPr/>
          <a:lstStyle/>
          <a:p>
            <a:endParaRPr lang="he-IL">
              <a:solidFill>
                <a:srgbClr val="FF0000"/>
              </a:solidFill>
            </a:endParaRPr>
          </a:p>
        </p:txBody>
      </p:sp>
      <p:sp>
        <p:nvSpPr>
          <p:cNvPr id="16871" name="Oval 487"/>
          <p:cNvSpPr>
            <a:spLocks noChangeArrowheads="1"/>
          </p:cNvSpPr>
          <p:nvPr/>
        </p:nvSpPr>
        <p:spPr bwMode="auto">
          <a:xfrm>
            <a:off x="5895975" y="2995613"/>
            <a:ext cx="120650" cy="120650"/>
          </a:xfrm>
          <a:prstGeom prst="ellipse">
            <a:avLst/>
          </a:prstGeom>
          <a:solidFill>
            <a:srgbClr val="9999FF"/>
          </a:solidFill>
          <a:ln w="9525">
            <a:solidFill>
              <a:schemeClr val="tx1"/>
            </a:solidFill>
            <a:round/>
            <a:headEnd/>
            <a:tailEnd/>
          </a:ln>
        </p:spPr>
        <p:txBody>
          <a:bodyPr/>
          <a:lstStyle/>
          <a:p>
            <a:endParaRPr lang="he-IL">
              <a:solidFill>
                <a:srgbClr val="FF0000"/>
              </a:solidFill>
            </a:endParaRPr>
          </a:p>
        </p:txBody>
      </p:sp>
      <p:sp>
        <p:nvSpPr>
          <p:cNvPr id="17002" name="Line 618"/>
          <p:cNvSpPr>
            <a:spLocks noChangeShapeType="1"/>
          </p:cNvSpPr>
          <p:nvPr/>
        </p:nvSpPr>
        <p:spPr bwMode="auto">
          <a:xfrm flipV="1">
            <a:off x="6235700" y="2749550"/>
            <a:ext cx="406400" cy="101600"/>
          </a:xfrm>
          <a:prstGeom prst="line">
            <a:avLst/>
          </a:prstGeom>
          <a:noFill/>
          <a:ln w="25400">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7003" name="Line 619"/>
          <p:cNvSpPr>
            <a:spLocks noChangeShapeType="1"/>
          </p:cNvSpPr>
          <p:nvPr/>
        </p:nvSpPr>
        <p:spPr bwMode="auto">
          <a:xfrm flipV="1">
            <a:off x="6642100" y="2641600"/>
            <a:ext cx="273050" cy="101600"/>
          </a:xfrm>
          <a:prstGeom prst="line">
            <a:avLst/>
          </a:prstGeom>
          <a:noFill/>
          <a:ln w="25400">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7004" name="Line 620"/>
          <p:cNvSpPr>
            <a:spLocks noChangeShapeType="1"/>
          </p:cNvSpPr>
          <p:nvPr/>
        </p:nvSpPr>
        <p:spPr bwMode="auto">
          <a:xfrm flipV="1">
            <a:off x="6921500" y="2527300"/>
            <a:ext cx="266700" cy="114300"/>
          </a:xfrm>
          <a:prstGeom prst="line">
            <a:avLst/>
          </a:prstGeom>
          <a:noFill/>
          <a:ln w="25400">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7006" name="Line 622"/>
          <p:cNvSpPr>
            <a:spLocks noChangeShapeType="1"/>
          </p:cNvSpPr>
          <p:nvPr/>
        </p:nvSpPr>
        <p:spPr bwMode="auto">
          <a:xfrm flipV="1">
            <a:off x="7181850" y="2406650"/>
            <a:ext cx="279400" cy="127000"/>
          </a:xfrm>
          <a:prstGeom prst="line">
            <a:avLst/>
          </a:prstGeom>
          <a:noFill/>
          <a:ln w="25400">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7007" name="Line 623"/>
          <p:cNvSpPr>
            <a:spLocks noChangeShapeType="1"/>
          </p:cNvSpPr>
          <p:nvPr/>
        </p:nvSpPr>
        <p:spPr bwMode="auto">
          <a:xfrm flipV="1">
            <a:off x="7454900" y="2298700"/>
            <a:ext cx="279400" cy="107950"/>
          </a:xfrm>
          <a:prstGeom prst="line">
            <a:avLst/>
          </a:prstGeom>
          <a:noFill/>
          <a:ln w="25400">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7008" name="Line 624"/>
          <p:cNvSpPr>
            <a:spLocks noChangeShapeType="1"/>
          </p:cNvSpPr>
          <p:nvPr/>
        </p:nvSpPr>
        <p:spPr bwMode="auto">
          <a:xfrm flipV="1">
            <a:off x="7740650" y="2184400"/>
            <a:ext cx="393700" cy="120650"/>
          </a:xfrm>
          <a:prstGeom prst="line">
            <a:avLst/>
          </a:prstGeom>
          <a:noFill/>
          <a:ln w="25400">
            <a:solidFill>
              <a:srgbClr val="9999FF"/>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
        <p:nvSpPr>
          <p:cNvPr id="16873" name="Oval 489"/>
          <p:cNvSpPr>
            <a:spLocks noChangeArrowheads="1"/>
          </p:cNvSpPr>
          <p:nvPr/>
        </p:nvSpPr>
        <p:spPr bwMode="auto">
          <a:xfrm>
            <a:off x="6577013" y="2690813"/>
            <a:ext cx="120650" cy="120650"/>
          </a:xfrm>
          <a:prstGeom prst="ellipse">
            <a:avLst/>
          </a:prstGeom>
          <a:solidFill>
            <a:srgbClr val="9999FF"/>
          </a:solidFill>
          <a:ln w="9525">
            <a:solidFill>
              <a:schemeClr val="tx1"/>
            </a:solidFill>
            <a:round/>
            <a:headEnd/>
            <a:tailEnd/>
          </a:ln>
        </p:spPr>
        <p:txBody>
          <a:bodyPr/>
          <a:lstStyle/>
          <a:p>
            <a:endParaRPr lang="he-IL">
              <a:solidFill>
                <a:srgbClr val="FF0000"/>
              </a:solidFill>
            </a:endParaRPr>
          </a:p>
        </p:txBody>
      </p:sp>
      <p:sp>
        <p:nvSpPr>
          <p:cNvPr id="16874" name="Oval 490"/>
          <p:cNvSpPr>
            <a:spLocks noChangeArrowheads="1"/>
          </p:cNvSpPr>
          <p:nvPr/>
        </p:nvSpPr>
        <p:spPr bwMode="auto">
          <a:xfrm>
            <a:off x="6853238" y="2581275"/>
            <a:ext cx="120650" cy="120650"/>
          </a:xfrm>
          <a:prstGeom prst="ellipse">
            <a:avLst/>
          </a:prstGeom>
          <a:solidFill>
            <a:srgbClr val="9999FF"/>
          </a:solidFill>
          <a:ln w="9525">
            <a:solidFill>
              <a:schemeClr val="tx1"/>
            </a:solidFill>
            <a:round/>
            <a:headEnd/>
            <a:tailEnd/>
          </a:ln>
        </p:spPr>
        <p:txBody>
          <a:bodyPr/>
          <a:lstStyle/>
          <a:p>
            <a:endParaRPr lang="he-IL">
              <a:solidFill>
                <a:srgbClr val="FF0000"/>
              </a:solidFill>
            </a:endParaRPr>
          </a:p>
        </p:txBody>
      </p:sp>
      <p:sp>
        <p:nvSpPr>
          <p:cNvPr id="16875" name="Oval 491"/>
          <p:cNvSpPr>
            <a:spLocks noChangeArrowheads="1"/>
          </p:cNvSpPr>
          <p:nvPr/>
        </p:nvSpPr>
        <p:spPr bwMode="auto">
          <a:xfrm>
            <a:off x="7119938" y="2470150"/>
            <a:ext cx="120650" cy="120650"/>
          </a:xfrm>
          <a:prstGeom prst="ellipse">
            <a:avLst/>
          </a:prstGeom>
          <a:solidFill>
            <a:srgbClr val="9999FF"/>
          </a:solidFill>
          <a:ln w="9525">
            <a:solidFill>
              <a:schemeClr val="tx1"/>
            </a:solidFill>
            <a:round/>
            <a:headEnd/>
            <a:tailEnd/>
          </a:ln>
        </p:spPr>
        <p:txBody>
          <a:bodyPr/>
          <a:lstStyle/>
          <a:p>
            <a:endParaRPr lang="he-IL">
              <a:solidFill>
                <a:srgbClr val="FF0000"/>
              </a:solidFill>
            </a:endParaRPr>
          </a:p>
        </p:txBody>
      </p:sp>
      <p:sp>
        <p:nvSpPr>
          <p:cNvPr id="16876" name="Oval 492"/>
          <p:cNvSpPr>
            <a:spLocks noChangeArrowheads="1"/>
          </p:cNvSpPr>
          <p:nvPr/>
        </p:nvSpPr>
        <p:spPr bwMode="auto">
          <a:xfrm>
            <a:off x="7396163" y="2349500"/>
            <a:ext cx="120650" cy="122238"/>
          </a:xfrm>
          <a:prstGeom prst="ellipse">
            <a:avLst/>
          </a:prstGeom>
          <a:solidFill>
            <a:srgbClr val="9999FF"/>
          </a:solidFill>
          <a:ln w="9525">
            <a:solidFill>
              <a:schemeClr val="tx1"/>
            </a:solidFill>
            <a:round/>
            <a:headEnd/>
            <a:tailEnd/>
          </a:ln>
        </p:spPr>
        <p:txBody>
          <a:bodyPr/>
          <a:lstStyle/>
          <a:p>
            <a:endParaRPr lang="he-IL">
              <a:solidFill>
                <a:srgbClr val="FF0000"/>
              </a:solidFill>
            </a:endParaRPr>
          </a:p>
        </p:txBody>
      </p:sp>
      <p:sp>
        <p:nvSpPr>
          <p:cNvPr id="16877" name="Oval 493"/>
          <p:cNvSpPr>
            <a:spLocks noChangeArrowheads="1"/>
          </p:cNvSpPr>
          <p:nvPr/>
        </p:nvSpPr>
        <p:spPr bwMode="auto">
          <a:xfrm>
            <a:off x="7672388" y="2238375"/>
            <a:ext cx="120650" cy="122238"/>
          </a:xfrm>
          <a:prstGeom prst="ellipse">
            <a:avLst/>
          </a:prstGeom>
          <a:solidFill>
            <a:srgbClr val="9999FF"/>
          </a:solidFill>
          <a:ln w="9525">
            <a:solidFill>
              <a:schemeClr val="tx1"/>
            </a:solidFill>
            <a:round/>
            <a:headEnd/>
            <a:tailEnd/>
          </a:ln>
        </p:spPr>
        <p:txBody>
          <a:bodyPr/>
          <a:lstStyle/>
          <a:p>
            <a:endParaRPr lang="he-IL">
              <a:solidFill>
                <a:srgbClr val="FF0000"/>
              </a:solidFill>
            </a:endParaRPr>
          </a:p>
        </p:txBody>
      </p:sp>
      <p:sp>
        <p:nvSpPr>
          <p:cNvPr id="16878" name="Oval 494"/>
          <p:cNvSpPr>
            <a:spLocks noChangeArrowheads="1"/>
          </p:cNvSpPr>
          <p:nvPr/>
        </p:nvSpPr>
        <p:spPr bwMode="auto">
          <a:xfrm>
            <a:off x="8078788" y="2128838"/>
            <a:ext cx="120650" cy="120650"/>
          </a:xfrm>
          <a:prstGeom prst="ellipse">
            <a:avLst/>
          </a:prstGeom>
          <a:solidFill>
            <a:srgbClr val="9999FF"/>
          </a:solidFill>
          <a:ln w="9525">
            <a:solidFill>
              <a:schemeClr val="tx1"/>
            </a:solidFill>
            <a:round/>
            <a:headEnd/>
            <a:tailEnd/>
          </a:ln>
        </p:spPr>
        <p:txBody>
          <a:bodyPr/>
          <a:lstStyle/>
          <a:p>
            <a:endParaRPr lang="he-IL">
              <a:solidFill>
                <a:srgbClr val="FF0000"/>
              </a:solidFill>
            </a:endParaRPr>
          </a:p>
        </p:txBody>
      </p:sp>
      <p:sp>
        <p:nvSpPr>
          <p:cNvPr id="16872" name="Oval 488"/>
          <p:cNvSpPr>
            <a:spLocks noChangeArrowheads="1"/>
          </p:cNvSpPr>
          <p:nvPr/>
        </p:nvSpPr>
        <p:spPr bwMode="auto">
          <a:xfrm>
            <a:off x="6172200" y="2792413"/>
            <a:ext cx="120650" cy="120650"/>
          </a:xfrm>
          <a:prstGeom prst="ellipse">
            <a:avLst/>
          </a:prstGeom>
          <a:solidFill>
            <a:srgbClr val="9999FF"/>
          </a:solidFill>
          <a:ln w="9525">
            <a:solidFill>
              <a:schemeClr val="tx1"/>
            </a:solidFill>
            <a:round/>
            <a:headEnd/>
            <a:tailEnd/>
          </a:ln>
        </p:spPr>
        <p:txBody>
          <a:bodyPr/>
          <a:lstStyle/>
          <a:p>
            <a:endParaRPr lang="he-IL">
              <a:solidFill>
                <a:srgbClr val="FF0000"/>
              </a:solidFill>
            </a:endParaRPr>
          </a:p>
        </p:txBody>
      </p:sp>
      <p:sp>
        <p:nvSpPr>
          <p:cNvPr id="17012" name="Line 628"/>
          <p:cNvSpPr>
            <a:spLocks noChangeShapeType="1"/>
          </p:cNvSpPr>
          <p:nvPr/>
        </p:nvSpPr>
        <p:spPr bwMode="auto">
          <a:xfrm>
            <a:off x="1219200" y="1752600"/>
            <a:ext cx="10953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e-IL">
              <a:solidFill>
                <a:srgbClr val="FF0000"/>
              </a:solidFill>
            </a:endParaRPr>
          </a:p>
        </p:txBody>
      </p:sp>
    </p:spTree>
    <p:extLst>
      <p:ext uri="{BB962C8B-B14F-4D97-AF65-F5344CB8AC3E}">
        <p14:creationId xmlns:p14="http://schemas.microsoft.com/office/powerpoint/2010/main" val="40677690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25953"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(Very near) Future trends</a:t>
            </a:r>
          </a:p>
        </p:txBody>
      </p:sp>
      <p:pic>
        <p:nvPicPr>
          <p:cNvPr id="125954" name="Picture 2"/>
          <p:cNvPicPr>
            <a:picLocks noChangeAspect="1" noChangeArrowheads="1"/>
          </p:cNvPicPr>
          <p:nvPr/>
        </p:nvPicPr>
        <p:blipFill>
          <a:blip r:embed="rId3" cstate="print"/>
          <a:srcRect/>
          <a:stretch>
            <a:fillRect/>
          </a:stretch>
        </p:blipFill>
        <p:spPr bwMode="auto">
          <a:xfrm>
            <a:off x="1781175" y="1600200"/>
            <a:ext cx="5581650" cy="4525963"/>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idx="4294967295"/>
          </p:nvPr>
        </p:nvSpPr>
        <p:spPr>
          <a:xfrm>
            <a:off x="6324600" y="6245225"/>
            <a:ext cx="2360613" cy="474663"/>
          </a:xfrm>
          <a:prstGeom prst="rect">
            <a:avLst/>
          </a:prstGeom>
        </p:spPr>
        <p:txBody>
          <a:bodyPr/>
          <a:lstStyle/>
          <a:p>
            <a:r>
              <a:rPr lang="en-GB"/>
              <a:t>October 2005, Lecture #1</a:t>
            </a:r>
          </a:p>
        </p:txBody>
      </p:sp>
      <p:sp>
        <p:nvSpPr>
          <p:cNvPr id="6" name="Footer Placeholder 2"/>
          <p:cNvSpPr>
            <a:spLocks noGrp="1"/>
          </p:cNvSpPr>
          <p:nvPr>
            <p:ph type="ftr" idx="11"/>
          </p:nvPr>
        </p:nvSpPr>
        <p:spPr/>
        <p:txBody>
          <a:bodyPr/>
          <a:lstStyle/>
          <a:p>
            <a:r>
              <a:rPr lang="en-GB"/>
              <a:t>Introduction to Parallel Processing</a:t>
            </a:r>
          </a:p>
        </p:txBody>
      </p:sp>
      <p:pic>
        <p:nvPicPr>
          <p:cNvPr id="126977" name="Picture 1"/>
          <p:cNvPicPr>
            <a:picLocks noChangeAspect="1" noChangeArrowheads="1"/>
          </p:cNvPicPr>
          <p:nvPr/>
        </p:nvPicPr>
        <p:blipFill>
          <a:blip r:embed="rId3" cstate="print"/>
          <a:srcRect/>
          <a:stretch>
            <a:fillRect/>
          </a:stretch>
        </p:blipFill>
        <p:spPr bwMode="auto">
          <a:xfrm>
            <a:off x="4343400" y="0"/>
            <a:ext cx="4800600" cy="6858000"/>
          </a:xfrm>
          <a:prstGeom prst="rect">
            <a:avLst/>
          </a:prstGeom>
          <a:noFill/>
          <a:ln w="9525">
            <a:noFill/>
            <a:round/>
            <a:headEnd/>
            <a:tailEnd/>
          </a:ln>
          <a:effectLst/>
        </p:spPr>
      </p:pic>
      <p:pic>
        <p:nvPicPr>
          <p:cNvPr id="126978" name="Picture 2"/>
          <p:cNvPicPr>
            <a:picLocks noChangeAspect="1" noChangeArrowheads="1"/>
          </p:cNvPicPr>
          <p:nvPr/>
        </p:nvPicPr>
        <p:blipFill>
          <a:blip r:embed="rId4" cstate="print"/>
          <a:srcRect/>
          <a:stretch>
            <a:fillRect/>
          </a:stretch>
        </p:blipFill>
        <p:spPr bwMode="auto">
          <a:xfrm>
            <a:off x="0" y="0"/>
            <a:ext cx="4648200" cy="6858000"/>
          </a:xfrm>
          <a:prstGeom prst="rect">
            <a:avLst/>
          </a:prstGeom>
          <a:noFill/>
          <a:ln w="9525">
            <a:noFill/>
            <a:round/>
            <a:headEnd/>
            <a:tailEnd/>
          </a:ln>
          <a:effectLst/>
        </p:spPr>
      </p:pic>
      <p:sp>
        <p:nvSpPr>
          <p:cNvPr id="126979" name="Text Box 3"/>
          <p:cNvSpPr txBox="1">
            <a:spLocks noChangeArrowheads="1"/>
          </p:cNvSpPr>
          <p:nvPr/>
        </p:nvSpPr>
        <p:spPr bwMode="auto">
          <a:xfrm>
            <a:off x="4191000" y="0"/>
            <a:ext cx="4724400" cy="1143000"/>
          </a:xfrm>
          <a:prstGeom prst="rect">
            <a:avLst/>
          </a:prstGeom>
          <a:noFill/>
          <a:ln w="9525">
            <a:noFill/>
            <a:round/>
            <a:headEnd/>
            <a:tailEnd/>
          </a:ln>
          <a:effectLst/>
        </p:spPr>
        <p:txBody>
          <a:bodyPr lIns="90000" tIns="46800" rIns="90000" bIns="46800" anchor="ctr"/>
          <a:lstStyle/>
          <a:p>
            <a:pPr>
              <a:lnSpc>
                <a:spcPct val="100000"/>
              </a:lnSpc>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400">
                <a:solidFill>
                  <a:srgbClr val="FFFFFF"/>
                </a:solidFill>
              </a:rPr>
              <a:t>1997 Prediction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idx="4294967295"/>
          </p:nvPr>
        </p:nvSpPr>
        <p:spPr>
          <a:xfrm>
            <a:off x="6324600" y="6245225"/>
            <a:ext cx="2360613" cy="474663"/>
          </a:xfrm>
          <a:prstGeom prst="rect">
            <a:avLst/>
          </a:prstGeom>
        </p:spPr>
        <p:txBody>
          <a:bodyPr/>
          <a:lstStyle/>
          <a:p>
            <a:r>
              <a:rPr lang="en-GB"/>
              <a:t>October 2005, Lecture #1</a:t>
            </a:r>
          </a:p>
        </p:txBody>
      </p:sp>
      <p:sp>
        <p:nvSpPr>
          <p:cNvPr id="7" name="Footer Placeholder 2"/>
          <p:cNvSpPr>
            <a:spLocks noGrp="1"/>
          </p:cNvSpPr>
          <p:nvPr>
            <p:ph type="ftr" idx="11"/>
          </p:nvPr>
        </p:nvSpPr>
        <p:spPr/>
        <p:txBody>
          <a:bodyPr/>
          <a:lstStyle/>
          <a:p>
            <a:r>
              <a:rPr lang="en-GB"/>
              <a:t>Introduction to Parallel Processing</a:t>
            </a:r>
          </a:p>
        </p:txBody>
      </p:sp>
      <p:pic>
        <p:nvPicPr>
          <p:cNvPr id="128001"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a:effectLst/>
        </p:spPr>
      </p:pic>
      <p:sp>
        <p:nvSpPr>
          <p:cNvPr id="128002" name="Oval 2"/>
          <p:cNvSpPr>
            <a:spLocks noChangeArrowheads="1"/>
          </p:cNvSpPr>
          <p:nvPr/>
        </p:nvSpPr>
        <p:spPr bwMode="auto">
          <a:xfrm>
            <a:off x="0" y="1752600"/>
            <a:ext cx="5257800" cy="4114800"/>
          </a:xfrm>
          <a:prstGeom prst="ellipse">
            <a:avLst/>
          </a:prstGeom>
          <a:noFill/>
          <a:ln w="38160">
            <a:solidFill>
              <a:srgbClr val="000000"/>
            </a:solidFill>
            <a:miter lim="800000"/>
            <a:headEnd/>
            <a:tailEnd/>
          </a:ln>
          <a:effectLst/>
        </p:spPr>
        <p:txBody>
          <a:bodyPr wrap="none" anchor="ctr"/>
          <a:lstStyle/>
          <a:p>
            <a:endParaRPr lang="en-US"/>
          </a:p>
        </p:txBody>
      </p:sp>
      <p:sp>
        <p:nvSpPr>
          <p:cNvPr id="128003" name="Line 3"/>
          <p:cNvSpPr>
            <a:spLocks noChangeShapeType="1"/>
          </p:cNvSpPr>
          <p:nvPr/>
        </p:nvSpPr>
        <p:spPr bwMode="auto">
          <a:xfrm>
            <a:off x="4114800" y="381000"/>
            <a:ext cx="1524000" cy="838200"/>
          </a:xfrm>
          <a:prstGeom prst="line">
            <a:avLst/>
          </a:prstGeom>
          <a:noFill/>
          <a:ln w="76320">
            <a:solidFill>
              <a:srgbClr val="000000"/>
            </a:solidFill>
            <a:miter lim="800000"/>
            <a:headEnd/>
            <a:tailEnd type="triangle" w="med" len="med"/>
          </a:ln>
          <a:effectLst/>
        </p:spPr>
        <p:txBody>
          <a:bodyPr/>
          <a:lstStyle/>
          <a:p>
            <a:endParaRPr lang="en-US"/>
          </a:p>
        </p:txBody>
      </p:sp>
      <p:sp>
        <p:nvSpPr>
          <p:cNvPr id="128004" name="Line 4"/>
          <p:cNvSpPr>
            <a:spLocks noChangeShapeType="1"/>
          </p:cNvSpPr>
          <p:nvPr/>
        </p:nvSpPr>
        <p:spPr bwMode="auto">
          <a:xfrm flipH="1">
            <a:off x="2894013" y="381000"/>
            <a:ext cx="1222375" cy="1371600"/>
          </a:xfrm>
          <a:prstGeom prst="line">
            <a:avLst/>
          </a:prstGeom>
          <a:noFill/>
          <a:ln w="76320">
            <a:solidFill>
              <a:srgbClr val="000000"/>
            </a:solidFill>
            <a:miter lim="800000"/>
            <a:headEnd/>
            <a:tailEnd type="triangle" w="med" len="med"/>
          </a:ln>
          <a:effectLst/>
        </p:spPr>
        <p:txBody>
          <a:bodyPr/>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29025"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Power dissipation</a:t>
            </a:r>
          </a:p>
        </p:txBody>
      </p:sp>
      <p:sp>
        <p:nvSpPr>
          <p:cNvPr id="129026" name="Rectangle 2"/>
          <p:cNvSpPr>
            <a:spLocks noGrp="1" noChangeArrowheads="1"/>
          </p:cNvSpPr>
          <p:nvPr>
            <p:ph type="body" idx="1"/>
          </p:nvPr>
        </p:nvSpPr>
        <p:spPr>
          <a:xfrm>
            <a:off x="457200" y="1600200"/>
            <a:ext cx="8229600" cy="4849813"/>
          </a:xfrm>
          <a:ln/>
        </p:spPr>
        <p:txBody>
          <a:bodyPr/>
          <a:lstStyle/>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Opteron dual core 95W</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Human Activities</a:t>
            </a:r>
          </a:p>
          <a:p>
            <a:pPr lvl="1"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Sleeping 81W</a:t>
            </a:r>
          </a:p>
          <a:p>
            <a:pPr lvl="1"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Sitting 93W</a:t>
            </a:r>
          </a:p>
          <a:p>
            <a:pPr lvl="1"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Conversation 128W</a:t>
            </a:r>
          </a:p>
          <a:p>
            <a:pPr lvl="1"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Strolling 163W</a:t>
            </a:r>
          </a:p>
          <a:p>
            <a:pPr lvl="1"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Hiking 407W</a:t>
            </a:r>
          </a:p>
          <a:p>
            <a:pPr lvl="1"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Sprinting 1630W</a:t>
            </a:r>
          </a:p>
          <a:p>
            <a:pPr algn="l" rtl="0">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30049" name="Rectangle 1"/>
          <p:cNvSpPr>
            <a:spLocks noGrp="1" noChangeArrowheads="1"/>
          </p:cNvSpPr>
          <p:nvPr>
            <p:ph type="title"/>
          </p:nvPr>
        </p:nvSpPr>
        <p:spPr>
          <a:xfrm>
            <a:off x="457200" y="190500"/>
            <a:ext cx="8229600" cy="1312863"/>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t>Power Consumption Trends in Microprocessors</a:t>
            </a:r>
          </a:p>
        </p:txBody>
      </p:sp>
      <p:pic>
        <p:nvPicPr>
          <p:cNvPr id="130050" name="Picture 2"/>
          <p:cNvPicPr>
            <a:picLocks noChangeAspect="1" noChangeArrowheads="1"/>
          </p:cNvPicPr>
          <p:nvPr/>
        </p:nvPicPr>
        <p:blipFill>
          <a:blip r:embed="rId3" cstate="print"/>
          <a:srcRect/>
          <a:stretch>
            <a:fillRect/>
          </a:stretch>
        </p:blipFill>
        <p:spPr bwMode="auto">
          <a:xfrm>
            <a:off x="1219200" y="1733550"/>
            <a:ext cx="6591300" cy="512445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31073"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The Power Problem</a:t>
            </a:r>
          </a:p>
        </p:txBody>
      </p:sp>
      <p:pic>
        <p:nvPicPr>
          <p:cNvPr id="131074" name="Picture 2"/>
          <p:cNvPicPr>
            <a:picLocks noChangeAspect="1" noChangeArrowheads="1"/>
          </p:cNvPicPr>
          <p:nvPr/>
        </p:nvPicPr>
        <p:blipFill>
          <a:blip r:embed="rId3" cstate="print"/>
          <a:srcRect/>
          <a:stretch>
            <a:fillRect/>
          </a:stretch>
        </p:blipFill>
        <p:spPr bwMode="auto">
          <a:xfrm>
            <a:off x="990600" y="1219200"/>
            <a:ext cx="6829425" cy="528637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idx="11"/>
          </p:nvPr>
        </p:nvSpPr>
        <p:spPr/>
        <p:txBody>
          <a:bodyPr/>
          <a:lstStyle/>
          <a:p>
            <a:r>
              <a:rPr lang="en-GB" smtClean="0"/>
              <a:t>Introduction to Parallel Processing</a:t>
            </a:r>
            <a:endParaRPr lang="en-GB"/>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1714500"/>
            <a:ext cx="709612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19200" y="5562600"/>
            <a:ext cx="5410200" cy="349968"/>
          </a:xfrm>
          <a:prstGeom prst="rect">
            <a:avLst/>
          </a:prstGeom>
          <a:noFill/>
        </p:spPr>
        <p:txBody>
          <a:bodyPr wrap="square" rtlCol="1">
            <a:spAutoFit/>
          </a:bodyPr>
          <a:lstStyle/>
          <a:p>
            <a:pPr algn="l" rtl="0"/>
            <a:r>
              <a:rPr lang="en-US" dirty="0" smtClean="0">
                <a:solidFill>
                  <a:srgbClr val="FF0000"/>
                </a:solidFill>
              </a:rPr>
              <a:t>Source: </a:t>
            </a:r>
            <a:r>
              <a:rPr lang="en-US" dirty="0" err="1" smtClean="0">
                <a:solidFill>
                  <a:srgbClr val="FF0000"/>
                </a:solidFill>
              </a:rPr>
              <a:t>SciDAC</a:t>
            </a:r>
            <a:r>
              <a:rPr lang="en-US" dirty="0" smtClean="0">
                <a:solidFill>
                  <a:srgbClr val="FF0000"/>
                </a:solidFill>
              </a:rPr>
              <a:t> Review, Number 16, 2010</a:t>
            </a:r>
            <a:endParaRPr lang="he-IL" dirty="0">
              <a:solidFill>
                <a:srgbClr val="FF0000"/>
              </a:solidFill>
            </a:endParaRPr>
          </a:p>
        </p:txBody>
      </p:sp>
    </p:spTree>
    <p:extLst>
      <p:ext uri="{BB962C8B-B14F-4D97-AF65-F5344CB8AC3E}">
        <p14:creationId xmlns:p14="http://schemas.microsoft.com/office/powerpoint/2010/main" val="415135605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4294967295"/>
          </p:nvPr>
        </p:nvSpPr>
        <p:spPr>
          <a:xfrm>
            <a:off x="1415389" y="6397418"/>
            <a:ext cx="6556375" cy="304800"/>
          </a:xfrm>
          <a:prstGeom prst="rect">
            <a:avLst/>
          </a:prstGeom>
        </p:spPr>
        <p:txBody>
          <a:bodyPr/>
          <a:lstStyle/>
          <a:p>
            <a:pPr algn="l" rtl="0"/>
            <a:r>
              <a:rPr lang="en-US" dirty="0" smtClean="0">
                <a:solidFill>
                  <a:srgbClr val="FF0000"/>
                </a:solidFill>
              </a:rPr>
              <a:t>National </a:t>
            </a:r>
            <a:r>
              <a:rPr lang="en-US" dirty="0">
                <a:solidFill>
                  <a:srgbClr val="FF0000"/>
                </a:solidFill>
              </a:rPr>
              <a:t>Center for Supercomputing Applications</a:t>
            </a:r>
            <a:endParaRPr lang="en-US" b="0" i="0" dirty="0">
              <a:solidFill>
                <a:srgbClr val="FF0000"/>
              </a:solidFill>
            </a:endParaRPr>
          </a:p>
        </p:txBody>
      </p:sp>
      <p:sp>
        <p:nvSpPr>
          <p:cNvPr id="25602" name="Rectangle 2"/>
          <p:cNvSpPr>
            <a:spLocks noGrp="1" noChangeArrowheads="1"/>
          </p:cNvSpPr>
          <p:nvPr>
            <p:ph type="title"/>
          </p:nvPr>
        </p:nvSpPr>
        <p:spPr>
          <a:xfrm>
            <a:off x="460375" y="-182562"/>
            <a:ext cx="8228013" cy="1141412"/>
          </a:xfrm>
        </p:spPr>
        <p:txBody>
          <a:bodyPr/>
          <a:lstStyle/>
          <a:p>
            <a:r>
              <a:rPr lang="en-US">
                <a:solidFill>
                  <a:srgbClr val="FF0000"/>
                </a:solidFill>
              </a:rPr>
              <a:t>Managing the Heat Load</a:t>
            </a:r>
          </a:p>
        </p:txBody>
      </p:sp>
      <p:pic>
        <p:nvPicPr>
          <p:cNvPr id="25603" name="Picture 3" descr="HeatSink_Pentium4-600Se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395" y="2209800"/>
            <a:ext cx="2970212" cy="2227263"/>
          </a:xfrm>
          <a:prstGeom prst="rect">
            <a:avLst/>
          </a:prstGeom>
          <a:noFill/>
          <a:extLst>
            <a:ext uri="{909E8E84-426E-40DD-AFC4-6F175D3DCCD1}">
              <a14:hiddenFill xmlns:a14="http://schemas.microsoft.com/office/drawing/2010/main">
                <a:solidFill>
                  <a:srgbClr val="FFFFFF"/>
                </a:solidFill>
              </a14:hiddenFill>
            </a:ext>
          </a:extLst>
        </p:spPr>
      </p:pic>
      <p:sp>
        <p:nvSpPr>
          <p:cNvPr id="25605" name="Text Box 5"/>
          <p:cNvSpPr txBox="1">
            <a:spLocks noChangeArrowheads="1"/>
          </p:cNvSpPr>
          <p:nvPr/>
        </p:nvSpPr>
        <p:spPr bwMode="auto">
          <a:xfrm>
            <a:off x="457200" y="4585418"/>
            <a:ext cx="3622675" cy="349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r>
              <a:rPr lang="en-US" dirty="0">
                <a:solidFill>
                  <a:srgbClr val="FF0000"/>
                </a:solidFill>
                <a:latin typeface="Times New Roman" pitchFamily="18" charset="0"/>
              </a:rPr>
              <a:t>Liquid cooling system in Apple G5s</a:t>
            </a:r>
          </a:p>
        </p:txBody>
      </p:sp>
      <p:sp>
        <p:nvSpPr>
          <p:cNvPr id="25606" name="Text Box 6"/>
          <p:cNvSpPr txBox="1">
            <a:spLocks noChangeArrowheads="1"/>
          </p:cNvSpPr>
          <p:nvPr/>
        </p:nvSpPr>
        <p:spPr bwMode="auto">
          <a:xfrm>
            <a:off x="4790754" y="4585418"/>
            <a:ext cx="3622675" cy="349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l"/>
            <a:r>
              <a:rPr lang="en-US" dirty="0">
                <a:solidFill>
                  <a:srgbClr val="FF0000"/>
                </a:solidFill>
                <a:latin typeface="Times New Roman" pitchFamily="18" charset="0"/>
              </a:rPr>
              <a:t>Heat sinks in 6XX series Pentium 4s</a:t>
            </a:r>
          </a:p>
        </p:txBody>
      </p:sp>
      <p:pic>
        <p:nvPicPr>
          <p:cNvPr id="25607" name="Picture 7" descr="G5coo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731" y="2081212"/>
            <a:ext cx="2741612" cy="24844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a:xfrm>
            <a:off x="1295400" y="5299388"/>
            <a:ext cx="6400800" cy="1084737"/>
          </a:xfrm>
          <a:prstGeom prst="rect">
            <a:avLst/>
          </a:prstGeom>
        </p:spPr>
        <p:txBody>
          <a:bodyPr/>
          <a:lstStyle>
            <a:lvl1pPr marL="341313" indent="-341313" algn="r" defTabSz="457200" rtl="1" fontAlgn="base">
              <a:lnSpc>
                <a:spcPct val="93000"/>
              </a:lnSpc>
              <a:spcBef>
                <a:spcPts val="800"/>
              </a:spcBef>
              <a:spcAft>
                <a:spcPct val="0"/>
              </a:spcAft>
              <a:buClr>
                <a:srgbClr val="000000"/>
              </a:buClr>
              <a:buSzPct val="100000"/>
              <a:buFont typeface="Arial" charset="0"/>
              <a:buChar char="•"/>
              <a:defRPr sz="3200">
                <a:solidFill>
                  <a:srgbClr val="000000"/>
                </a:solidFill>
                <a:latin typeface="+mn-lt"/>
                <a:ea typeface="+mn-ea"/>
                <a:cs typeface="+mn-cs"/>
              </a:defRPr>
            </a:lvl1pPr>
            <a:lvl2pPr marL="741363" indent="-284163" algn="r" defTabSz="457200" rtl="1" fontAlgn="base">
              <a:lnSpc>
                <a:spcPct val="93000"/>
              </a:lnSpc>
              <a:spcBef>
                <a:spcPts val="700"/>
              </a:spcBef>
              <a:spcAft>
                <a:spcPct val="0"/>
              </a:spcAft>
              <a:buClr>
                <a:srgbClr val="000000"/>
              </a:buClr>
              <a:buSzPct val="100000"/>
              <a:buFont typeface="Arial" charset="0"/>
              <a:buChar char="–"/>
              <a:defRPr sz="2800">
                <a:solidFill>
                  <a:srgbClr val="000000"/>
                </a:solidFill>
                <a:latin typeface="+mn-lt"/>
                <a:cs typeface="+mn-cs"/>
              </a:defRPr>
            </a:lvl2pPr>
            <a:lvl3pPr marL="1143000" indent="-228600" algn="r" defTabSz="457200" rtl="1" fontAlgn="base">
              <a:lnSpc>
                <a:spcPct val="93000"/>
              </a:lnSpc>
              <a:spcBef>
                <a:spcPts val="600"/>
              </a:spcBef>
              <a:spcAft>
                <a:spcPct val="0"/>
              </a:spcAft>
              <a:buClr>
                <a:srgbClr val="000000"/>
              </a:buClr>
              <a:buSzPct val="100000"/>
              <a:buFont typeface="Arial" charset="0"/>
              <a:buChar char="•"/>
              <a:defRPr sz="2400">
                <a:solidFill>
                  <a:srgbClr val="000000"/>
                </a:solidFill>
                <a:latin typeface="+mn-lt"/>
                <a:cs typeface="+mn-cs"/>
              </a:defRPr>
            </a:lvl3pPr>
            <a:lvl4pPr marL="1600200" indent="-228600" algn="r" defTabSz="457200" rtl="1" fontAlgn="base">
              <a:lnSpc>
                <a:spcPct val="93000"/>
              </a:lnSpc>
              <a:spcBef>
                <a:spcPts val="500"/>
              </a:spcBef>
              <a:spcAft>
                <a:spcPct val="0"/>
              </a:spcAft>
              <a:buClr>
                <a:srgbClr val="000000"/>
              </a:buClr>
              <a:buSzPct val="100000"/>
              <a:buFont typeface="Arial" charset="0"/>
              <a:buChar char="–"/>
              <a:defRPr sz="2000">
                <a:solidFill>
                  <a:srgbClr val="000000"/>
                </a:solidFill>
                <a:latin typeface="+mn-lt"/>
                <a:cs typeface="+mn-cs"/>
              </a:defRPr>
            </a:lvl4pPr>
            <a:lvl5pPr marL="2057400" indent="-228600" algn="r" defTabSz="457200" rtl="1" fontAlgn="base">
              <a:lnSpc>
                <a:spcPct val="93000"/>
              </a:lnSpc>
              <a:spcBef>
                <a:spcPts val="500"/>
              </a:spcBef>
              <a:spcAft>
                <a:spcPct val="0"/>
              </a:spcAft>
              <a:buClr>
                <a:srgbClr val="000000"/>
              </a:buClr>
              <a:buSzPct val="100000"/>
              <a:buFont typeface="Arial" charset="0"/>
              <a:buChar char="»"/>
              <a:defRPr sz="2000">
                <a:solidFill>
                  <a:srgbClr val="000000"/>
                </a:solidFill>
                <a:latin typeface="+mn-lt"/>
                <a:cs typeface="+mn-cs"/>
              </a:defRPr>
            </a:lvl5pPr>
            <a:lvl6pPr marL="2514600" indent="-228600" algn="r" defTabSz="457200" rtl="1" fontAlgn="base">
              <a:lnSpc>
                <a:spcPct val="93000"/>
              </a:lnSpc>
              <a:spcBef>
                <a:spcPts val="500"/>
              </a:spcBef>
              <a:spcAft>
                <a:spcPct val="0"/>
              </a:spcAft>
              <a:buClr>
                <a:srgbClr val="000000"/>
              </a:buClr>
              <a:buSzPct val="100000"/>
              <a:buFont typeface="Arial" charset="0"/>
              <a:buChar char="»"/>
              <a:defRPr sz="2000">
                <a:solidFill>
                  <a:srgbClr val="000000"/>
                </a:solidFill>
                <a:latin typeface="+mn-lt"/>
                <a:cs typeface="+mn-cs"/>
              </a:defRPr>
            </a:lvl6pPr>
            <a:lvl7pPr marL="2971800" indent="-228600" algn="r" defTabSz="457200" rtl="1" fontAlgn="base">
              <a:lnSpc>
                <a:spcPct val="93000"/>
              </a:lnSpc>
              <a:spcBef>
                <a:spcPts val="500"/>
              </a:spcBef>
              <a:spcAft>
                <a:spcPct val="0"/>
              </a:spcAft>
              <a:buClr>
                <a:srgbClr val="000000"/>
              </a:buClr>
              <a:buSzPct val="100000"/>
              <a:buFont typeface="Arial" charset="0"/>
              <a:buChar char="»"/>
              <a:defRPr sz="2000">
                <a:solidFill>
                  <a:srgbClr val="000000"/>
                </a:solidFill>
                <a:latin typeface="+mn-lt"/>
                <a:cs typeface="+mn-cs"/>
              </a:defRPr>
            </a:lvl7pPr>
            <a:lvl8pPr marL="3429000" indent="-228600" algn="r" defTabSz="457200" rtl="1" fontAlgn="base">
              <a:lnSpc>
                <a:spcPct val="93000"/>
              </a:lnSpc>
              <a:spcBef>
                <a:spcPts val="500"/>
              </a:spcBef>
              <a:spcAft>
                <a:spcPct val="0"/>
              </a:spcAft>
              <a:buClr>
                <a:srgbClr val="000000"/>
              </a:buClr>
              <a:buSzPct val="100000"/>
              <a:buFont typeface="Arial" charset="0"/>
              <a:buChar char="»"/>
              <a:defRPr sz="2000">
                <a:solidFill>
                  <a:srgbClr val="000000"/>
                </a:solidFill>
                <a:latin typeface="+mn-lt"/>
                <a:cs typeface="+mn-cs"/>
              </a:defRPr>
            </a:lvl8pPr>
            <a:lvl9pPr marL="3886200" indent="-228600" algn="r" defTabSz="457200" rtl="1" fontAlgn="base">
              <a:lnSpc>
                <a:spcPct val="93000"/>
              </a:lnSpc>
              <a:spcBef>
                <a:spcPts val="500"/>
              </a:spcBef>
              <a:spcAft>
                <a:spcPct val="0"/>
              </a:spcAft>
              <a:buClr>
                <a:srgbClr val="000000"/>
              </a:buClr>
              <a:buSzPct val="100000"/>
              <a:buFont typeface="Arial" charset="0"/>
              <a:buChar char="»"/>
              <a:defRPr sz="2000">
                <a:solidFill>
                  <a:srgbClr val="000000"/>
                </a:solidFill>
                <a:latin typeface="+mn-lt"/>
                <a:cs typeface="+mn-cs"/>
              </a:defRPr>
            </a:lvl9pPr>
          </a:lstStyle>
          <a:p>
            <a:pPr marL="0" indent="0" algn="l" rtl="0">
              <a:buNone/>
            </a:pPr>
            <a:r>
              <a:rPr lang="en-US" sz="1800" b="1" dirty="0" smtClean="0"/>
              <a:t>Source: Thom H. Dunning, Jr.</a:t>
            </a:r>
          </a:p>
          <a:p>
            <a:pPr marL="0" indent="0" algn="l" rtl="0">
              <a:buNone/>
            </a:pPr>
            <a:r>
              <a:rPr lang="en-US" sz="1400" dirty="0" smtClean="0"/>
              <a:t>National Center for Supercomputing Applications</a:t>
            </a:r>
          </a:p>
          <a:p>
            <a:pPr marL="0" indent="0" algn="l" rtl="0">
              <a:spcBef>
                <a:spcPct val="5000"/>
              </a:spcBef>
              <a:buNone/>
            </a:pPr>
            <a:r>
              <a:rPr lang="en-US" sz="1400" i="1" dirty="0" smtClean="0"/>
              <a:t>and</a:t>
            </a:r>
            <a:r>
              <a:rPr lang="en-US" sz="1400" dirty="0" smtClean="0"/>
              <a:t> Department of Chemistry</a:t>
            </a:r>
          </a:p>
          <a:p>
            <a:pPr marL="0" indent="0" algn="l" rtl="0">
              <a:spcBef>
                <a:spcPct val="5000"/>
              </a:spcBef>
              <a:buNone/>
            </a:pPr>
            <a:r>
              <a:rPr lang="en-US" sz="1400" dirty="0" smtClean="0"/>
              <a:t>University of Illinois at Urbana-Champaign</a:t>
            </a:r>
            <a:endParaRPr lang="en-US" sz="1800" dirty="0"/>
          </a:p>
        </p:txBody>
      </p:sp>
    </p:spTree>
    <p:extLst>
      <p:ext uri="{BB962C8B-B14F-4D97-AF65-F5344CB8AC3E}">
        <p14:creationId xmlns:p14="http://schemas.microsoft.com/office/powerpoint/2010/main" val="22147534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32097"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Dual </a:t>
            </a:r>
            <a:r>
              <a:rPr lang="en-GB" b="1" dirty="0" smtClean="0"/>
              <a:t>core (2005)</a:t>
            </a:r>
            <a:endParaRPr lang="en-GB" b="1" dirty="0"/>
          </a:p>
        </p:txBody>
      </p:sp>
      <p:pic>
        <p:nvPicPr>
          <p:cNvPr id="132098" name="Picture 2"/>
          <p:cNvPicPr>
            <a:picLocks noChangeAspect="1" noChangeArrowheads="1"/>
          </p:cNvPicPr>
          <p:nvPr/>
        </p:nvPicPr>
        <p:blipFill>
          <a:blip r:embed="rId3" cstate="print"/>
          <a:srcRect/>
          <a:stretch>
            <a:fillRect/>
          </a:stretch>
        </p:blipFill>
        <p:spPr bwMode="auto">
          <a:xfrm>
            <a:off x="457200" y="1219200"/>
            <a:ext cx="8229600" cy="4906963"/>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2009</a:t>
            </a:r>
            <a:endParaRPr lang="en-US" b="1" dirty="0"/>
          </a:p>
        </p:txBody>
      </p:sp>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dirty="0" smtClean="0"/>
              <a:t>Introduction to Parallel Processing</a:t>
            </a:r>
          </a:p>
        </p:txBody>
      </p:sp>
      <p:pic>
        <p:nvPicPr>
          <p:cNvPr id="90114" name="Picture 2"/>
          <p:cNvPicPr>
            <a:picLocks noChangeAspect="1" noChangeArrowheads="1"/>
          </p:cNvPicPr>
          <p:nvPr/>
        </p:nvPicPr>
        <p:blipFill>
          <a:blip r:embed="rId2" cstate="print"/>
          <a:srcRect/>
          <a:stretch>
            <a:fillRect/>
          </a:stretch>
        </p:blipFill>
        <p:spPr bwMode="auto">
          <a:xfrm>
            <a:off x="0" y="4191000"/>
            <a:ext cx="2667000" cy="2667000"/>
          </a:xfrm>
          <a:prstGeom prst="rect">
            <a:avLst/>
          </a:prstGeom>
          <a:noFill/>
          <a:ln w="9525">
            <a:noFill/>
            <a:miter lim="800000"/>
            <a:headEnd/>
            <a:tailEnd/>
          </a:ln>
        </p:spPr>
      </p:pic>
      <p:pic>
        <p:nvPicPr>
          <p:cNvPr id="90115" name="Picture 3"/>
          <p:cNvPicPr>
            <a:picLocks noChangeAspect="1" noChangeArrowheads="1"/>
          </p:cNvPicPr>
          <p:nvPr/>
        </p:nvPicPr>
        <p:blipFill>
          <a:blip r:embed="rId3" cstate="print"/>
          <a:srcRect/>
          <a:stretch>
            <a:fillRect/>
          </a:stretch>
        </p:blipFill>
        <p:spPr bwMode="auto">
          <a:xfrm>
            <a:off x="3048000" y="1219200"/>
            <a:ext cx="5715000" cy="4819650"/>
          </a:xfrm>
          <a:prstGeom prst="rect">
            <a:avLst/>
          </a:prstGeom>
          <a:noFill/>
          <a:ln w="9525">
            <a:noFill/>
            <a:miter lim="800000"/>
            <a:headEnd/>
            <a:tailEnd/>
          </a:ln>
        </p:spPr>
      </p:pic>
      <p:sp>
        <p:nvSpPr>
          <p:cNvPr id="8" name="TextBox 7"/>
          <p:cNvSpPr txBox="1"/>
          <p:nvPr/>
        </p:nvSpPr>
        <p:spPr>
          <a:xfrm>
            <a:off x="533400" y="1828800"/>
            <a:ext cx="3200400" cy="435825"/>
          </a:xfrm>
          <a:prstGeom prst="rect">
            <a:avLst/>
          </a:prstGeom>
          <a:noFill/>
        </p:spPr>
        <p:txBody>
          <a:bodyPr wrap="square" rtlCol="0">
            <a:spAutoFit/>
          </a:bodyPr>
          <a:lstStyle/>
          <a:p>
            <a:pPr algn="l"/>
            <a:r>
              <a:rPr lang="en-US" sz="2400" dirty="0" smtClean="0">
                <a:solidFill>
                  <a:schemeClr val="tx1"/>
                </a:solidFill>
              </a:rPr>
              <a:t>AMD Istanbul 6 cores</a:t>
            </a:r>
            <a:r>
              <a:rPr lang="en-US" dirty="0" smtClean="0">
                <a:solidFill>
                  <a:schemeClr val="tx1"/>
                </a:solidFill>
              </a:rPr>
              <a:t>:</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2009/10 - </a:t>
            </a:r>
            <a:r>
              <a:rPr lang="en-US" b="1" dirty="0" err="1" smtClean="0"/>
              <a:t>Nvida</a:t>
            </a:r>
            <a:r>
              <a:rPr lang="en-US" b="1" dirty="0" smtClean="0"/>
              <a:t> - Fermi</a:t>
            </a:r>
            <a:endParaRPr lang="en-US" b="1" dirty="0"/>
          </a:p>
        </p:txBody>
      </p:sp>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dirty="0" smtClean="0"/>
              <a:t>Introduction to Parallel Processing</a:t>
            </a:r>
          </a:p>
        </p:txBody>
      </p:sp>
      <p:pic>
        <p:nvPicPr>
          <p:cNvPr id="91138" name="Picture 2"/>
          <p:cNvPicPr>
            <a:picLocks noChangeAspect="1" noChangeArrowheads="1"/>
          </p:cNvPicPr>
          <p:nvPr/>
        </p:nvPicPr>
        <p:blipFill>
          <a:blip r:embed="rId2" cstate="print"/>
          <a:srcRect/>
          <a:stretch>
            <a:fillRect/>
          </a:stretch>
        </p:blipFill>
        <p:spPr bwMode="auto">
          <a:xfrm>
            <a:off x="152400" y="1295400"/>
            <a:ext cx="2773115" cy="2352675"/>
          </a:xfrm>
          <a:prstGeom prst="rect">
            <a:avLst/>
          </a:prstGeom>
          <a:noFill/>
          <a:ln w="9525">
            <a:noFill/>
            <a:miter lim="800000"/>
            <a:headEnd/>
            <a:tailEnd/>
          </a:ln>
        </p:spPr>
      </p:pic>
      <p:pic>
        <p:nvPicPr>
          <p:cNvPr id="91139" name="Picture 3"/>
          <p:cNvPicPr>
            <a:picLocks noChangeAspect="1" noChangeArrowheads="1"/>
          </p:cNvPicPr>
          <p:nvPr/>
        </p:nvPicPr>
        <p:blipFill>
          <a:blip r:embed="rId3" cstate="print"/>
          <a:srcRect/>
          <a:stretch>
            <a:fillRect/>
          </a:stretch>
        </p:blipFill>
        <p:spPr bwMode="auto">
          <a:xfrm>
            <a:off x="5029200" y="2132314"/>
            <a:ext cx="3676650" cy="2668286"/>
          </a:xfrm>
          <a:prstGeom prst="rect">
            <a:avLst/>
          </a:prstGeom>
          <a:noFill/>
          <a:ln w="9525">
            <a:noFill/>
            <a:miter lim="800000"/>
            <a:headEnd/>
            <a:tailEnd/>
          </a:ln>
        </p:spPr>
      </p:pic>
      <p:pic>
        <p:nvPicPr>
          <p:cNvPr id="91140" name="Picture 4"/>
          <p:cNvPicPr>
            <a:picLocks noChangeAspect="1" noChangeArrowheads="1"/>
          </p:cNvPicPr>
          <p:nvPr/>
        </p:nvPicPr>
        <p:blipFill>
          <a:blip r:embed="rId4" cstate="print"/>
          <a:srcRect/>
          <a:stretch>
            <a:fillRect/>
          </a:stretch>
        </p:blipFill>
        <p:spPr bwMode="auto">
          <a:xfrm>
            <a:off x="152400" y="3657600"/>
            <a:ext cx="2743200" cy="2761736"/>
          </a:xfrm>
          <a:prstGeom prst="rect">
            <a:avLst/>
          </a:prstGeom>
          <a:noFill/>
          <a:ln w="9525">
            <a:noFill/>
            <a:miter lim="800000"/>
            <a:headEnd/>
            <a:tailEnd/>
          </a:ln>
        </p:spPr>
      </p:pic>
      <p:sp>
        <p:nvSpPr>
          <p:cNvPr id="9" name="TextBox 8"/>
          <p:cNvSpPr txBox="1"/>
          <p:nvPr/>
        </p:nvSpPr>
        <p:spPr>
          <a:xfrm>
            <a:off x="3276600" y="1676400"/>
            <a:ext cx="1524000" cy="349968"/>
          </a:xfrm>
          <a:prstGeom prst="rect">
            <a:avLst/>
          </a:prstGeom>
          <a:noFill/>
        </p:spPr>
        <p:txBody>
          <a:bodyPr wrap="square" rtlCol="0">
            <a:spAutoFit/>
          </a:bodyPr>
          <a:lstStyle/>
          <a:p>
            <a:pPr algn="l"/>
            <a:r>
              <a:rPr lang="en-US" dirty="0" smtClean="0">
                <a:solidFill>
                  <a:schemeClr val="tx1"/>
                </a:solidFill>
              </a:rPr>
              <a:t>512 cores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127589"/>
            <a:ext cx="3962400" cy="558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pPr rtl="0"/>
            <a:r>
              <a:rPr lang="en-US" dirty="0" smtClean="0"/>
              <a:t>System on a Chip</a:t>
            </a:r>
            <a:endParaRPr lang="he-IL" dirty="0"/>
          </a:p>
        </p:txBody>
      </p:sp>
      <p:sp>
        <p:nvSpPr>
          <p:cNvPr id="6" name="TextBox 5"/>
          <p:cNvSpPr txBox="1"/>
          <p:nvPr/>
        </p:nvSpPr>
        <p:spPr>
          <a:xfrm rot="16200000">
            <a:off x="5850070" y="3482615"/>
            <a:ext cx="5943599" cy="349968"/>
          </a:xfrm>
          <a:prstGeom prst="rect">
            <a:avLst/>
          </a:prstGeom>
          <a:noFill/>
        </p:spPr>
        <p:txBody>
          <a:bodyPr wrap="square" rtlCol="1">
            <a:spAutoFit/>
          </a:bodyPr>
          <a:lstStyle/>
          <a:p>
            <a:pPr algn="ctr" rtl="0"/>
            <a:r>
              <a:rPr lang="en-US" dirty="0" smtClean="0">
                <a:solidFill>
                  <a:srgbClr val="FF0000"/>
                </a:solidFill>
              </a:rPr>
              <a:t>Source: </a:t>
            </a:r>
            <a:r>
              <a:rPr lang="en-US" dirty="0" err="1" smtClean="0">
                <a:solidFill>
                  <a:srgbClr val="FF0000"/>
                </a:solidFill>
              </a:rPr>
              <a:t>scidac</a:t>
            </a:r>
            <a:r>
              <a:rPr lang="en-US" dirty="0" smtClean="0">
                <a:solidFill>
                  <a:srgbClr val="FF0000"/>
                </a:solidFill>
              </a:rPr>
              <a:t> review, number 16, 2010</a:t>
            </a:r>
            <a:endParaRPr lang="he-IL" dirty="0">
              <a:solidFill>
                <a:srgbClr val="FF0000"/>
              </a:solidFill>
            </a:endParaRPr>
          </a:p>
        </p:txBody>
      </p:sp>
    </p:spTree>
    <p:extLst>
      <p:ext uri="{BB962C8B-B14F-4D97-AF65-F5344CB8AC3E}">
        <p14:creationId xmlns:p14="http://schemas.microsoft.com/office/powerpoint/2010/main" val="18697284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33121"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Top 500 – Trends Since 1993</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idx="11"/>
          </p:nvPr>
        </p:nvSpPr>
        <p:spPr/>
        <p:txBody>
          <a:bodyPr/>
          <a:lstStyle/>
          <a:p>
            <a:r>
              <a:rPr lang="en-GB"/>
              <a:t>Introduction to Parallel Processing</a:t>
            </a:r>
          </a:p>
        </p:txBody>
      </p:sp>
      <p:pic>
        <p:nvPicPr>
          <p:cNvPr id="134145" name="Picture 1"/>
          <p:cNvPicPr>
            <a:picLocks noChangeAspect="1" noChangeArrowheads="1"/>
          </p:cNvPicPr>
          <p:nvPr/>
        </p:nvPicPr>
        <p:blipFill>
          <a:blip r:embed="rId3" cstate="print"/>
          <a:srcRect/>
          <a:stretch>
            <a:fillRect/>
          </a:stretch>
        </p:blipFill>
        <p:spPr bwMode="auto">
          <a:xfrm>
            <a:off x="381000" y="0"/>
            <a:ext cx="8305800" cy="622935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idx="11"/>
          </p:nvPr>
        </p:nvSpPr>
        <p:spPr/>
        <p:txBody>
          <a:bodyPr/>
          <a:lstStyle/>
          <a:p>
            <a:r>
              <a:rPr lang="en-GB"/>
              <a:t>Introduction to Parallel Processing</a:t>
            </a:r>
          </a:p>
        </p:txBody>
      </p:sp>
      <p:pic>
        <p:nvPicPr>
          <p:cNvPr id="135169" name="Picture 1"/>
          <p:cNvPicPr>
            <a:picLocks noChangeAspect="1" noChangeArrowheads="1"/>
          </p:cNvPicPr>
          <p:nvPr/>
        </p:nvPicPr>
        <p:blipFill>
          <a:blip r:embed="rId3" cstate="print"/>
          <a:srcRect/>
          <a:stretch>
            <a:fillRect/>
          </a:stretch>
        </p:blipFill>
        <p:spPr bwMode="auto">
          <a:xfrm>
            <a:off x="457200" y="0"/>
            <a:ext cx="8305800" cy="622935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idx="11"/>
          </p:nvPr>
        </p:nvSpPr>
        <p:spPr/>
        <p:txBody>
          <a:bodyPr/>
          <a:lstStyle/>
          <a:p>
            <a:r>
              <a:rPr lang="en-GB"/>
              <a:t>Introduction to Parallel Processing</a:t>
            </a:r>
          </a:p>
        </p:txBody>
      </p:sp>
      <p:pic>
        <p:nvPicPr>
          <p:cNvPr id="136193" name="Picture 1"/>
          <p:cNvPicPr>
            <a:picLocks noChangeAspect="1" noChangeArrowheads="1"/>
          </p:cNvPicPr>
          <p:nvPr/>
        </p:nvPicPr>
        <p:blipFill>
          <a:blip r:embed="rId3" cstate="print"/>
          <a:srcRect/>
          <a:stretch>
            <a:fillRect/>
          </a:stretch>
        </p:blipFill>
        <p:spPr bwMode="auto">
          <a:xfrm>
            <a:off x="381000" y="0"/>
            <a:ext cx="8382000" cy="62865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idx="11"/>
          </p:nvPr>
        </p:nvSpPr>
        <p:spPr/>
        <p:txBody>
          <a:bodyPr/>
          <a:lstStyle/>
          <a:p>
            <a:r>
              <a:rPr lang="en-GB"/>
              <a:t>Introduction to Parallel Processing</a:t>
            </a:r>
          </a:p>
        </p:txBody>
      </p:sp>
      <p:pic>
        <p:nvPicPr>
          <p:cNvPr id="137217" name="Picture 1"/>
          <p:cNvPicPr>
            <a:picLocks noChangeAspect="1" noChangeArrowheads="1"/>
          </p:cNvPicPr>
          <p:nvPr/>
        </p:nvPicPr>
        <p:blipFill>
          <a:blip r:embed="rId3" cstate="print"/>
          <a:srcRect/>
          <a:stretch>
            <a:fillRect/>
          </a:stretch>
        </p:blipFill>
        <p:spPr bwMode="auto">
          <a:xfrm>
            <a:off x="457200" y="0"/>
            <a:ext cx="8305800" cy="622935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rtl="0"/>
            <a:r>
              <a:rPr lang="en-US" dirty="0" smtClean="0"/>
              <a:t>Molecular Dynamics</a:t>
            </a:r>
            <a:endParaRPr lang="he-IL" dirty="0"/>
          </a:p>
        </p:txBody>
      </p:sp>
      <p:sp>
        <p:nvSpPr>
          <p:cNvPr id="2" name="Footer Placeholder 1"/>
          <p:cNvSpPr>
            <a:spLocks noGrp="1"/>
          </p:cNvSpPr>
          <p:nvPr>
            <p:ph type="ftr" idx="4294967295"/>
          </p:nvPr>
        </p:nvSpPr>
        <p:spPr>
          <a:xfrm>
            <a:off x="2895600" y="6245225"/>
            <a:ext cx="3351213" cy="474663"/>
          </a:xfrm>
          <a:prstGeom prst="rect">
            <a:avLst/>
          </a:prstGeom>
        </p:spPr>
        <p:txBody>
          <a:bodyPr/>
          <a:lstStyle/>
          <a:p>
            <a:r>
              <a:rPr lang="en-GB" smtClean="0"/>
              <a:t>Introduction to Parallel Processing</a:t>
            </a:r>
            <a:endParaRPr lang="en-GB"/>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067800" cy="418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133600" y="5912568"/>
            <a:ext cx="5410200" cy="349968"/>
          </a:xfrm>
          <a:prstGeom prst="rect">
            <a:avLst/>
          </a:prstGeom>
          <a:noFill/>
        </p:spPr>
        <p:txBody>
          <a:bodyPr wrap="square" rtlCol="1">
            <a:spAutoFit/>
          </a:bodyPr>
          <a:lstStyle/>
          <a:p>
            <a:pPr algn="l" rtl="0"/>
            <a:r>
              <a:rPr lang="en-US" dirty="0" smtClean="0">
                <a:solidFill>
                  <a:srgbClr val="FF0000"/>
                </a:solidFill>
              </a:rPr>
              <a:t>Source: </a:t>
            </a:r>
            <a:r>
              <a:rPr lang="en-US" dirty="0" err="1" smtClean="0">
                <a:solidFill>
                  <a:srgbClr val="FF0000"/>
                </a:solidFill>
              </a:rPr>
              <a:t>SciDAC</a:t>
            </a:r>
            <a:r>
              <a:rPr lang="en-US" dirty="0" smtClean="0">
                <a:solidFill>
                  <a:srgbClr val="FF0000"/>
                </a:solidFill>
              </a:rPr>
              <a:t> Review, Number 16, 2010</a:t>
            </a:r>
            <a:endParaRPr lang="he-IL" dirty="0">
              <a:solidFill>
                <a:srgbClr val="FF0000"/>
              </a:solidFill>
            </a:endParaRPr>
          </a:p>
        </p:txBody>
      </p:sp>
    </p:spTree>
    <p:extLst>
      <p:ext uri="{BB962C8B-B14F-4D97-AF65-F5344CB8AC3E}">
        <p14:creationId xmlns:p14="http://schemas.microsoft.com/office/powerpoint/2010/main" val="340853594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38241"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Processor Count</a:t>
            </a:r>
          </a:p>
        </p:txBody>
      </p:sp>
      <p:pic>
        <p:nvPicPr>
          <p:cNvPr id="138242" name="Picture 2"/>
          <p:cNvPicPr>
            <a:picLocks noChangeAspect="1" noChangeArrowheads="1"/>
          </p:cNvPicPr>
          <p:nvPr/>
        </p:nvPicPr>
        <p:blipFill>
          <a:blip r:embed="rId3" cstate="print"/>
          <a:srcRect/>
          <a:stretch>
            <a:fillRect/>
          </a:stretch>
        </p:blipFill>
        <p:spPr bwMode="auto">
          <a:xfrm>
            <a:off x="1066800" y="1447800"/>
            <a:ext cx="6858000" cy="478472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2"/>
          <p:cNvSpPr>
            <a:spLocks noGrp="1"/>
          </p:cNvSpPr>
          <p:nvPr>
            <p:ph type="ftr" idx="11"/>
          </p:nvPr>
        </p:nvSpPr>
        <p:spPr/>
        <p:txBody>
          <a:bodyPr/>
          <a:lstStyle/>
          <a:p>
            <a:r>
              <a:rPr lang="en-GB"/>
              <a:t>Introduction to Parallel Processing</a:t>
            </a:r>
          </a:p>
        </p:txBody>
      </p:sp>
      <p:pic>
        <p:nvPicPr>
          <p:cNvPr id="33794" name="Picture 2" descr="http://top500.org/static/lists/2011/06/perfdevel/Performance_Developm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111124"/>
            <a:ext cx="8912225" cy="66841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43800" y="4495800"/>
            <a:ext cx="1371600" cy="349968"/>
          </a:xfrm>
          <a:prstGeom prst="rect">
            <a:avLst/>
          </a:prstGeom>
          <a:noFill/>
        </p:spPr>
        <p:txBody>
          <a:bodyPr wrap="square" rtlCol="0">
            <a:spAutoFit/>
          </a:bodyPr>
          <a:lstStyle/>
          <a:p>
            <a:r>
              <a:rPr lang="en-US" smtClean="0"/>
              <a:t>6/2011</a:t>
            </a:r>
            <a:endParaRPr lang="en-US"/>
          </a:p>
        </p:txBody>
      </p:sp>
    </p:spTree>
  </p:cSld>
  <p:clrMapOvr>
    <a:masterClrMapping/>
  </p:clrMapOvr>
  <p:transition spd="med"/>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idx="11"/>
          </p:nvPr>
        </p:nvSpPr>
        <p:spPr/>
        <p:txBody>
          <a:bodyPr/>
          <a:lstStyle/>
          <a:p>
            <a:r>
              <a:rPr lang="en-GB" smtClean="0"/>
              <a:t>Introduction to Parallel Processing</a:t>
            </a:r>
            <a:endParaRPr lang="en-GB"/>
          </a:p>
        </p:txBody>
      </p:sp>
      <p:pic>
        <p:nvPicPr>
          <p:cNvPr id="34818" name="Picture 2" descr="Projected Performance Develop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85724"/>
            <a:ext cx="8836025" cy="66270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15200" y="4572000"/>
            <a:ext cx="1143000" cy="349968"/>
          </a:xfrm>
          <a:prstGeom prst="rect">
            <a:avLst/>
          </a:prstGeom>
          <a:noFill/>
        </p:spPr>
        <p:txBody>
          <a:bodyPr wrap="square" rtlCol="0">
            <a:spAutoFit/>
          </a:bodyPr>
          <a:lstStyle/>
          <a:p>
            <a:r>
              <a:rPr lang="en-US" dirty="0" smtClean="0"/>
              <a:t>6/2011</a:t>
            </a:r>
            <a:endParaRPr lang="en-US" dirty="0"/>
          </a:p>
        </p:txBody>
      </p:sp>
    </p:spTree>
    <p:extLst>
      <p:ext uri="{BB962C8B-B14F-4D97-AF65-F5344CB8AC3E}">
        <p14:creationId xmlns:p14="http://schemas.microsoft.com/office/powerpoint/2010/main" val="6172566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41313"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Price </a:t>
            </a:r>
            <a:r>
              <a:rPr lang="en-US" b="1" dirty="0" smtClean="0"/>
              <a:t>/ </a:t>
            </a:r>
            <a:r>
              <a:rPr lang="en-GB" b="1" dirty="0" smtClean="0"/>
              <a:t>Performance</a:t>
            </a:r>
            <a:endParaRPr lang="en-GB" b="1" dirty="0"/>
          </a:p>
        </p:txBody>
      </p:sp>
      <p:sp>
        <p:nvSpPr>
          <p:cNvPr id="141314" name="Rectangle 2"/>
          <p:cNvSpPr>
            <a:spLocks noGrp="1" noChangeArrowheads="1"/>
          </p:cNvSpPr>
          <p:nvPr>
            <p:ph type="body" idx="1"/>
          </p:nvPr>
        </p:nvSpPr>
        <p:spPr>
          <a:xfrm>
            <a:off x="457200" y="1600200"/>
            <a:ext cx="8229600" cy="4525963"/>
          </a:xfrm>
          <a:ln/>
        </p:spPr>
        <p:txBody>
          <a:bodyPr/>
          <a:lstStyle/>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$0.30/MFLOPS (was $0.60 two years ago)</a:t>
            </a:r>
            <a:r>
              <a:rPr lang="he-IL"/>
              <a:t>‏</a:t>
            </a:r>
            <a:endParaRPr lang="en-GB"/>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$300/GFLOPS</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$300,000/TFLOPS</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$30,000,000 for #1</a:t>
            </a:r>
          </a:p>
        </p:txBody>
      </p:sp>
      <p:sp>
        <p:nvSpPr>
          <p:cNvPr id="6" name="TextBox 5"/>
          <p:cNvSpPr txBox="1"/>
          <p:nvPr/>
        </p:nvSpPr>
        <p:spPr>
          <a:xfrm>
            <a:off x="990600" y="4724400"/>
            <a:ext cx="7162800" cy="49308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accent2">
                <a:alpha val="69000"/>
              </a:schemeClr>
            </a:solidFill>
          </a:ln>
          <a:effectLst>
            <a:outerShdw blurRad="50800" dist="88900" dir="6600000" algn="ctr" rotWithShape="0">
              <a:srgbClr val="000000">
                <a:alpha val="43137"/>
              </a:srgbClr>
            </a:outerShdw>
          </a:effectLst>
        </p:spPr>
        <p:txBody>
          <a:bodyPr wrap="square" rtlCol="0">
            <a:spAutoFit/>
          </a:bodyPr>
          <a:lstStyle/>
          <a:p>
            <a:pPr algn="l"/>
            <a:r>
              <a:rPr lang="en-US" sz="2800" dirty="0" smtClean="0">
                <a:solidFill>
                  <a:schemeClr val="tx1"/>
                </a:solidFill>
              </a:rPr>
              <a:t>2009: US$0.1/hour/core  on Amazon EC2</a:t>
            </a:r>
            <a:endParaRPr lang="en-US" sz="2800" dirty="0">
              <a:solidFill>
                <a:schemeClr val="tx1"/>
              </a:solidFill>
            </a:endParaRPr>
          </a:p>
        </p:txBody>
      </p:sp>
      <p:sp>
        <p:nvSpPr>
          <p:cNvPr id="7" name="TextBox 6"/>
          <p:cNvSpPr txBox="1"/>
          <p:nvPr/>
        </p:nvSpPr>
        <p:spPr>
          <a:xfrm>
            <a:off x="990600" y="5562600"/>
            <a:ext cx="7162800" cy="49308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accent2">
                <a:alpha val="69000"/>
              </a:schemeClr>
            </a:solidFill>
          </a:ln>
          <a:effectLst>
            <a:outerShdw blurRad="50800" dist="88900" dir="6600000" algn="ctr" rotWithShape="0">
              <a:srgbClr val="000000">
                <a:alpha val="43137"/>
              </a:srgbClr>
            </a:outerShdw>
          </a:effectLst>
        </p:spPr>
        <p:txBody>
          <a:bodyPr wrap="square" rtlCol="0">
            <a:spAutoFit/>
          </a:bodyPr>
          <a:lstStyle/>
          <a:p>
            <a:pPr algn="l"/>
            <a:r>
              <a:rPr lang="en-US" sz="2800" dirty="0" smtClean="0">
                <a:solidFill>
                  <a:schemeClr val="tx1"/>
                </a:solidFill>
              </a:rPr>
              <a:t>2010: US$0.085/hour/core  on Amazon EC2</a:t>
            </a:r>
            <a:endParaRPr lang="en-US" sz="2800" dirty="0">
              <a:solidFill>
                <a:schemeClr val="tx1"/>
              </a:solidFill>
            </a:endParaRPr>
          </a:p>
        </p:txBody>
      </p:sp>
      <p:sp>
        <p:nvSpPr>
          <p:cNvPr id="8" name="Down Arrow 7"/>
          <p:cNvSpPr/>
          <p:nvPr/>
        </p:nvSpPr>
        <p:spPr bwMode="auto">
          <a:xfrm>
            <a:off x="7315200" y="2286000"/>
            <a:ext cx="990600" cy="1752600"/>
          </a:xfrm>
          <a:prstGeom prst="down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457200" rtl="1" eaLnBrk="1" fontAlgn="base" latinLnBrk="0" hangingPunct="1">
              <a:lnSpc>
                <a:spcPct val="93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cs typeface="Arial" charset="0"/>
            </a:endParaRPr>
          </a:p>
        </p:txBody>
      </p:sp>
      <p:sp>
        <p:nvSpPr>
          <p:cNvPr id="9" name="TextBox 8"/>
          <p:cNvSpPr txBox="1"/>
          <p:nvPr/>
        </p:nvSpPr>
        <p:spPr>
          <a:xfrm>
            <a:off x="5257800" y="2667000"/>
            <a:ext cx="1905000" cy="112287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he-IL" dirty="0" smtClean="0">
                <a:solidFill>
                  <a:schemeClr val="accent6"/>
                </a:solidFill>
              </a:rPr>
              <a:t>ירידת מחירים מתמדת.</a:t>
            </a:r>
          </a:p>
          <a:p>
            <a:r>
              <a:rPr lang="he-IL" dirty="0" smtClean="0">
                <a:solidFill>
                  <a:schemeClr val="accent6"/>
                </a:solidFill>
              </a:rPr>
              <a:t>אי אפשר לעדכן את השקפים </a:t>
            </a:r>
            <a:r>
              <a:rPr lang="he-IL" dirty="0" smtClean="0">
                <a:solidFill>
                  <a:schemeClr val="accent6"/>
                </a:solidFill>
                <a:sym typeface="Wingdings" pitchFamily="2" charset="2"/>
              </a:rPr>
              <a:t></a:t>
            </a:r>
            <a:endParaRPr lang="en-US" dirty="0">
              <a:solidFill>
                <a:schemeClr val="accent6"/>
              </a:solidFill>
            </a:endParaRPr>
          </a:p>
        </p:txBody>
      </p:sp>
    </p:spTree>
  </p:cSld>
  <p:clrMapOvr>
    <a:masterClrMapping/>
  </p:clrMapOvr>
  <p:transition spd="med">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pic>
        <p:nvPicPr>
          <p:cNvPr id="142337" name="Picture 1"/>
          <p:cNvPicPr>
            <a:picLocks noChangeAspect="1" noChangeArrowheads="1"/>
          </p:cNvPicPr>
          <p:nvPr/>
        </p:nvPicPr>
        <p:blipFill>
          <a:blip r:embed="rId3" cstate="print"/>
          <a:srcRect/>
          <a:stretch>
            <a:fillRect/>
          </a:stretch>
        </p:blipFill>
        <p:spPr bwMode="auto">
          <a:xfrm>
            <a:off x="1905000" y="1219200"/>
            <a:ext cx="5410200" cy="5081588"/>
          </a:xfrm>
          <a:prstGeom prst="rect">
            <a:avLst/>
          </a:prstGeom>
          <a:noFill/>
          <a:ln w="9525">
            <a:noFill/>
            <a:round/>
            <a:headEnd/>
            <a:tailEnd/>
          </a:ln>
          <a:effectLst/>
        </p:spPr>
      </p:pic>
      <p:sp>
        <p:nvSpPr>
          <p:cNvPr id="142338" name="Rectangle 2"/>
          <p:cNvSpPr>
            <a:spLocks noGrp="1" noChangeArrowheads="1"/>
          </p:cNvSpPr>
          <p:nvPr>
            <p:ph type="title"/>
          </p:nvPr>
        </p:nvSpPr>
        <p:spPr>
          <a:xfrm>
            <a:off x="457200" y="190500"/>
            <a:ext cx="8229600" cy="1312863"/>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dirty="0"/>
              <a:t>The Dream Machine </a:t>
            </a:r>
            <a:r>
              <a:rPr lang="en-GB" sz="4000" b="1" dirty="0" smtClean="0"/>
              <a:t>- 2005</a:t>
            </a:r>
            <a:r>
              <a:rPr lang="en-GB" sz="4000" dirty="0"/>
              <a:t/>
            </a:r>
            <a:br>
              <a:rPr lang="en-GB" sz="4000" dirty="0"/>
            </a:br>
            <a:r>
              <a:rPr lang="en-GB" sz="4000" dirty="0"/>
              <a:t>Quad dual core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The Dream Machine - 2009</a:t>
            </a:r>
            <a:br>
              <a:rPr lang="en-GB" b="1" dirty="0" smtClean="0"/>
            </a:br>
            <a:r>
              <a:rPr lang="en-GB" b="1" dirty="0" smtClean="0"/>
              <a:t>32 cores</a:t>
            </a:r>
            <a:endParaRPr lang="en-US" b="1" dirty="0"/>
          </a:p>
        </p:txBody>
      </p:sp>
      <p:sp>
        <p:nvSpPr>
          <p:cNvPr id="4" name="Date Placeholder 3"/>
          <p:cNvSpPr>
            <a:spLocks noGrp="1"/>
          </p:cNvSpPr>
          <p:nvPr>
            <p:ph type="dt" idx="4294967295"/>
          </p:nvPr>
        </p:nvSpPr>
        <p:spPr>
          <a:xfrm>
            <a:off x="6324600" y="6245225"/>
            <a:ext cx="2360613" cy="474663"/>
          </a:xfrm>
          <a:prstGeom prst="rect">
            <a:avLst/>
          </a:prstGeom>
        </p:spPr>
        <p:txBody>
          <a:bodyPr/>
          <a:lstStyle/>
          <a:p>
            <a:r>
              <a:rPr lang="en-GB" smtClean="0"/>
              <a:t>October 2009 Lecture #1</a:t>
            </a:r>
            <a:endParaRPr lang="en-GB" dirty="0"/>
          </a:p>
        </p:txBody>
      </p:sp>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dirty="0" smtClean="0"/>
              <a:t>Introduction to Parallel Processing</a:t>
            </a:r>
          </a:p>
        </p:txBody>
      </p:sp>
      <p:pic>
        <p:nvPicPr>
          <p:cNvPr id="89090" name="Picture 2"/>
          <p:cNvPicPr>
            <a:picLocks noChangeAspect="1" noChangeArrowheads="1"/>
          </p:cNvPicPr>
          <p:nvPr/>
        </p:nvPicPr>
        <p:blipFill>
          <a:blip r:embed="rId2" cstate="print"/>
          <a:srcRect/>
          <a:stretch>
            <a:fillRect/>
          </a:stretch>
        </p:blipFill>
        <p:spPr bwMode="auto">
          <a:xfrm>
            <a:off x="0" y="2819400"/>
            <a:ext cx="8915400" cy="2971800"/>
          </a:xfrm>
          <a:prstGeom prst="rect">
            <a:avLst/>
          </a:prstGeom>
          <a:noFill/>
          <a:ln w="9525">
            <a:noFill/>
            <a:miter lim="800000"/>
            <a:headEnd/>
            <a:tailEnd/>
          </a:ln>
        </p:spPr>
      </p:pic>
      <p:sp>
        <p:nvSpPr>
          <p:cNvPr id="8" name="TextBox 7"/>
          <p:cNvSpPr txBox="1"/>
          <p:nvPr/>
        </p:nvSpPr>
        <p:spPr>
          <a:xfrm>
            <a:off x="1143000" y="1828800"/>
            <a:ext cx="6629400" cy="607602"/>
          </a:xfrm>
          <a:prstGeom prst="rect">
            <a:avLst/>
          </a:prstGeom>
          <a:noFill/>
        </p:spPr>
        <p:txBody>
          <a:bodyPr wrap="square" rtlCol="0">
            <a:spAutoFit/>
          </a:bodyPr>
          <a:lstStyle/>
          <a:p>
            <a:pPr algn="l"/>
            <a:r>
              <a:rPr lang="en-US" dirty="0" err="1" smtClean="0">
                <a:solidFill>
                  <a:schemeClr val="tx1"/>
                </a:solidFill>
              </a:rPr>
              <a:t>Supermicro</a:t>
            </a:r>
            <a:r>
              <a:rPr lang="en-US" dirty="0" smtClean="0">
                <a:solidFill>
                  <a:schemeClr val="tx1"/>
                </a:solidFill>
              </a:rPr>
              <a:t> 2U Twin</a:t>
            </a:r>
            <a:r>
              <a:rPr lang="en-US" baseline="30000" dirty="0" smtClean="0">
                <a:solidFill>
                  <a:schemeClr val="tx1"/>
                </a:solidFill>
              </a:rPr>
              <a:t>2</a:t>
            </a:r>
            <a:r>
              <a:rPr lang="en-US" dirty="0" smtClean="0">
                <a:solidFill>
                  <a:schemeClr val="tx1"/>
                </a:solidFill>
              </a:rPr>
              <a:t> Servers – 8 X 4-cores processors</a:t>
            </a:r>
          </a:p>
          <a:p>
            <a:pPr algn="l"/>
            <a:r>
              <a:rPr lang="en-US" b="1" dirty="0" smtClean="0">
                <a:solidFill>
                  <a:schemeClr val="tx1"/>
                </a:solidFill>
              </a:rPr>
              <a:t>375 GFLOPS/kW</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T</a:t>
            </a:r>
            <a:r>
              <a:rPr lang="he-IL" b="1" dirty="0" smtClean="0"/>
              <a:t>he </a:t>
            </a:r>
            <a:r>
              <a:rPr lang="en-US" b="1" dirty="0" smtClean="0"/>
              <a:t>D</a:t>
            </a:r>
            <a:r>
              <a:rPr lang="he-IL" b="1" dirty="0" smtClean="0"/>
              <a:t>ream </a:t>
            </a:r>
            <a:r>
              <a:rPr lang="en-US" b="1" dirty="0" smtClean="0"/>
              <a:t>M</a:t>
            </a:r>
            <a:r>
              <a:rPr lang="he-IL" b="1" dirty="0" smtClean="0"/>
              <a:t>achine 2010</a:t>
            </a:r>
            <a:endParaRPr lang="en-US" b="1" dirty="0"/>
          </a:p>
        </p:txBody>
      </p:sp>
      <p:sp>
        <p:nvSpPr>
          <p:cNvPr id="3" name="Content Placeholder 2"/>
          <p:cNvSpPr>
            <a:spLocks noGrp="1"/>
          </p:cNvSpPr>
          <p:nvPr>
            <p:ph idx="1"/>
          </p:nvPr>
        </p:nvSpPr>
        <p:spPr>
          <a:xfrm>
            <a:off x="685800" y="1219200"/>
            <a:ext cx="8228013" cy="762000"/>
          </a:xfrm>
        </p:spPr>
        <p:txBody>
          <a:bodyPr/>
          <a:lstStyle/>
          <a:p>
            <a:pPr algn="l" rtl="0"/>
            <a:r>
              <a:rPr lang="en-US" dirty="0" smtClean="0"/>
              <a:t>AMD 12 cores (16 cores in 2011)</a:t>
            </a:r>
            <a:endParaRPr lang="en-US" dirty="0"/>
          </a:p>
        </p:txBody>
      </p:sp>
      <p:sp>
        <p:nvSpPr>
          <p:cNvPr id="4" name="Date Placeholder 3"/>
          <p:cNvSpPr>
            <a:spLocks noGrp="1"/>
          </p:cNvSpPr>
          <p:nvPr>
            <p:ph type="dt" idx="4294967295"/>
          </p:nvPr>
        </p:nvSpPr>
        <p:spPr>
          <a:xfrm>
            <a:off x="6324600" y="6245225"/>
            <a:ext cx="2360613" cy="474663"/>
          </a:xfrm>
          <a:prstGeom prst="rect">
            <a:avLst/>
          </a:prstGeom>
        </p:spPr>
        <p:txBody>
          <a:bodyPr/>
          <a:lstStyle/>
          <a:p>
            <a:r>
              <a:rPr lang="en-GB" smtClean="0"/>
              <a:t>March 2010 Lecture #1</a:t>
            </a:r>
            <a:endParaRPr lang="en-GB" dirty="0"/>
          </a:p>
        </p:txBody>
      </p:sp>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smtClean="0"/>
              <a:t>Introduction to Parallel Processing</a:t>
            </a:r>
          </a:p>
          <a:p>
            <a:r>
              <a:rPr lang="en-GB" smtClean="0"/>
              <a:t>PP2010B</a:t>
            </a:r>
            <a:endParaRPr lang="en-GB" dirty="0"/>
          </a:p>
        </p:txBody>
      </p:sp>
      <p:pic>
        <p:nvPicPr>
          <p:cNvPr id="82947" name="Picture 3"/>
          <p:cNvPicPr>
            <a:picLocks noChangeAspect="1" noChangeArrowheads="1"/>
          </p:cNvPicPr>
          <p:nvPr/>
        </p:nvPicPr>
        <p:blipFill>
          <a:blip r:embed="rId2" cstate="print"/>
          <a:srcRect/>
          <a:stretch>
            <a:fillRect/>
          </a:stretch>
        </p:blipFill>
        <p:spPr bwMode="auto">
          <a:xfrm>
            <a:off x="0" y="1822704"/>
            <a:ext cx="6705600" cy="5035296"/>
          </a:xfrm>
          <a:prstGeom prst="rect">
            <a:avLst/>
          </a:prstGeom>
          <a:noFill/>
          <a:ln w="9525">
            <a:noFill/>
            <a:miter lim="800000"/>
            <a:headEnd/>
            <a:tailEnd/>
          </a:ln>
        </p:spPr>
      </p:pic>
      <p:pic>
        <p:nvPicPr>
          <p:cNvPr id="82948" name="Picture 4"/>
          <p:cNvPicPr>
            <a:picLocks noChangeAspect="1" noChangeArrowheads="1"/>
          </p:cNvPicPr>
          <p:nvPr/>
        </p:nvPicPr>
        <p:blipFill>
          <a:blip r:embed="rId3" cstate="print"/>
          <a:srcRect/>
          <a:stretch>
            <a:fillRect/>
          </a:stretch>
        </p:blipFill>
        <p:spPr bwMode="auto">
          <a:xfrm>
            <a:off x="5755105" y="3886200"/>
            <a:ext cx="3388895" cy="2971800"/>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T</a:t>
            </a:r>
            <a:r>
              <a:rPr lang="he-IL" b="1" dirty="0" smtClean="0"/>
              <a:t>he </a:t>
            </a:r>
            <a:r>
              <a:rPr lang="en-US" b="1" dirty="0" smtClean="0"/>
              <a:t>D</a:t>
            </a:r>
            <a:r>
              <a:rPr lang="he-IL" b="1" dirty="0" smtClean="0"/>
              <a:t>ream </a:t>
            </a:r>
            <a:r>
              <a:rPr lang="en-US" b="1" dirty="0" smtClean="0"/>
              <a:t>M</a:t>
            </a:r>
            <a:r>
              <a:rPr lang="he-IL" b="1" dirty="0" smtClean="0"/>
              <a:t>achine 2010</a:t>
            </a:r>
            <a:endParaRPr lang="en-US" dirty="0"/>
          </a:p>
        </p:txBody>
      </p:sp>
      <p:sp>
        <p:nvSpPr>
          <p:cNvPr id="3" name="Content Placeholder 2"/>
          <p:cNvSpPr>
            <a:spLocks noGrp="1"/>
          </p:cNvSpPr>
          <p:nvPr>
            <p:ph idx="1"/>
          </p:nvPr>
        </p:nvSpPr>
        <p:spPr>
          <a:xfrm>
            <a:off x="457200" y="1600200"/>
            <a:ext cx="8458200" cy="4524375"/>
          </a:xfrm>
        </p:spPr>
        <p:txBody>
          <a:bodyPr/>
          <a:lstStyle/>
          <a:p>
            <a:pPr algn="l" rtl="0"/>
            <a:r>
              <a:rPr lang="en-US" sz="2800" dirty="0" err="1" smtClean="0"/>
              <a:t>Supermicro</a:t>
            </a:r>
            <a:r>
              <a:rPr lang="en-US" sz="2800" dirty="0" smtClean="0"/>
              <a:t> - Double-Density </a:t>
            </a:r>
            <a:r>
              <a:rPr lang="en-US" sz="2800" dirty="0" err="1" smtClean="0"/>
              <a:t>TwinBlade</a:t>
            </a:r>
            <a:r>
              <a:rPr lang="en-US" sz="2800" dirty="0" smtClean="0"/>
              <a:t>™</a:t>
            </a:r>
          </a:p>
          <a:p>
            <a:pPr algn="l" rtl="0"/>
            <a:r>
              <a:rPr lang="en-US" sz="2800" dirty="0" smtClean="0">
                <a:solidFill>
                  <a:schemeClr val="tx1"/>
                </a:solidFill>
              </a:rPr>
              <a:t>20 DP Servers in 7U, 120 Servers in 42U, 240 sockets-&gt; 6 cores/</a:t>
            </a:r>
            <a:r>
              <a:rPr lang="en-US" sz="2800" dirty="0" err="1" smtClean="0">
                <a:solidFill>
                  <a:schemeClr val="tx1"/>
                </a:solidFill>
              </a:rPr>
              <a:t>cpu</a:t>
            </a:r>
            <a:r>
              <a:rPr lang="en-US" sz="2800" dirty="0" smtClean="0">
                <a:solidFill>
                  <a:schemeClr val="tx1"/>
                </a:solidFill>
              </a:rPr>
              <a:t> = 1,440 cores/rack </a:t>
            </a:r>
          </a:p>
          <a:p>
            <a:pPr algn="l" rtl="0"/>
            <a:r>
              <a:rPr lang="en-US" sz="2800" dirty="0" smtClean="0">
                <a:solidFill>
                  <a:schemeClr val="tx1"/>
                </a:solidFill>
              </a:rPr>
              <a:t>Peak:1440*4ops*2GHz=11TF</a:t>
            </a:r>
            <a:endParaRPr lang="en-US" dirty="0">
              <a:solidFill>
                <a:schemeClr val="tx1"/>
              </a:solidFill>
            </a:endParaRPr>
          </a:p>
        </p:txBody>
      </p:sp>
      <p:sp>
        <p:nvSpPr>
          <p:cNvPr id="4" name="Date Placeholder 3"/>
          <p:cNvSpPr>
            <a:spLocks noGrp="1"/>
          </p:cNvSpPr>
          <p:nvPr>
            <p:ph type="dt" idx="4294967295"/>
          </p:nvPr>
        </p:nvSpPr>
        <p:spPr>
          <a:xfrm>
            <a:off x="6324600" y="6245225"/>
            <a:ext cx="2360613" cy="474663"/>
          </a:xfrm>
          <a:prstGeom prst="rect">
            <a:avLst/>
          </a:prstGeom>
        </p:spPr>
        <p:txBody>
          <a:bodyPr/>
          <a:lstStyle/>
          <a:p>
            <a:r>
              <a:rPr lang="en-GB" smtClean="0"/>
              <a:t>March 2010 Lecture #1</a:t>
            </a:r>
            <a:endParaRPr lang="en-GB" dirty="0"/>
          </a:p>
        </p:txBody>
      </p:sp>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smtClean="0"/>
              <a:t>Introduction to Parallel Processing</a:t>
            </a:r>
          </a:p>
          <a:p>
            <a:r>
              <a:rPr lang="en-GB" smtClean="0"/>
              <a:t>PP2010B</a:t>
            </a:r>
            <a:endParaRPr lang="en-GB" dirty="0"/>
          </a:p>
        </p:txBody>
      </p:sp>
      <p:pic>
        <p:nvPicPr>
          <p:cNvPr id="80898" name="Picture 2"/>
          <p:cNvPicPr>
            <a:picLocks noChangeAspect="1" noChangeArrowheads="1"/>
          </p:cNvPicPr>
          <p:nvPr/>
        </p:nvPicPr>
        <p:blipFill>
          <a:blip r:embed="rId2" cstate="print"/>
          <a:srcRect/>
          <a:stretch>
            <a:fillRect/>
          </a:stretch>
        </p:blipFill>
        <p:spPr bwMode="auto">
          <a:xfrm>
            <a:off x="1676400" y="3505200"/>
            <a:ext cx="4724400" cy="3149600"/>
          </a:xfrm>
          <a:prstGeom prst="rect">
            <a:avLst/>
          </a:prstGeom>
          <a:noFill/>
          <a:ln w="9525">
            <a:noFill/>
            <a:miter lim="800000"/>
            <a:headEnd/>
            <a:tailEnd/>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43361"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t>Multi-core</a:t>
            </a:r>
            <a:r>
              <a:rPr lang="en-GB" b="1" dirty="0" smtClean="0">
                <a:sym typeface="Wingdings" pitchFamily="2" charset="2"/>
              </a:rPr>
              <a:t> Many cores</a:t>
            </a:r>
            <a:endParaRPr lang="en-GB" b="1" dirty="0"/>
          </a:p>
        </p:txBody>
      </p:sp>
      <p:sp>
        <p:nvSpPr>
          <p:cNvPr id="143362" name="Rectangle 2"/>
          <p:cNvSpPr>
            <a:spLocks noGrp="1" noChangeArrowheads="1"/>
          </p:cNvSpPr>
          <p:nvPr>
            <p:ph type="body" idx="1"/>
          </p:nvPr>
        </p:nvSpPr>
        <p:spPr>
          <a:xfrm>
            <a:off x="457200" y="1600200"/>
            <a:ext cx="8229600" cy="4525963"/>
          </a:xfrm>
          <a:ln/>
        </p:spPr>
        <p:txBody>
          <a:bodyPr/>
          <a:lstStyle/>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Higher performance per watt </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Directly connects the processor cores to a single die to even further reduce latencies between processors</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Licensing per socket?</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A short </a:t>
            </a:r>
            <a:r>
              <a:rPr lang="en-GB" dirty="0">
                <a:solidFill>
                  <a:srgbClr val="009999"/>
                </a:solidFill>
                <a:hlinkClick r:id="rId3"/>
              </a:rPr>
              <a:t>online flash clip </a:t>
            </a:r>
            <a:r>
              <a:rPr lang="en-GB" dirty="0"/>
              <a:t>from AMD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44385" name="Rectangle 1"/>
          <p:cNvSpPr>
            <a:spLocks noGrp="1" noChangeArrowheads="1"/>
          </p:cNvSpPr>
          <p:nvPr>
            <p:ph type="title"/>
          </p:nvPr>
        </p:nvSpPr>
        <p:spPr>
          <a:xfrm>
            <a:off x="457200" y="220663"/>
            <a:ext cx="8229600" cy="1250950"/>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t>Another Example: The </a:t>
            </a:r>
            <a:r>
              <a:rPr lang="en-GB" b="1" dirty="0"/>
              <a:t>Cell</a:t>
            </a:r>
            <a:r>
              <a:rPr lang="en-GB" sz="4000" b="1" dirty="0"/>
              <a:t/>
            </a:r>
            <a:br>
              <a:rPr lang="en-GB" sz="4000" b="1" dirty="0"/>
            </a:br>
            <a:r>
              <a:rPr lang="en-GB" sz="3200" b="1" dirty="0" smtClean="0"/>
              <a:t>By</a:t>
            </a:r>
            <a:r>
              <a:rPr lang="en-GB" sz="4000" b="1" dirty="0" smtClean="0"/>
              <a:t> </a:t>
            </a:r>
            <a:r>
              <a:rPr lang="en-GB" sz="3200" b="1" dirty="0" err="1" smtClean="0"/>
              <a:t>Sony,Toshiba</a:t>
            </a:r>
            <a:r>
              <a:rPr lang="en-GB" sz="3200" b="1" dirty="0" smtClean="0"/>
              <a:t> </a:t>
            </a:r>
            <a:r>
              <a:rPr lang="en-GB" sz="3200" b="1" dirty="0"/>
              <a:t>and IBM</a:t>
            </a:r>
          </a:p>
        </p:txBody>
      </p:sp>
      <p:sp>
        <p:nvSpPr>
          <p:cNvPr id="144386" name="Rectangle 2"/>
          <p:cNvSpPr>
            <a:spLocks noGrp="1" noChangeArrowheads="1"/>
          </p:cNvSpPr>
          <p:nvPr>
            <p:ph type="body" idx="1"/>
          </p:nvPr>
        </p:nvSpPr>
        <p:spPr>
          <a:xfrm>
            <a:off x="152400" y="1676400"/>
            <a:ext cx="8686800" cy="4979988"/>
          </a:xfrm>
          <a:ln/>
        </p:spPr>
        <p:txBody>
          <a:bodyPr/>
          <a:lstStyle/>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Observed clock speed: &gt; 4 GHz </a:t>
            </a:r>
          </a:p>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Peak performance (single precision): &gt; 256 </a:t>
            </a:r>
            <a:r>
              <a:rPr lang="en-GB" sz="2800" dirty="0" err="1"/>
              <a:t>GFlops</a:t>
            </a:r>
            <a:r>
              <a:rPr lang="en-GB" sz="2800" dirty="0"/>
              <a:t> </a:t>
            </a:r>
          </a:p>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Peak performance (double precision): &gt;26 </a:t>
            </a:r>
            <a:r>
              <a:rPr lang="en-GB" sz="2800" dirty="0" err="1"/>
              <a:t>GFlops</a:t>
            </a:r>
            <a:r>
              <a:rPr lang="en-GB" sz="2800" dirty="0"/>
              <a:t> </a:t>
            </a:r>
          </a:p>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Local storage size per SPU: 256KB </a:t>
            </a:r>
          </a:p>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Area: 221 mm² </a:t>
            </a:r>
          </a:p>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Technology 90nm</a:t>
            </a:r>
          </a:p>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Total number of transistors: 234M </a:t>
            </a:r>
          </a:p>
          <a:p>
            <a:pPr algn="l" rtl="0">
              <a:lnSpc>
                <a:spcPct val="10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8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5361"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Other considerations</a:t>
            </a:r>
          </a:p>
        </p:txBody>
      </p:sp>
      <p:sp>
        <p:nvSpPr>
          <p:cNvPr id="15362" name="Rectangle 2"/>
          <p:cNvSpPr>
            <a:spLocks noGrp="1" noChangeArrowheads="1"/>
          </p:cNvSpPr>
          <p:nvPr>
            <p:ph type="body" idx="1"/>
          </p:nvPr>
        </p:nvSpPr>
        <p:spPr>
          <a:xfrm>
            <a:off x="457200" y="1600200"/>
            <a:ext cx="8229600" cy="4525963"/>
          </a:xfrm>
          <a:ln/>
        </p:spPr>
        <p:txBody>
          <a:bodyPr/>
          <a:lstStyle/>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Development cost</a:t>
            </a:r>
          </a:p>
          <a:p>
            <a:pPr lvl="1"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Difficult to program and debug</a:t>
            </a:r>
          </a:p>
          <a:p>
            <a:pPr lvl="1"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he-IL" dirty="0" smtClean="0"/>
          </a:p>
          <a:p>
            <a:pPr lvl="1"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T</a:t>
            </a:r>
            <a:r>
              <a:rPr lang="en-US" dirty="0" smtClean="0"/>
              <a:t>CO, ROI…</a:t>
            </a:r>
            <a:endParaRPr lang="en-GB" dirty="0"/>
          </a:p>
          <a:p>
            <a:pPr lvl="1" algn="l" rtl="0">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45409"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The Cell (cont’)</a:t>
            </a:r>
            <a:r>
              <a:rPr lang="he-IL" b="1" dirty="0"/>
              <a:t>‏</a:t>
            </a:r>
            <a:endParaRPr lang="en-GB" b="1" dirty="0"/>
          </a:p>
        </p:txBody>
      </p:sp>
      <p:sp>
        <p:nvSpPr>
          <p:cNvPr id="145410" name="Rectangle 2"/>
          <p:cNvSpPr>
            <a:spLocks noGrp="1" noChangeArrowheads="1"/>
          </p:cNvSpPr>
          <p:nvPr>
            <p:ph type="body" idx="1"/>
          </p:nvPr>
        </p:nvSpPr>
        <p:spPr>
          <a:xfrm>
            <a:off x="457200" y="1600200"/>
            <a:ext cx="8229600" cy="4525963"/>
          </a:xfrm>
          <a:ln/>
        </p:spPr>
        <p:txBody>
          <a:bodyPr/>
          <a:lstStyle/>
          <a:p>
            <a:pPr algn="l" rtl="0">
              <a:lnSpc>
                <a:spcPct val="100000"/>
              </a:lnSpc>
              <a:spcBef>
                <a:spcPts val="700"/>
              </a:spcBef>
              <a:buFont typeface="Arial"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t>	A heterogeneous chip multiprocessor consisting of a 64-bit Power core, augmented with 8 specialized co-processors based on a novel single-instruction multiple-data (SIMD) architecture called SPU (Synergistic Processor Unit), for data intensive processing as is found in cryptography, media and scientific applications. The system is integrated by a coherent on-chip bus. </a:t>
            </a:r>
          </a:p>
          <a:p>
            <a:pPr algn="l" rtl="0">
              <a:lnSpc>
                <a:spcPct val="100000"/>
              </a:lnSpc>
              <a:spcBef>
                <a:spcPts val="700"/>
              </a:spcBef>
              <a:buFont typeface="Arial"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t>Ref: </a:t>
            </a:r>
            <a:r>
              <a:rPr lang="en-GB" sz="2800">
                <a:solidFill>
                  <a:srgbClr val="009999"/>
                </a:solidFill>
                <a:hlinkClick r:id="rId3"/>
              </a:rPr>
              <a:t>http://www.research.ibm.com/cell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4294967295"/>
          </p:nvPr>
        </p:nvSpPr>
        <p:spPr>
          <a:xfrm>
            <a:off x="6019800" y="6245225"/>
            <a:ext cx="2819400" cy="474663"/>
          </a:xfrm>
          <a:prstGeom prst="rect">
            <a:avLst/>
          </a:prstGeom>
        </p:spPr>
        <p:txBody>
          <a:bodyPr/>
          <a:lstStyle/>
          <a:p>
            <a:pPr algn="l" rtl="0"/>
            <a:r>
              <a:rPr lang="en-GB" dirty="0" smtClean="0"/>
              <a:t>Was taught for the first time in October </a:t>
            </a:r>
            <a:r>
              <a:rPr lang="en-GB" dirty="0"/>
              <a:t>2005, </a:t>
            </a:r>
          </a:p>
        </p:txBody>
      </p:sp>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46433"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The Cell (Cont’)</a:t>
            </a:r>
            <a:r>
              <a:rPr lang="he-IL" b="1" dirty="0"/>
              <a:t>‏</a:t>
            </a:r>
            <a:endParaRPr lang="en-GB" b="1" dirty="0"/>
          </a:p>
        </p:txBody>
      </p:sp>
      <p:pic>
        <p:nvPicPr>
          <p:cNvPr id="146434" name="Picture 2"/>
          <p:cNvPicPr>
            <a:picLocks noChangeAspect="1" noChangeArrowheads="1"/>
          </p:cNvPicPr>
          <p:nvPr/>
        </p:nvPicPr>
        <p:blipFill>
          <a:blip r:embed="rId3" cstate="print"/>
          <a:srcRect/>
          <a:stretch>
            <a:fillRect/>
          </a:stretch>
        </p:blipFill>
        <p:spPr bwMode="auto">
          <a:xfrm>
            <a:off x="1219200" y="1219200"/>
            <a:ext cx="6477000" cy="466407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47457"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Virtualization</a:t>
            </a:r>
          </a:p>
        </p:txBody>
      </p:sp>
      <p:sp>
        <p:nvSpPr>
          <p:cNvPr id="147458" name="Rectangle 2"/>
          <p:cNvSpPr>
            <a:spLocks noGrp="1" noChangeArrowheads="1"/>
          </p:cNvSpPr>
          <p:nvPr>
            <p:ph type="body" idx="1"/>
          </p:nvPr>
        </p:nvSpPr>
        <p:spPr>
          <a:xfrm>
            <a:off x="304800" y="1676400"/>
            <a:ext cx="8686800" cy="4525963"/>
          </a:xfrm>
          <a:ln/>
        </p:spPr>
        <p:txBody>
          <a:bodyPr/>
          <a:lstStyle/>
          <a:p>
            <a:pPr algn="l" rtl="0">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Virtualization—the use of software to allow workloads to</a:t>
            </a:r>
          </a:p>
          <a:p>
            <a:pPr algn="l" rtl="0">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be shared at the processor level by providing the illusion of</a:t>
            </a:r>
          </a:p>
          <a:p>
            <a:pPr algn="l" rtl="0">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multiple processors—is growing in popularity.</a:t>
            </a:r>
          </a:p>
          <a:p>
            <a:pPr algn="l" rtl="0">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Virtualization balances workloads between underused IT</a:t>
            </a:r>
          </a:p>
          <a:p>
            <a:pPr algn="l" rtl="0">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assets, minimizing the requirement to have performance</a:t>
            </a:r>
          </a:p>
          <a:p>
            <a:pPr algn="l" rtl="0">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overhead held in reserve for peak situations and the need</a:t>
            </a:r>
          </a:p>
          <a:p>
            <a:pPr algn="l" rtl="0">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to manage unnecessary hardware.</a:t>
            </a:r>
          </a:p>
          <a:p>
            <a:pPr algn="l" rtl="0">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400" dirty="0"/>
          </a:p>
          <a:p>
            <a:pPr algn="l" rtl="0">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err="1"/>
              <a:t>Xen</a:t>
            </a:r>
            <a:r>
              <a:rPr lang="en-GB" sz="2400" dirty="0"/>
              <a:t>….</a:t>
            </a:r>
          </a:p>
          <a:p>
            <a:pPr algn="l" rtl="0">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400" dirty="0" smtClean="0"/>
          </a:p>
          <a:p>
            <a:pPr algn="l" rtl="0">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i="1" dirty="0" smtClean="0">
                <a:solidFill>
                  <a:schemeClr val="accent6"/>
                </a:solidFill>
              </a:rPr>
              <a:t>Our Educational Cluster is based on this technology!!!</a:t>
            </a:r>
            <a:endParaRPr lang="en-GB" sz="2800" i="1" dirty="0">
              <a:solidFill>
                <a:schemeClr val="accent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rtl="0"/>
            <a:r>
              <a:rPr lang="en-US" dirty="0" smtClean="0"/>
              <a:t>Mobile Distributed Computing</a:t>
            </a:r>
            <a:endParaRPr lang="he-IL" dirty="0"/>
          </a:p>
        </p:txBody>
      </p:sp>
      <p:sp>
        <p:nvSpPr>
          <p:cNvPr id="4" name="Date Placeholder 3"/>
          <p:cNvSpPr>
            <a:spLocks noGrp="1"/>
          </p:cNvSpPr>
          <p:nvPr>
            <p:ph type="dt" idx="4294967295"/>
          </p:nvPr>
        </p:nvSpPr>
        <p:spPr>
          <a:xfrm>
            <a:off x="6324600" y="6245225"/>
            <a:ext cx="2360613" cy="474663"/>
          </a:xfrm>
          <a:prstGeom prst="rect">
            <a:avLst/>
          </a:prstGeom>
        </p:spPr>
        <p:txBody>
          <a:bodyPr/>
          <a:lstStyle/>
          <a:p>
            <a:r>
              <a:rPr lang="en-GB" smtClean="0"/>
              <a:t>March 2010 Lecture #1</a:t>
            </a:r>
            <a:endParaRPr lang="en-GB" dirty="0"/>
          </a:p>
        </p:txBody>
      </p:sp>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smtClean="0"/>
              <a:t>Introduction to Parallel Processing</a:t>
            </a:r>
          </a:p>
          <a:p>
            <a:r>
              <a:rPr lang="en-GB" smtClean="0"/>
              <a:t>PP2010B</a:t>
            </a:r>
            <a:endParaRPr lang="en-GB"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28" y="1066800"/>
            <a:ext cx="9083566" cy="567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13016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48481"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Summary</a:t>
            </a:r>
          </a:p>
        </p:txBody>
      </p:sp>
      <p:sp>
        <p:nvSpPr>
          <p:cNvPr id="148482" name="Rectangle 2"/>
          <p:cNvSpPr>
            <a:spLocks noGrp="1" noChangeArrowheads="1"/>
          </p:cNvSpPr>
          <p:nvPr>
            <p:ph type="body" idx="1"/>
          </p:nvPr>
        </p:nvSpPr>
        <p:spPr>
          <a:xfrm>
            <a:off x="457200" y="1600200"/>
            <a:ext cx="8229600" cy="4525963"/>
          </a:xfrm>
          <a:ln/>
        </p:spPr>
        <p:txBody>
          <a:bodyPr lIns="0" tIns="0" rIns="0" bIns="0"/>
          <a:lstStyle/>
          <a:p>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49505"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References</a:t>
            </a:r>
          </a:p>
        </p:txBody>
      </p:sp>
      <p:sp>
        <p:nvSpPr>
          <p:cNvPr id="149506" name="Rectangle 2"/>
          <p:cNvSpPr>
            <a:spLocks noGrp="1" noChangeArrowheads="1"/>
          </p:cNvSpPr>
          <p:nvPr>
            <p:ph type="body" idx="1"/>
          </p:nvPr>
        </p:nvSpPr>
        <p:spPr>
          <a:xfrm>
            <a:off x="457200" y="1600200"/>
            <a:ext cx="8229600" cy="4525963"/>
          </a:xfrm>
          <a:ln/>
        </p:spPr>
        <p:txBody>
          <a:bodyPr/>
          <a:lstStyle/>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Gordon Moore </a:t>
            </a:r>
            <a:r>
              <a:rPr lang="en-GB" sz="2800" dirty="0">
                <a:solidFill>
                  <a:srgbClr val="009999"/>
                </a:solidFill>
              </a:rPr>
              <a:t>http://www.intel.com/technology/mooreslaw/index.htm</a:t>
            </a:r>
            <a:endParaRPr lang="en-GB" sz="2800" dirty="0">
              <a:solidFill>
                <a:srgbClr val="009999"/>
              </a:solidFill>
              <a:hlinkClick r:id="rId3"/>
            </a:endParaRPr>
          </a:p>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Moore’s Law : </a:t>
            </a:r>
          </a:p>
          <a:p>
            <a:pPr lvl="1" algn="l" rtl="0">
              <a:lnSpc>
                <a:spcPct val="80000"/>
              </a:lnSpc>
              <a:spcBef>
                <a:spcPts val="600"/>
              </a:spcBef>
              <a:buClr>
                <a:srgbClr val="009999"/>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solidFill>
                  <a:srgbClr val="009999"/>
                </a:solidFill>
              </a:rPr>
              <a:t>ftp://download.intel.com/museum/Moores_Law/Printed_Materials/Moores_Law_Backgrounder.pdf</a:t>
            </a:r>
            <a:endParaRPr lang="en-GB" sz="2400" dirty="0">
              <a:solidFill>
                <a:srgbClr val="009999"/>
              </a:solidFill>
              <a:hlinkClick r:id="rId4"/>
            </a:endParaRPr>
          </a:p>
          <a:p>
            <a:pPr lvl="1" algn="l" rtl="0">
              <a:lnSpc>
                <a:spcPct val="80000"/>
              </a:lnSpc>
              <a:spcBef>
                <a:spcPts val="600"/>
              </a:spcBef>
              <a:buClr>
                <a:srgbClr val="009999"/>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solidFill>
                  <a:srgbClr val="009999"/>
                </a:solidFill>
              </a:rPr>
              <a:t>http://www.intel.com/technology/silicon/mooreslaw/index.htm</a:t>
            </a:r>
            <a:endParaRPr lang="en-GB" sz="2400" dirty="0">
              <a:solidFill>
                <a:srgbClr val="009999"/>
              </a:solidFill>
              <a:hlinkClick r:id="rId5"/>
            </a:endParaRPr>
          </a:p>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Future processors trends: </a:t>
            </a:r>
            <a:r>
              <a:rPr lang="en-GB" sz="2800" dirty="0">
                <a:solidFill>
                  <a:srgbClr val="009999"/>
                </a:solidFill>
              </a:rPr>
              <a:t>ftp://download.intel.com/technology/computing/archinnov/platform2015/download/Platform_2015.pdf</a:t>
            </a:r>
            <a:endParaRPr lang="en-GB" sz="2800" dirty="0">
              <a:solidFill>
                <a:srgbClr val="009999"/>
              </a:solidFill>
              <a:hlinkClick r:id="rId6"/>
            </a:endParaRPr>
          </a:p>
          <a:p>
            <a:pPr algn="l" rtl="0">
              <a:lnSpc>
                <a:spcPct val="8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8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50529"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References</a:t>
            </a:r>
          </a:p>
        </p:txBody>
      </p:sp>
      <p:sp>
        <p:nvSpPr>
          <p:cNvPr id="150530" name="Rectangle 2"/>
          <p:cNvSpPr>
            <a:spLocks noGrp="1" noChangeArrowheads="1"/>
          </p:cNvSpPr>
          <p:nvPr>
            <p:ph type="body" idx="1"/>
          </p:nvPr>
        </p:nvSpPr>
        <p:spPr>
          <a:xfrm>
            <a:off x="457200" y="1600200"/>
            <a:ext cx="8229600" cy="4525963"/>
          </a:xfrm>
          <a:ln/>
        </p:spPr>
        <p:txBody>
          <a:bodyPr/>
          <a:lstStyle/>
          <a:p>
            <a:pPr algn="l" rtl="0">
              <a:lnSpc>
                <a:spcPct val="10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My Parallel Processing Course website </a:t>
            </a:r>
            <a:r>
              <a:rPr lang="en-GB" sz="2400" dirty="0">
                <a:solidFill>
                  <a:srgbClr val="009999"/>
                </a:solidFill>
              </a:rPr>
              <a:t>http://www.ee.bgu.ac.il/~</a:t>
            </a:r>
            <a:r>
              <a:rPr lang="en-GB" sz="2400" dirty="0" smtClean="0">
                <a:solidFill>
                  <a:srgbClr val="009999"/>
                </a:solidFill>
              </a:rPr>
              <a:t>tel-zur/201</a:t>
            </a:r>
            <a:r>
              <a:rPr lang="he-IL" sz="2400" smtClean="0">
                <a:solidFill>
                  <a:srgbClr val="009999"/>
                </a:solidFill>
              </a:rPr>
              <a:t>1</a:t>
            </a:r>
            <a:r>
              <a:rPr lang="en-GB" sz="2400" smtClean="0">
                <a:solidFill>
                  <a:srgbClr val="009999"/>
                </a:solidFill>
              </a:rPr>
              <a:t>A</a:t>
            </a:r>
            <a:endParaRPr lang="en-GB" sz="2400" dirty="0">
              <a:solidFill>
                <a:srgbClr val="009999"/>
              </a:solidFill>
              <a:hlinkClick r:id="rId3"/>
            </a:endParaRPr>
          </a:p>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smtClean="0"/>
              <a:t>“</a:t>
            </a:r>
            <a:r>
              <a:rPr lang="en-GB" sz="2800" dirty="0"/>
              <a:t>Parallel Computing 101”, SC04, S2 Tutorial</a:t>
            </a:r>
          </a:p>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HPC Challenge: http://icl.cs.utk.edu/hpcc</a:t>
            </a:r>
          </a:p>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Condor at the Ben-Gurion University:</a:t>
            </a:r>
          </a:p>
          <a:p>
            <a:pPr algn="l" rtl="0">
              <a:lnSpc>
                <a:spcPct val="10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	</a:t>
            </a:r>
            <a:r>
              <a:rPr lang="en-GB" sz="2800" dirty="0">
                <a:solidFill>
                  <a:srgbClr val="009999"/>
                </a:solidFill>
              </a:rPr>
              <a:t>http://www.ee.bgu.ac.il/~tel-zur/condor</a:t>
            </a:r>
            <a:endParaRPr lang="en-GB" sz="2800" dirty="0">
              <a:solidFill>
                <a:srgbClr val="009999"/>
              </a:solidFill>
              <a:hlinkClick r:id="rId4"/>
            </a:endParaRPr>
          </a:p>
          <a:p>
            <a:pPr algn="l" rtl="0">
              <a:lnSpc>
                <a:spcPct val="10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8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51553"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References</a:t>
            </a:r>
          </a:p>
        </p:txBody>
      </p:sp>
      <p:sp>
        <p:nvSpPr>
          <p:cNvPr id="151554" name="Rectangle 2"/>
          <p:cNvSpPr>
            <a:spLocks noGrp="1" noChangeArrowheads="1"/>
          </p:cNvSpPr>
          <p:nvPr>
            <p:ph type="body" idx="1"/>
          </p:nvPr>
        </p:nvSpPr>
        <p:spPr>
          <a:xfrm>
            <a:off x="533400" y="1447800"/>
            <a:ext cx="8229600" cy="4862513"/>
          </a:xfrm>
          <a:ln/>
        </p:spPr>
        <p:txBody>
          <a:bodyPr/>
          <a:lstStyle/>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MPI: </a:t>
            </a:r>
            <a:r>
              <a:rPr lang="en-GB" sz="2800" dirty="0">
                <a:solidFill>
                  <a:srgbClr val="009999"/>
                </a:solidFill>
              </a:rPr>
              <a:t>http://www-unix.mcs.anl.gov/mpi/index.html</a:t>
            </a:r>
            <a:endParaRPr lang="en-GB" sz="2800" dirty="0">
              <a:solidFill>
                <a:srgbClr val="009999"/>
              </a:solidFill>
              <a:hlinkClick r:id="rId3"/>
            </a:endParaRPr>
          </a:p>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err="1"/>
              <a:t>Mosix</a:t>
            </a:r>
            <a:r>
              <a:rPr lang="en-GB" sz="2800" dirty="0"/>
              <a:t>: http://www.mosix.org</a:t>
            </a:r>
          </a:p>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err="1"/>
              <a:t>Condor:http</a:t>
            </a:r>
            <a:r>
              <a:rPr lang="en-GB" sz="2800" dirty="0"/>
              <a:t>://</a:t>
            </a:r>
            <a:r>
              <a:rPr lang="en-GB" sz="2800" dirty="0" err="1"/>
              <a:t>www.cs.wisc.edu</a:t>
            </a:r>
            <a:r>
              <a:rPr lang="en-GB" sz="2800" dirty="0"/>
              <a:t>/condor</a:t>
            </a:r>
          </a:p>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The Top500 Supercomputers: </a:t>
            </a:r>
            <a:r>
              <a:rPr lang="en-GB" sz="2800" dirty="0">
                <a:solidFill>
                  <a:srgbClr val="009999"/>
                </a:solidFill>
              </a:rPr>
              <a:t>http://www.top500.org</a:t>
            </a:r>
            <a:endParaRPr lang="en-GB" sz="2800" dirty="0">
              <a:solidFill>
                <a:srgbClr val="009999"/>
              </a:solidFill>
              <a:hlinkClick r:id="rId4"/>
            </a:endParaRPr>
          </a:p>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Grid Computing: Grid Café: </a:t>
            </a:r>
            <a:r>
              <a:rPr lang="en-GB" sz="2800" dirty="0">
                <a:solidFill>
                  <a:srgbClr val="009999"/>
                </a:solidFill>
              </a:rPr>
              <a:t>http://gridcafe.web.cern.ch/gridcafe/</a:t>
            </a:r>
            <a:endParaRPr lang="en-GB" sz="2800" dirty="0">
              <a:solidFill>
                <a:srgbClr val="009999"/>
              </a:solidFill>
              <a:hlinkClick r:id="rId5"/>
            </a:endParaRPr>
          </a:p>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Grid in Israel: </a:t>
            </a:r>
          </a:p>
          <a:p>
            <a:pPr lvl="1" algn="l" rtl="0">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Israel Academic Grid: </a:t>
            </a:r>
            <a:r>
              <a:rPr lang="en-GB" sz="2400" dirty="0">
                <a:solidFill>
                  <a:srgbClr val="009999"/>
                </a:solidFill>
                <a:hlinkClick r:id="rId6"/>
              </a:rPr>
              <a:t>http://iag.iucc.ac.il/</a:t>
            </a:r>
          </a:p>
          <a:p>
            <a:pPr lvl="1" algn="l" rtl="0">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The IGT: </a:t>
            </a:r>
            <a:r>
              <a:rPr lang="en-GB" sz="2400" dirty="0">
                <a:solidFill>
                  <a:srgbClr val="009999"/>
                </a:solidFill>
                <a:hlinkClick r:id="rId7"/>
              </a:rPr>
              <a:t>http://www.grid.org.il/</a:t>
            </a:r>
          </a:p>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Mellanox: </a:t>
            </a:r>
            <a:r>
              <a:rPr lang="en-GB" sz="2800" dirty="0">
                <a:solidFill>
                  <a:srgbClr val="009999"/>
                </a:solidFill>
                <a:hlinkClick r:id="rId8"/>
              </a:rPr>
              <a:t>http://www.mellanox.com/</a:t>
            </a:r>
          </a:p>
          <a:p>
            <a:pPr algn="l" rtl="0">
              <a:lnSpc>
                <a:spcPct val="8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8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52577" name="Rectangle 1"/>
          <p:cNvSpPr>
            <a:spLocks noGrp="1" noChangeArrowheads="1"/>
          </p:cNvSpPr>
          <p:nvPr>
            <p:ph type="title"/>
          </p:nvPr>
        </p:nvSpPr>
        <p:spPr>
          <a:xfrm>
            <a:off x="457200" y="319088"/>
            <a:ext cx="8229600" cy="1143000"/>
          </a:xfrm>
          <a:ln/>
        </p:spPr>
        <p:txBody>
          <a:bodyPr lIns="0" tIns="0" rIns="0" bIns="0"/>
          <a:lstStyle/>
          <a:p>
            <a:endParaRPr lang="en-US"/>
          </a:p>
        </p:txBody>
      </p:sp>
      <p:sp>
        <p:nvSpPr>
          <p:cNvPr id="152578" name="Rectangle 2"/>
          <p:cNvSpPr>
            <a:spLocks noGrp="1" noChangeArrowheads="1"/>
          </p:cNvSpPr>
          <p:nvPr>
            <p:ph type="body" idx="1"/>
          </p:nvPr>
        </p:nvSpPr>
        <p:spPr>
          <a:xfrm>
            <a:off x="457200" y="1600200"/>
            <a:ext cx="8229600" cy="4525963"/>
          </a:xfrm>
          <a:ln/>
        </p:spPr>
        <p:txBody>
          <a:bodyPr/>
          <a:lstStyle/>
          <a:p>
            <a:pPr algn="l" rtl="0">
              <a:lnSpc>
                <a:spcPct val="100000"/>
              </a:lnSpc>
            </a:pPr>
            <a:r>
              <a:rPr lang="en-GB"/>
              <a:t>Nexcom blades: </a:t>
            </a:r>
            <a:r>
              <a:rPr lang="en-GB">
                <a:solidFill>
                  <a:srgbClr val="009999"/>
                </a:solidFill>
                <a:hlinkClick r:id="rId3"/>
              </a:rPr>
              <a:t>http://bladeserver.nexcom.com.tw</a:t>
            </a:r>
          </a:p>
          <a:p>
            <a:pPr algn="l" rtl="0">
              <a:lnSpc>
                <a:spcPct val="100000"/>
              </a:lnSpc>
              <a:buFont typeface="Arial" charset="0"/>
              <a:buNone/>
            </a:pPr>
            <a:endParaRPr lang="en-GB"/>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idx="11"/>
          </p:nvPr>
        </p:nvSpPr>
        <p:spPr/>
        <p:txBody>
          <a:bodyPr/>
          <a:lstStyle/>
          <a:p>
            <a:r>
              <a:rPr lang="en-GB"/>
              <a:t>Introduction to Parallel Processing</a:t>
            </a:r>
          </a:p>
        </p:txBody>
      </p:sp>
      <p:sp>
        <p:nvSpPr>
          <p:cNvPr id="153601"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References</a:t>
            </a:r>
          </a:p>
        </p:txBody>
      </p:sp>
      <p:sp>
        <p:nvSpPr>
          <p:cNvPr id="153602" name="Rectangle 2"/>
          <p:cNvSpPr>
            <a:spLocks noGrp="1" noChangeArrowheads="1"/>
          </p:cNvSpPr>
          <p:nvPr>
            <p:ph type="body" idx="1"/>
          </p:nvPr>
        </p:nvSpPr>
        <p:spPr>
          <a:xfrm>
            <a:off x="457200" y="1600200"/>
            <a:ext cx="8305800" cy="1550988"/>
          </a:xfrm>
          <a:ln/>
        </p:spPr>
        <p:txBody>
          <a:bodyPr/>
          <a:lstStyle/>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t>Books: </a:t>
            </a:r>
            <a:r>
              <a:rPr lang="en-GB" sz="2800">
                <a:solidFill>
                  <a:srgbClr val="009999"/>
                </a:solidFill>
                <a:hlinkClick r:id="rId3"/>
              </a:rPr>
              <a:t>http://www.top500.org/main/Books/</a:t>
            </a:r>
          </a:p>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t>The Sourcebook of Parallel Computing </a:t>
            </a:r>
          </a:p>
          <a:p>
            <a:pPr algn="l" rtl="0">
              <a:lnSpc>
                <a:spcPct val="10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800"/>
          </a:p>
        </p:txBody>
      </p:sp>
      <p:pic>
        <p:nvPicPr>
          <p:cNvPr id="153603" name="Picture 3"/>
          <p:cNvPicPr>
            <a:picLocks noChangeAspect="1" noChangeArrowheads="1"/>
          </p:cNvPicPr>
          <p:nvPr/>
        </p:nvPicPr>
        <p:blipFill>
          <a:blip r:embed="rId4" cstate="print"/>
          <a:srcRect/>
          <a:stretch>
            <a:fillRect/>
          </a:stretch>
        </p:blipFill>
        <p:spPr bwMode="auto">
          <a:xfrm>
            <a:off x="3429000" y="2667000"/>
            <a:ext cx="2349500" cy="310038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idx="4294967295"/>
          </p:nvPr>
        </p:nvSpPr>
        <p:spPr>
          <a:xfrm>
            <a:off x="2895600" y="6245225"/>
            <a:ext cx="3351213" cy="474663"/>
          </a:xfrm>
          <a:prstGeom prst="rect">
            <a:avLst/>
          </a:prstGeom>
        </p:spPr>
        <p:txBody>
          <a:bodyPr/>
          <a:lstStyle/>
          <a:p>
            <a:r>
              <a:rPr lang="en-GB" dirty="0" smtClean="0"/>
              <a:t>Introduction to Parallel Processing</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6786"/>
            <a:ext cx="4572000" cy="6685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ular Callout 5"/>
          <p:cNvSpPr/>
          <p:nvPr/>
        </p:nvSpPr>
        <p:spPr bwMode="auto">
          <a:xfrm>
            <a:off x="304800" y="1981200"/>
            <a:ext cx="1371600" cy="381000"/>
          </a:xfrm>
          <a:prstGeom prst="wedgeRectCallout">
            <a:avLst>
              <a:gd name="adj1" fmla="val 110814"/>
              <a:gd name="adj2" fmla="val 228016"/>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marL="0" marR="0" indent="0" algn="ctr" defTabSz="457200" rtl="0" eaLnBrk="1" fontAlgn="base" latinLnBrk="0" hangingPunct="1">
              <a:lnSpc>
                <a:spcPct val="93000"/>
              </a:lnSpc>
              <a:spcBef>
                <a:spcPct val="0"/>
              </a:spcBef>
              <a:spcAft>
                <a:spcPct val="0"/>
              </a:spcAft>
              <a:buClr>
                <a:srgbClr val="000000"/>
              </a:buClr>
              <a:buSzPct val="100000"/>
              <a:buFont typeface="Arial" charset="0"/>
              <a:buNone/>
              <a:tabLst/>
            </a:pPr>
            <a:r>
              <a:rPr kumimoji="0" lang="en-US" sz="1600" b="0" i="0" u="none" strike="noStrike" cap="none" normalizeH="0" baseline="0" dirty="0" smtClean="0">
                <a:ln>
                  <a:noFill/>
                </a:ln>
                <a:solidFill>
                  <a:schemeClr val="bg1"/>
                </a:solidFill>
                <a:effectLst/>
                <a:latin typeface="Arial" charset="0"/>
                <a:cs typeface="Arial" charset="0"/>
              </a:rPr>
              <a:t>24/9/2010</a:t>
            </a:r>
            <a:endParaRPr kumimoji="0" lang="he-IL" sz="1600" b="0" i="0" u="none" strike="noStrike" cap="none" normalizeH="0" baseline="0" dirty="0" smtClean="0">
              <a:ln>
                <a:noFill/>
              </a:ln>
              <a:solidFill>
                <a:schemeClr val="bg1"/>
              </a:solidFill>
              <a:effectLst/>
              <a:latin typeface="Arial" charset="0"/>
              <a:cs typeface="Arial" charset="0"/>
            </a:endParaRPr>
          </a:p>
        </p:txBody>
      </p:sp>
      <p:sp>
        <p:nvSpPr>
          <p:cNvPr id="7" name="TextBox 6"/>
          <p:cNvSpPr txBox="1"/>
          <p:nvPr/>
        </p:nvSpPr>
        <p:spPr>
          <a:xfrm>
            <a:off x="6781800" y="36786"/>
            <a:ext cx="2362200" cy="865237"/>
          </a:xfrm>
          <a:prstGeom prst="rect">
            <a:avLst/>
          </a:prstGeom>
        </p:spPr>
        <p:style>
          <a:lnRef idx="1">
            <a:schemeClr val="accent5"/>
          </a:lnRef>
          <a:fillRef idx="3">
            <a:schemeClr val="accent5"/>
          </a:fillRef>
          <a:effectRef idx="2">
            <a:schemeClr val="accent5"/>
          </a:effectRef>
          <a:fontRef idx="minor">
            <a:schemeClr val="lt1"/>
          </a:fontRef>
        </p:style>
        <p:txBody>
          <a:bodyPr wrap="square" rtlCol="1">
            <a:spAutoFit/>
          </a:bodyPr>
          <a:lstStyle/>
          <a:p>
            <a:r>
              <a:rPr lang="he-IL" dirty="0" smtClean="0">
                <a:solidFill>
                  <a:srgbClr val="FF0000"/>
                </a:solidFill>
              </a:rPr>
              <a:t>ידיעה לחיזוק המוטיבציה למי שעוד לא השתכנע בחשיבות התחום...</a:t>
            </a:r>
            <a:endParaRPr lang="he-IL" dirty="0">
              <a:solidFill>
                <a:srgbClr val="FF0000"/>
              </a:solidFill>
            </a:endParaRPr>
          </a:p>
        </p:txBody>
      </p:sp>
    </p:spTree>
    <p:extLst>
      <p:ext uri="{BB962C8B-B14F-4D97-AF65-F5344CB8AC3E}">
        <p14:creationId xmlns:p14="http://schemas.microsoft.com/office/powerpoint/2010/main" val="307185133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32" name="Picture 8"/>
          <p:cNvPicPr>
            <a:picLocks noChangeAspect="1" noChangeArrowheads="1"/>
          </p:cNvPicPr>
          <p:nvPr/>
        </p:nvPicPr>
        <p:blipFill>
          <a:blip r:embed="rId3" cstate="print"/>
          <a:srcRect/>
          <a:stretch>
            <a:fillRect/>
          </a:stretch>
        </p:blipFill>
        <p:spPr bwMode="auto">
          <a:xfrm>
            <a:off x="2743200" y="1828800"/>
            <a:ext cx="1973036" cy="2209800"/>
          </a:xfrm>
          <a:prstGeom prst="rect">
            <a:avLst/>
          </a:prstGeom>
          <a:noFill/>
          <a:ln w="9525">
            <a:noFill/>
            <a:round/>
            <a:headEnd/>
            <a:tailEnd/>
          </a:ln>
          <a:effectLst/>
        </p:spPr>
      </p:pic>
      <p:sp>
        <p:nvSpPr>
          <p:cNvPr id="11" name="Footer Placeholder 3"/>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54625" name="Rectangle 1"/>
          <p:cNvSpPr>
            <a:spLocks noGrp="1" noChangeArrowheads="1"/>
          </p:cNvSpPr>
          <p:nvPr>
            <p:ph type="title"/>
          </p:nvPr>
        </p:nvSpPr>
        <p:spPr>
          <a:xfrm>
            <a:off x="457200" y="274638"/>
            <a:ext cx="8534400" cy="1143000"/>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dirty="0" smtClean="0"/>
              <a:t>References </a:t>
            </a:r>
            <a:r>
              <a:rPr lang="en-GB" sz="4000" b="1" dirty="0"/>
              <a:t>(a very partial list</a:t>
            </a:r>
            <a:r>
              <a:rPr lang="en-GB" sz="4000" b="1" dirty="0" smtClean="0"/>
              <a:t>)</a:t>
            </a:r>
            <a:br>
              <a:rPr lang="en-GB" sz="4000" b="1" dirty="0" smtClean="0"/>
            </a:br>
            <a:r>
              <a:rPr lang="en-GB" sz="4000" b="1" dirty="0" smtClean="0"/>
              <a:t>More books at the course website</a:t>
            </a:r>
            <a:r>
              <a:rPr lang="he-IL" sz="4000" b="1" dirty="0" smtClean="0"/>
              <a:t>‏</a:t>
            </a:r>
            <a:endParaRPr lang="en-GB" sz="4000" b="1" dirty="0"/>
          </a:p>
        </p:txBody>
      </p:sp>
      <p:pic>
        <p:nvPicPr>
          <p:cNvPr id="154626" name="Picture 2"/>
          <p:cNvPicPr>
            <a:picLocks noChangeAspect="1" noChangeArrowheads="1"/>
          </p:cNvPicPr>
          <p:nvPr/>
        </p:nvPicPr>
        <p:blipFill>
          <a:blip r:embed="rId4" cstate="print"/>
          <a:srcRect/>
          <a:stretch>
            <a:fillRect/>
          </a:stretch>
        </p:blipFill>
        <p:spPr bwMode="auto">
          <a:xfrm>
            <a:off x="381000" y="1905000"/>
            <a:ext cx="2010315" cy="2381250"/>
          </a:xfrm>
          <a:prstGeom prst="rect">
            <a:avLst/>
          </a:prstGeom>
          <a:noFill/>
          <a:ln w="9525">
            <a:noFill/>
            <a:round/>
            <a:headEnd/>
            <a:tailEnd/>
          </a:ln>
          <a:effectLst/>
        </p:spPr>
      </p:pic>
      <p:pic>
        <p:nvPicPr>
          <p:cNvPr id="154627" name="Picture 3"/>
          <p:cNvPicPr>
            <a:picLocks noChangeAspect="1" noChangeArrowheads="1"/>
          </p:cNvPicPr>
          <p:nvPr/>
        </p:nvPicPr>
        <p:blipFill>
          <a:blip r:embed="rId5" cstate="print"/>
          <a:srcRect/>
          <a:stretch>
            <a:fillRect/>
          </a:stretch>
        </p:blipFill>
        <p:spPr bwMode="auto">
          <a:xfrm>
            <a:off x="5029200" y="1828800"/>
            <a:ext cx="1800141" cy="2362200"/>
          </a:xfrm>
          <a:prstGeom prst="rect">
            <a:avLst/>
          </a:prstGeom>
          <a:noFill/>
          <a:ln w="9525">
            <a:noFill/>
            <a:round/>
            <a:headEnd/>
            <a:tailEnd/>
          </a:ln>
          <a:effectLst/>
        </p:spPr>
      </p:pic>
      <p:pic>
        <p:nvPicPr>
          <p:cNvPr id="154628" name="Picture 4">
            <a:hlinkClick r:id="rId6"/>
          </p:cNvPr>
          <p:cNvPicPr>
            <a:picLocks noChangeAspect="1" noChangeArrowheads="1"/>
          </p:cNvPicPr>
          <p:nvPr/>
        </p:nvPicPr>
        <p:blipFill>
          <a:blip r:embed="rId7" cstate="print"/>
          <a:srcRect/>
          <a:stretch>
            <a:fillRect/>
          </a:stretch>
        </p:blipFill>
        <p:spPr bwMode="auto">
          <a:xfrm>
            <a:off x="7162800" y="1828800"/>
            <a:ext cx="1723984" cy="2209800"/>
          </a:xfrm>
          <a:prstGeom prst="rect">
            <a:avLst/>
          </a:prstGeom>
          <a:noFill/>
          <a:ln w="9525">
            <a:noFill/>
            <a:round/>
            <a:headEnd/>
            <a:tailEnd/>
          </a:ln>
          <a:effectLst/>
        </p:spPr>
      </p:pic>
      <p:pic>
        <p:nvPicPr>
          <p:cNvPr id="154629" name="Picture 5">
            <a:hlinkClick r:id="rId8"/>
          </p:cNvPr>
          <p:cNvPicPr>
            <a:picLocks noChangeAspect="1" noChangeArrowheads="1"/>
          </p:cNvPicPr>
          <p:nvPr/>
        </p:nvPicPr>
        <p:blipFill>
          <a:blip r:embed="rId9" cstate="print"/>
          <a:srcRect/>
          <a:stretch>
            <a:fillRect/>
          </a:stretch>
        </p:blipFill>
        <p:spPr bwMode="auto">
          <a:xfrm>
            <a:off x="609600" y="3352800"/>
            <a:ext cx="2655888" cy="3276600"/>
          </a:xfrm>
          <a:prstGeom prst="rect">
            <a:avLst/>
          </a:prstGeom>
          <a:noFill/>
          <a:ln w="9525">
            <a:noFill/>
            <a:round/>
            <a:headEnd/>
            <a:tailEnd/>
          </a:ln>
          <a:effectLst/>
        </p:spPr>
      </p:pic>
      <p:pic>
        <p:nvPicPr>
          <p:cNvPr id="154630" name="Picture 6">
            <a:hlinkClick r:id="rId10"/>
          </p:cNvPr>
          <p:cNvPicPr>
            <a:picLocks noChangeAspect="1" noChangeArrowheads="1"/>
          </p:cNvPicPr>
          <p:nvPr/>
        </p:nvPicPr>
        <p:blipFill>
          <a:blip r:embed="rId11" cstate="print"/>
          <a:srcRect/>
          <a:stretch>
            <a:fillRect/>
          </a:stretch>
        </p:blipFill>
        <p:spPr bwMode="auto">
          <a:xfrm>
            <a:off x="3581400" y="3352800"/>
            <a:ext cx="2320925" cy="3276600"/>
          </a:xfrm>
          <a:prstGeom prst="rect">
            <a:avLst/>
          </a:prstGeom>
          <a:noFill/>
          <a:ln w="9525">
            <a:noFill/>
            <a:round/>
            <a:headEnd/>
            <a:tailEnd/>
          </a:ln>
          <a:effectLst/>
        </p:spPr>
      </p:pic>
      <p:pic>
        <p:nvPicPr>
          <p:cNvPr id="154631" name="Picture 7">
            <a:hlinkClick r:id="rId12"/>
          </p:cNvPr>
          <p:cNvPicPr>
            <a:picLocks noChangeAspect="1" noChangeArrowheads="1"/>
          </p:cNvPicPr>
          <p:nvPr/>
        </p:nvPicPr>
        <p:blipFill>
          <a:blip r:embed="rId13" cstate="print"/>
          <a:srcRect/>
          <a:stretch>
            <a:fillRect/>
          </a:stretch>
        </p:blipFill>
        <p:spPr bwMode="auto">
          <a:xfrm>
            <a:off x="6324600" y="3276600"/>
            <a:ext cx="2409825" cy="33528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afterEffect">
                                  <p:stCondLst>
                                    <p:cond delay="1000"/>
                                  </p:stCondLst>
                                  <p:childTnLst>
                                    <p:set>
                                      <p:cBhvr additive="repl">
                                        <p:cTn id="6" dur="1" fill="hold">
                                          <p:stCondLst>
                                            <p:cond delay="0"/>
                                          </p:stCondLst>
                                        </p:cTn>
                                        <p:tgtEl>
                                          <p:spTgt spid="154626"/>
                                        </p:tgtEl>
                                        <p:attrNameLst>
                                          <p:attrName>style.visibility</p:attrName>
                                        </p:attrNameLst>
                                      </p:cBhvr>
                                      <p:to>
                                        <p:strVal val="visible"/>
                                      </p:to>
                                    </p:set>
                                    <p:anim calcmode="lin" valueType="num">
                                      <p:cBhvr>
                                        <p:cTn id="7" dur="500" fill="hold"/>
                                        <p:tgtEl>
                                          <p:spTgt spid="154626"/>
                                        </p:tgtEl>
                                        <p:attrNameLst>
                                          <p:attrName>ppt_x</p:attrName>
                                        </p:attrNameLst>
                                      </p:cBhvr>
                                      <p:tavLst>
                                        <p:tav tm="100000">
                                          <p:val>
                                            <p:strVal val="1+#ppt_w/2"/>
                                          </p:val>
                                        </p:tav>
                                        <p:tav>
                                          <p:val>
                                            <p:strVal val="#ppt_x"/>
                                          </p:val>
                                        </p:tav>
                                      </p:tavLst>
                                    </p:anim>
                                    <p:anim calcmode="lin" valueType="num">
                                      <p:cBhvr>
                                        <p:cTn id="8" dur="500" fill="hold"/>
                                        <p:tgtEl>
                                          <p:spTgt spid="154626"/>
                                        </p:tgtEl>
                                        <p:attrNameLst>
                                          <p:attrName>ppt_y</p:attrName>
                                        </p:attrNameLst>
                                      </p:cBhvr>
                                      <p:tavLst>
                                        <p:tav tm="100000">
                                          <p:val>
                                            <p:strVal val="#ppt_y"/>
                                          </p:val>
                                        </p:tav>
                                        <p:tav>
                                          <p:val>
                                            <p:strVal val="#ppt_y"/>
                                          </p:val>
                                        </p:tav>
                                      </p:tavLst>
                                    </p:anim>
                                  </p:childTnLst>
                                </p:cTn>
                              </p:par>
                            </p:childTnLst>
                          </p:cTn>
                        </p:par>
                        <p:par>
                          <p:cTn id="9" fill="hold">
                            <p:stCondLst>
                              <p:cond delay="1500"/>
                            </p:stCondLst>
                            <p:childTnLst>
                              <p:par>
                                <p:cTn id="10" presetID="2" presetClass="entr" presetSubtype="2" fill="hold" nodeType="afterEffect">
                                  <p:stCondLst>
                                    <p:cond delay="1000"/>
                                  </p:stCondLst>
                                  <p:childTnLst>
                                    <p:set>
                                      <p:cBhvr additive="repl">
                                        <p:cTn id="11" dur="1" fill="hold">
                                          <p:stCondLst>
                                            <p:cond delay="0"/>
                                          </p:stCondLst>
                                        </p:cTn>
                                        <p:tgtEl>
                                          <p:spTgt spid="154627"/>
                                        </p:tgtEl>
                                        <p:attrNameLst>
                                          <p:attrName>style.visibility</p:attrName>
                                        </p:attrNameLst>
                                      </p:cBhvr>
                                      <p:to>
                                        <p:strVal val="visible"/>
                                      </p:to>
                                    </p:set>
                                    <p:anim calcmode="lin" valueType="num">
                                      <p:cBhvr>
                                        <p:cTn id="12" dur="500" fill="hold"/>
                                        <p:tgtEl>
                                          <p:spTgt spid="154627"/>
                                        </p:tgtEl>
                                        <p:attrNameLst>
                                          <p:attrName>ppt_x</p:attrName>
                                        </p:attrNameLst>
                                      </p:cBhvr>
                                      <p:tavLst>
                                        <p:tav tm="100000">
                                          <p:val>
                                            <p:strVal val="1+#ppt_w/2"/>
                                          </p:val>
                                        </p:tav>
                                        <p:tav>
                                          <p:val>
                                            <p:strVal val="#ppt_x"/>
                                          </p:val>
                                        </p:tav>
                                      </p:tavLst>
                                    </p:anim>
                                    <p:anim calcmode="lin" valueType="num">
                                      <p:cBhvr>
                                        <p:cTn id="13" dur="500" fill="hold"/>
                                        <p:tgtEl>
                                          <p:spTgt spid="154627"/>
                                        </p:tgtEl>
                                        <p:attrNameLst>
                                          <p:attrName>ppt_y</p:attrName>
                                        </p:attrNameLst>
                                      </p:cBhvr>
                                      <p:tavLst>
                                        <p:tav tm="100000">
                                          <p:val>
                                            <p:strVal val="#ppt_y"/>
                                          </p:val>
                                        </p:tav>
                                        <p:tav>
                                          <p:val>
                                            <p:strVal val="#ppt_y"/>
                                          </p:val>
                                        </p:tav>
                                      </p:tavLst>
                                    </p:anim>
                                  </p:childTnLst>
                                </p:cTn>
                              </p:par>
                            </p:childTnLst>
                          </p:cTn>
                        </p:par>
                        <p:par>
                          <p:cTn id="14" fill="hold">
                            <p:stCondLst>
                              <p:cond delay="3000"/>
                            </p:stCondLst>
                            <p:childTnLst>
                              <p:par>
                                <p:cTn id="15" presetID="2" presetClass="entr" presetSubtype="2" fill="hold" nodeType="afterEffect">
                                  <p:stCondLst>
                                    <p:cond delay="1000"/>
                                  </p:stCondLst>
                                  <p:childTnLst>
                                    <p:set>
                                      <p:cBhvr additive="repl">
                                        <p:cTn id="16" dur="1" fill="hold">
                                          <p:stCondLst>
                                            <p:cond delay="0"/>
                                          </p:stCondLst>
                                        </p:cTn>
                                        <p:tgtEl>
                                          <p:spTgt spid="154628"/>
                                        </p:tgtEl>
                                        <p:attrNameLst>
                                          <p:attrName>style.visibility</p:attrName>
                                        </p:attrNameLst>
                                      </p:cBhvr>
                                      <p:to>
                                        <p:strVal val="visible"/>
                                      </p:to>
                                    </p:set>
                                    <p:anim calcmode="lin" valueType="num">
                                      <p:cBhvr>
                                        <p:cTn id="17" dur="500" fill="hold"/>
                                        <p:tgtEl>
                                          <p:spTgt spid="154628"/>
                                        </p:tgtEl>
                                        <p:attrNameLst>
                                          <p:attrName>ppt_x</p:attrName>
                                        </p:attrNameLst>
                                      </p:cBhvr>
                                      <p:tavLst>
                                        <p:tav tm="100000">
                                          <p:val>
                                            <p:strVal val="1+#ppt_w/2"/>
                                          </p:val>
                                        </p:tav>
                                        <p:tav>
                                          <p:val>
                                            <p:strVal val="#ppt_x"/>
                                          </p:val>
                                        </p:tav>
                                      </p:tavLst>
                                    </p:anim>
                                    <p:anim calcmode="lin" valueType="num">
                                      <p:cBhvr>
                                        <p:cTn id="18" dur="500" fill="hold"/>
                                        <p:tgtEl>
                                          <p:spTgt spid="154628"/>
                                        </p:tgtEl>
                                        <p:attrNameLst>
                                          <p:attrName>ppt_y</p:attrName>
                                        </p:attrNameLst>
                                      </p:cBhvr>
                                      <p:tavLst>
                                        <p:tav tm="100000">
                                          <p:val>
                                            <p:strVal val="#ppt_y"/>
                                          </p:val>
                                        </p:tav>
                                        <p:tav>
                                          <p:val>
                                            <p:strVal val="#ppt_y"/>
                                          </p:val>
                                        </p:tav>
                                      </p:tavLst>
                                    </p:anim>
                                  </p:childTnLst>
                                </p:cTn>
                              </p:par>
                            </p:childTnLst>
                          </p:cTn>
                        </p:par>
                        <p:par>
                          <p:cTn id="19" fill="hold">
                            <p:stCondLst>
                              <p:cond delay="4500"/>
                            </p:stCondLst>
                            <p:childTnLst>
                              <p:par>
                                <p:cTn id="20" presetID="2" presetClass="entr" presetSubtype="2" fill="hold" nodeType="afterEffect">
                                  <p:stCondLst>
                                    <p:cond delay="1000"/>
                                  </p:stCondLst>
                                  <p:childTnLst>
                                    <p:set>
                                      <p:cBhvr additive="repl">
                                        <p:cTn id="21" dur="1" fill="hold">
                                          <p:stCondLst>
                                            <p:cond delay="0"/>
                                          </p:stCondLst>
                                        </p:cTn>
                                        <p:tgtEl>
                                          <p:spTgt spid="154629"/>
                                        </p:tgtEl>
                                        <p:attrNameLst>
                                          <p:attrName>style.visibility</p:attrName>
                                        </p:attrNameLst>
                                      </p:cBhvr>
                                      <p:to>
                                        <p:strVal val="visible"/>
                                      </p:to>
                                    </p:set>
                                    <p:anim calcmode="lin" valueType="num">
                                      <p:cBhvr>
                                        <p:cTn id="22" dur="500" fill="hold"/>
                                        <p:tgtEl>
                                          <p:spTgt spid="154629"/>
                                        </p:tgtEl>
                                        <p:attrNameLst>
                                          <p:attrName>ppt_x</p:attrName>
                                        </p:attrNameLst>
                                      </p:cBhvr>
                                      <p:tavLst>
                                        <p:tav tm="100000">
                                          <p:val>
                                            <p:strVal val="1+#ppt_w/2"/>
                                          </p:val>
                                        </p:tav>
                                        <p:tav>
                                          <p:val>
                                            <p:strVal val="#ppt_x"/>
                                          </p:val>
                                        </p:tav>
                                      </p:tavLst>
                                    </p:anim>
                                    <p:anim calcmode="lin" valueType="num">
                                      <p:cBhvr>
                                        <p:cTn id="23" dur="500" fill="hold"/>
                                        <p:tgtEl>
                                          <p:spTgt spid="154629"/>
                                        </p:tgtEl>
                                        <p:attrNameLst>
                                          <p:attrName>ppt_y</p:attrName>
                                        </p:attrNameLst>
                                      </p:cBhvr>
                                      <p:tavLst>
                                        <p:tav tm="100000">
                                          <p:val>
                                            <p:strVal val="#ppt_y"/>
                                          </p:val>
                                        </p:tav>
                                        <p:tav>
                                          <p:val>
                                            <p:strVal val="#ppt_y"/>
                                          </p:val>
                                        </p:tav>
                                      </p:tavLst>
                                    </p:anim>
                                  </p:childTnLst>
                                </p:cTn>
                              </p:par>
                            </p:childTnLst>
                          </p:cTn>
                        </p:par>
                        <p:par>
                          <p:cTn id="24" fill="hold">
                            <p:stCondLst>
                              <p:cond delay="6000"/>
                            </p:stCondLst>
                            <p:childTnLst>
                              <p:par>
                                <p:cTn id="25" presetID="2" presetClass="entr" presetSubtype="2" fill="hold" nodeType="afterEffect">
                                  <p:stCondLst>
                                    <p:cond delay="1000"/>
                                  </p:stCondLst>
                                  <p:childTnLst>
                                    <p:set>
                                      <p:cBhvr additive="repl">
                                        <p:cTn id="26" dur="1" fill="hold">
                                          <p:stCondLst>
                                            <p:cond delay="0"/>
                                          </p:stCondLst>
                                        </p:cTn>
                                        <p:tgtEl>
                                          <p:spTgt spid="154630"/>
                                        </p:tgtEl>
                                        <p:attrNameLst>
                                          <p:attrName>style.visibility</p:attrName>
                                        </p:attrNameLst>
                                      </p:cBhvr>
                                      <p:to>
                                        <p:strVal val="visible"/>
                                      </p:to>
                                    </p:set>
                                    <p:anim calcmode="lin" valueType="num">
                                      <p:cBhvr>
                                        <p:cTn id="27" dur="500" fill="hold"/>
                                        <p:tgtEl>
                                          <p:spTgt spid="154630"/>
                                        </p:tgtEl>
                                        <p:attrNameLst>
                                          <p:attrName>ppt_x</p:attrName>
                                        </p:attrNameLst>
                                      </p:cBhvr>
                                      <p:tavLst>
                                        <p:tav tm="100000">
                                          <p:val>
                                            <p:strVal val="1+#ppt_w/2"/>
                                          </p:val>
                                        </p:tav>
                                        <p:tav>
                                          <p:val>
                                            <p:strVal val="#ppt_x"/>
                                          </p:val>
                                        </p:tav>
                                      </p:tavLst>
                                    </p:anim>
                                    <p:anim calcmode="lin" valueType="num">
                                      <p:cBhvr>
                                        <p:cTn id="28" dur="500" fill="hold"/>
                                        <p:tgtEl>
                                          <p:spTgt spid="154630"/>
                                        </p:tgtEl>
                                        <p:attrNameLst>
                                          <p:attrName>ppt_y</p:attrName>
                                        </p:attrNameLst>
                                      </p:cBhvr>
                                      <p:tavLst>
                                        <p:tav tm="100000">
                                          <p:val>
                                            <p:strVal val="#ppt_y"/>
                                          </p:val>
                                        </p:tav>
                                        <p:tav>
                                          <p:val>
                                            <p:strVal val="#ppt_y"/>
                                          </p:val>
                                        </p:tav>
                                      </p:tavLst>
                                    </p:anim>
                                  </p:childTnLst>
                                </p:cTn>
                              </p:par>
                            </p:childTnLst>
                          </p:cTn>
                        </p:par>
                        <p:par>
                          <p:cTn id="29" fill="hold">
                            <p:stCondLst>
                              <p:cond delay="7500"/>
                            </p:stCondLst>
                            <p:childTnLst>
                              <p:par>
                                <p:cTn id="30" presetID="2" presetClass="entr" presetSubtype="2" fill="hold" nodeType="afterEffect">
                                  <p:stCondLst>
                                    <p:cond delay="1000"/>
                                  </p:stCondLst>
                                  <p:childTnLst>
                                    <p:set>
                                      <p:cBhvr additive="repl">
                                        <p:cTn id="31" dur="1" fill="hold">
                                          <p:stCondLst>
                                            <p:cond delay="0"/>
                                          </p:stCondLst>
                                        </p:cTn>
                                        <p:tgtEl>
                                          <p:spTgt spid="154631"/>
                                        </p:tgtEl>
                                        <p:attrNameLst>
                                          <p:attrName>style.visibility</p:attrName>
                                        </p:attrNameLst>
                                      </p:cBhvr>
                                      <p:to>
                                        <p:strVal val="visible"/>
                                      </p:to>
                                    </p:set>
                                    <p:anim calcmode="lin" valueType="num">
                                      <p:cBhvr>
                                        <p:cTn id="32" dur="500" fill="hold"/>
                                        <p:tgtEl>
                                          <p:spTgt spid="154631"/>
                                        </p:tgtEl>
                                        <p:attrNameLst>
                                          <p:attrName>ppt_x</p:attrName>
                                        </p:attrNameLst>
                                      </p:cBhvr>
                                      <p:tavLst>
                                        <p:tav tm="100000">
                                          <p:val>
                                            <p:strVal val="1+#ppt_w/2"/>
                                          </p:val>
                                        </p:tav>
                                        <p:tav>
                                          <p:val>
                                            <p:strVal val="#ppt_x"/>
                                          </p:val>
                                        </p:tav>
                                      </p:tavLst>
                                    </p:anim>
                                    <p:anim calcmode="lin" valueType="num">
                                      <p:cBhvr>
                                        <p:cTn id="33" dur="500" fill="hold"/>
                                        <p:tgtEl>
                                          <p:spTgt spid="154631"/>
                                        </p:tgtEl>
                                        <p:attrNameLst>
                                          <p:attrName>ppt_y</p:attrName>
                                        </p:attrNameLst>
                                      </p:cBhvr>
                                      <p:tavLst>
                                        <p:tav tm="100000">
                                          <p:val>
                                            <p:strVal val="#ppt_y"/>
                                          </p:val>
                                        </p:tav>
                                        <p:tav>
                                          <p:val>
                                            <p:strVal val="#ppt_y"/>
                                          </p:val>
                                        </p:tav>
                                      </p:tavLst>
                                    </p:anim>
                                  </p:childTnLst>
                                </p:cTn>
                              </p:par>
                            </p:childTnLst>
                          </p:cTn>
                        </p:par>
                        <p:par>
                          <p:cTn id="34" fill="hold">
                            <p:stCondLst>
                              <p:cond delay="9000"/>
                            </p:stCondLst>
                            <p:childTnLst>
                              <p:par>
                                <p:cTn id="35" presetID="2" presetClass="entr" presetSubtype="3" fill="hold" nodeType="afterEffect">
                                  <p:stCondLst>
                                    <p:cond delay="1000"/>
                                  </p:stCondLst>
                                  <p:childTnLst>
                                    <p:set>
                                      <p:cBhvr additive="repl">
                                        <p:cTn id="36" dur="1" fill="hold">
                                          <p:stCondLst>
                                            <p:cond delay="0"/>
                                          </p:stCondLst>
                                        </p:cTn>
                                        <p:tgtEl>
                                          <p:spTgt spid="154632"/>
                                        </p:tgtEl>
                                        <p:attrNameLst>
                                          <p:attrName>style.visibility</p:attrName>
                                        </p:attrNameLst>
                                      </p:cBhvr>
                                      <p:to>
                                        <p:strVal val="visible"/>
                                      </p:to>
                                    </p:set>
                                    <p:anim calcmode="lin" valueType="num">
                                      <p:cBhvr>
                                        <p:cTn id="37" dur="500" fill="hold"/>
                                        <p:tgtEl>
                                          <p:spTgt spid="154632"/>
                                        </p:tgtEl>
                                        <p:attrNameLst>
                                          <p:attrName>ppt_x</p:attrName>
                                        </p:attrNameLst>
                                      </p:cBhvr>
                                      <p:tavLst>
                                        <p:tav tm="100000">
                                          <p:val>
                                            <p:strVal val="1+#ppt_w/2"/>
                                          </p:val>
                                        </p:tav>
                                        <p:tav>
                                          <p:val>
                                            <p:strVal val="#ppt_x"/>
                                          </p:val>
                                        </p:tav>
                                      </p:tavLst>
                                    </p:anim>
                                    <p:anim calcmode="lin" valueType="num">
                                      <p:cBhvr>
                                        <p:cTn id="38" dur="500" fill="hold"/>
                                        <p:tgtEl>
                                          <p:spTgt spid="154632"/>
                                        </p:tgtEl>
                                        <p:attrNameLst>
                                          <p:attrName>ppt_y</p:attrName>
                                        </p:attrNameLst>
                                      </p:cBhvr>
                                      <p:tavLst>
                                        <p:tav tm="100000">
                                          <p:val>
                                            <p:strVal val="0-#ppt_h/2"/>
                                          </p:val>
                                        </p:tav>
                                        <p:tav>
                                          <p:val>
                                            <p:strVal val="#ppt_y"/>
                                          </p:val>
                                        </p:tav>
                                      </p:tavLst>
                                    </p:anim>
                                  </p:childTnLst>
                                  <p:subTnLst>
                                    <p:set>
                                      <p:cBhvr additive="repl" override="childStyle">
                                        <p:cTn dur="1" fill="hold" display="0" masterRel="sameClick" afterEffect="1">
                                          <p:stCondLst>
                                            <p:cond evt="end" delay="0">
                                              <p:tn val="35"/>
                                            </p:cond>
                                          </p:stCondLst>
                                        </p:cTn>
                                        <p:tgtEl>
                                          <p:spTgt spid="1546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7409" name="Rectangle 1"/>
          <p:cNvSpPr>
            <a:spLocks noGrp="1" noChangeArrowheads="1"/>
          </p:cNvSpPr>
          <p:nvPr>
            <p:ph type="title"/>
          </p:nvPr>
        </p:nvSpPr>
        <p:spPr>
          <a:xfrm>
            <a:off x="457200" y="319088"/>
            <a:ext cx="8229600" cy="1143000"/>
          </a:xfrm>
          <a:ln/>
        </p:spPr>
        <p:txBody>
          <a:bodyPr lIns="0" tIns="0" rIns="0" bIns="0"/>
          <a:lstStyle/>
          <a:p>
            <a:endParaRPr lang="en-US"/>
          </a:p>
        </p:txBody>
      </p:sp>
      <p:sp>
        <p:nvSpPr>
          <p:cNvPr id="17410" name="Rectangle 2"/>
          <p:cNvSpPr>
            <a:spLocks noGrp="1" noChangeArrowheads="1"/>
          </p:cNvSpPr>
          <p:nvPr>
            <p:ph type="body" idx="1"/>
          </p:nvPr>
        </p:nvSpPr>
        <p:spPr>
          <a:xfrm>
            <a:off x="457200" y="1600200"/>
            <a:ext cx="8382000" cy="4525963"/>
          </a:xfrm>
          <a:ln/>
        </p:spPr>
        <p:txBody>
          <a:bodyPr/>
          <a:lstStyle/>
          <a:p>
            <a:pPr algn="l" rtl="0">
              <a:lnSpc>
                <a:spcPct val="80000"/>
              </a:lnSpc>
              <a:spcBef>
                <a:spcPts val="700"/>
              </a:spcBef>
            </a:pPr>
            <a:r>
              <a:rPr lang="en-GB" sz="2800" dirty="0"/>
              <a:t>Motivation</a:t>
            </a:r>
          </a:p>
          <a:p>
            <a:pPr algn="l" rtl="0">
              <a:lnSpc>
                <a:spcPct val="80000"/>
              </a:lnSpc>
              <a:buClr>
                <a:srgbClr val="333399"/>
              </a:buClr>
            </a:pPr>
            <a:r>
              <a:rPr lang="en-GB" b="1" dirty="0">
                <a:solidFill>
                  <a:srgbClr val="333399"/>
                </a:solidFill>
              </a:rPr>
              <a:t>Basic terms</a:t>
            </a:r>
          </a:p>
          <a:p>
            <a:pPr algn="l" rtl="0">
              <a:lnSpc>
                <a:spcPct val="80000"/>
              </a:lnSpc>
              <a:spcBef>
                <a:spcPts val="700"/>
              </a:spcBef>
            </a:pPr>
            <a:r>
              <a:rPr lang="en-GB" sz="2800" dirty="0"/>
              <a:t>Parallelization methods</a:t>
            </a:r>
          </a:p>
          <a:p>
            <a:pPr algn="l" rtl="0">
              <a:lnSpc>
                <a:spcPct val="80000"/>
              </a:lnSpc>
              <a:spcBef>
                <a:spcPts val="700"/>
              </a:spcBef>
            </a:pPr>
            <a:r>
              <a:rPr lang="en-GB" sz="2800" dirty="0"/>
              <a:t>Examples</a:t>
            </a:r>
          </a:p>
          <a:p>
            <a:pPr algn="l" rtl="0">
              <a:lnSpc>
                <a:spcPct val="80000"/>
              </a:lnSpc>
              <a:spcBef>
                <a:spcPts val="700"/>
              </a:spcBef>
            </a:pPr>
            <a:r>
              <a:rPr lang="en-GB" sz="2800" dirty="0"/>
              <a:t>Profiling, Benchmarking and Performance Tuning</a:t>
            </a:r>
          </a:p>
          <a:p>
            <a:pPr algn="l" rtl="0">
              <a:lnSpc>
                <a:spcPct val="80000"/>
              </a:lnSpc>
              <a:spcBef>
                <a:spcPts val="700"/>
              </a:spcBef>
            </a:pPr>
            <a:r>
              <a:rPr lang="en-GB" sz="2800" dirty="0"/>
              <a:t>Common H/W</a:t>
            </a:r>
          </a:p>
          <a:p>
            <a:pPr algn="l" rtl="0">
              <a:lnSpc>
                <a:spcPct val="80000"/>
              </a:lnSpc>
              <a:spcBef>
                <a:spcPts val="700"/>
              </a:spcBef>
            </a:pPr>
            <a:r>
              <a:rPr lang="en-GB" sz="2800" dirty="0"/>
              <a:t>Supercomputers</a:t>
            </a:r>
          </a:p>
          <a:p>
            <a:pPr algn="l" rtl="0">
              <a:lnSpc>
                <a:spcPct val="80000"/>
              </a:lnSpc>
              <a:spcBef>
                <a:spcPts val="700"/>
              </a:spcBef>
            </a:pPr>
            <a:r>
              <a:rPr lang="en-GB" sz="2800" dirty="0"/>
              <a:t>HTC and Condor</a:t>
            </a:r>
          </a:p>
          <a:p>
            <a:pPr algn="l" rtl="0">
              <a:lnSpc>
                <a:spcPct val="80000"/>
              </a:lnSpc>
              <a:spcBef>
                <a:spcPts val="700"/>
              </a:spcBef>
            </a:pPr>
            <a:r>
              <a:rPr lang="en-GB" sz="2800" dirty="0"/>
              <a:t>The Grid</a:t>
            </a:r>
          </a:p>
          <a:p>
            <a:pPr algn="l" rtl="0">
              <a:lnSpc>
                <a:spcPct val="80000"/>
              </a:lnSpc>
              <a:spcBef>
                <a:spcPts val="700"/>
              </a:spcBef>
            </a:pPr>
            <a:r>
              <a:rPr lang="en-GB" sz="2800" dirty="0"/>
              <a:t>Future trends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8433"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Basic terms</a:t>
            </a:r>
          </a:p>
        </p:txBody>
      </p:sp>
      <p:sp>
        <p:nvSpPr>
          <p:cNvPr id="18434" name="Rectangle 2"/>
          <p:cNvSpPr>
            <a:spLocks noGrp="1" noChangeArrowheads="1"/>
          </p:cNvSpPr>
          <p:nvPr>
            <p:ph type="body" idx="1"/>
          </p:nvPr>
        </p:nvSpPr>
        <p:spPr>
          <a:xfrm>
            <a:off x="457200" y="1600200"/>
            <a:ext cx="8229600" cy="4525963"/>
          </a:xfrm>
          <a:ln/>
        </p:spPr>
        <p:txBody>
          <a:bodyPr/>
          <a:lstStyle/>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Buzzwords</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Flynn’s taxonomy</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Speedup and Efficiency</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Amdah’l Law</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Load Imbalance</a:t>
            </a:r>
          </a:p>
          <a:p>
            <a:pPr algn="l" rtl="0">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p>
          <a:p>
            <a:pPr algn="l" rtl="0">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dirty="0"/>
              <a:t>Introduction to Parallel Processing</a:t>
            </a:r>
          </a:p>
        </p:txBody>
      </p:sp>
      <p:sp>
        <p:nvSpPr>
          <p:cNvPr id="4097"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effectLst>
                  <a:outerShdw blurRad="38100" dist="38100" dir="2700000" algn="tl">
                    <a:srgbClr val="000000">
                      <a:alpha val="43137"/>
                    </a:srgbClr>
                  </a:outerShdw>
                </a:effectLst>
              </a:rPr>
              <a:t>Talk Outline</a:t>
            </a:r>
          </a:p>
        </p:txBody>
      </p:sp>
      <p:sp>
        <p:nvSpPr>
          <p:cNvPr id="4098" name="Rectangle 2"/>
          <p:cNvSpPr>
            <a:spLocks noGrp="1" noChangeArrowheads="1"/>
          </p:cNvSpPr>
          <p:nvPr>
            <p:ph type="body" idx="1"/>
          </p:nvPr>
        </p:nvSpPr>
        <p:spPr>
          <a:xfrm>
            <a:off x="457200" y="1600200"/>
            <a:ext cx="8382000" cy="4525963"/>
          </a:xfrm>
          <a:ln/>
        </p:spPr>
        <p:txBody>
          <a:bodyPr/>
          <a:lstStyle/>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Motivation</a:t>
            </a:r>
          </a:p>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Basic terms</a:t>
            </a:r>
          </a:p>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smtClean="0"/>
              <a:t>S/W.   Methods </a:t>
            </a:r>
            <a:r>
              <a:rPr lang="en-GB" sz="2800" dirty="0"/>
              <a:t>of Parallelization</a:t>
            </a:r>
          </a:p>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Examples</a:t>
            </a:r>
          </a:p>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Profiling, Benchmarking and Performance Tuning</a:t>
            </a:r>
          </a:p>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smtClean="0"/>
              <a:t>H/W</a:t>
            </a:r>
            <a:endParaRPr lang="en-GB" sz="2800" dirty="0"/>
          </a:p>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Supercomputers</a:t>
            </a:r>
          </a:p>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HTC and Condor</a:t>
            </a:r>
          </a:p>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smtClean="0"/>
              <a:t>Grid Computing and Cloud Computing</a:t>
            </a:r>
            <a:endParaRPr lang="en-GB" sz="2800" dirty="0"/>
          </a:p>
          <a:p>
            <a:pPr algn="l" rtl="0">
              <a:lnSpc>
                <a:spcPct val="8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Future </a:t>
            </a:r>
            <a:r>
              <a:rPr lang="en-GB" sz="2800" dirty="0" smtClean="0"/>
              <a:t>Trends</a:t>
            </a:r>
            <a:endParaRPr lang="en-GB" sz="28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19457"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Buzzwords</a:t>
            </a:r>
          </a:p>
        </p:txBody>
      </p:sp>
      <p:sp>
        <p:nvSpPr>
          <p:cNvPr id="19458" name="Rectangle 2"/>
          <p:cNvSpPr>
            <a:spLocks noGrp="1" noChangeArrowheads="1"/>
          </p:cNvSpPr>
          <p:nvPr>
            <p:ph type="body" idx="1"/>
          </p:nvPr>
        </p:nvSpPr>
        <p:spPr>
          <a:xfrm>
            <a:off x="457200" y="1600200"/>
            <a:ext cx="8229600" cy="4979988"/>
          </a:xfrm>
          <a:ln/>
        </p:spPr>
        <p:txBody>
          <a:bodyPr/>
          <a:lstStyle/>
          <a:p>
            <a:pPr algn="l" rtl="0">
              <a:lnSpc>
                <a:spcPct val="10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dirty="0"/>
              <a:t>Farming </a:t>
            </a:r>
            <a:r>
              <a:rPr lang="en-GB" sz="2800" b="1" dirty="0">
                <a:latin typeface="Wingdings" charset="2"/>
              </a:rPr>
              <a:t></a:t>
            </a:r>
            <a:r>
              <a:rPr lang="en-GB" sz="2800" dirty="0"/>
              <a:t> </a:t>
            </a:r>
            <a:r>
              <a:rPr lang="en-GB" sz="2800" i="1" dirty="0"/>
              <a:t>Embarrassingly parallel</a:t>
            </a:r>
          </a:p>
          <a:p>
            <a:pPr algn="l" rtl="0">
              <a:lnSpc>
                <a:spcPct val="10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dirty="0"/>
              <a:t>Parallel Computing </a:t>
            </a:r>
            <a:r>
              <a:rPr lang="en-GB" sz="2800" dirty="0"/>
              <a:t>-</a:t>
            </a:r>
            <a:r>
              <a:rPr lang="en-GB" sz="2800" b="1" dirty="0"/>
              <a:t> </a:t>
            </a:r>
            <a:r>
              <a:rPr lang="en-GB" sz="2800" dirty="0"/>
              <a:t>simultaneous use of</a:t>
            </a:r>
          </a:p>
          <a:p>
            <a:pPr algn="l" rtl="0">
              <a:lnSpc>
                <a:spcPct val="10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multiple processors </a:t>
            </a:r>
          </a:p>
          <a:p>
            <a:pPr algn="l" rtl="0">
              <a:lnSpc>
                <a:spcPct val="10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dirty="0"/>
              <a:t>Symmetric Multiprocessing (SMP) </a:t>
            </a:r>
            <a:r>
              <a:rPr lang="en-GB" sz="2800" dirty="0"/>
              <a:t>-</a:t>
            </a:r>
            <a:r>
              <a:rPr lang="en-GB" sz="2800" b="1" dirty="0"/>
              <a:t> </a:t>
            </a:r>
            <a:r>
              <a:rPr lang="en-GB" sz="2800" dirty="0"/>
              <a:t>a single address space.</a:t>
            </a:r>
          </a:p>
          <a:p>
            <a:pPr algn="l" rtl="0">
              <a:lnSpc>
                <a:spcPct val="10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dirty="0"/>
              <a:t>Cluster Computing </a:t>
            </a:r>
            <a:r>
              <a:rPr lang="en-GB" sz="2800" dirty="0"/>
              <a:t>- a combination of commodity</a:t>
            </a:r>
          </a:p>
          <a:p>
            <a:pPr algn="l" rtl="0">
              <a:lnSpc>
                <a:spcPct val="10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	units.</a:t>
            </a:r>
          </a:p>
          <a:p>
            <a:pPr algn="l" rtl="0">
              <a:lnSpc>
                <a:spcPct val="10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dirty="0"/>
              <a:t>Supercomputing </a:t>
            </a:r>
            <a:r>
              <a:rPr lang="en-GB" sz="2800" dirty="0"/>
              <a:t>-</a:t>
            </a:r>
            <a:r>
              <a:rPr lang="en-GB" sz="2800" b="1" dirty="0"/>
              <a:t> </a:t>
            </a:r>
            <a:r>
              <a:rPr lang="en-GB" sz="2800" dirty="0"/>
              <a:t>Use of the fastest, biggest machines to solve large problems.</a:t>
            </a:r>
          </a:p>
          <a:p>
            <a:pPr algn="l" rtl="0">
              <a:lnSpc>
                <a:spcPct val="10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8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20481" name="Rectangle 1"/>
          <p:cNvSpPr>
            <a:spLocks noGrp="1" noChangeArrowheads="1"/>
          </p:cNvSpPr>
          <p:nvPr>
            <p:ph type="title"/>
          </p:nvPr>
        </p:nvSpPr>
        <p:spPr>
          <a:xfrm>
            <a:off x="457200" y="274638"/>
            <a:ext cx="8229600" cy="1143000"/>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Flynn’s taxonomy</a:t>
            </a:r>
          </a:p>
        </p:txBody>
      </p:sp>
      <p:sp>
        <p:nvSpPr>
          <p:cNvPr id="20482" name="Rectangle 2"/>
          <p:cNvSpPr>
            <a:spLocks noGrp="1" noChangeArrowheads="1"/>
          </p:cNvSpPr>
          <p:nvPr>
            <p:ph type="body" idx="1"/>
          </p:nvPr>
        </p:nvSpPr>
        <p:spPr>
          <a:xfrm>
            <a:off x="457200" y="1600200"/>
            <a:ext cx="8229600" cy="4525963"/>
          </a:xfrm>
          <a:ln/>
        </p:spPr>
        <p:txBody>
          <a:bodyPr/>
          <a:lstStyle/>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 single-instruction single-data streams (SISD)</a:t>
            </a:r>
            <a:r>
              <a:rPr lang="he-IL" dirty="0"/>
              <a:t>‏</a:t>
            </a:r>
            <a:endParaRPr lang="en-GB" dirty="0"/>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single-instruction multiple-data streams (SIMD)</a:t>
            </a:r>
            <a:r>
              <a:rPr lang="he-IL" dirty="0"/>
              <a:t>‏</a:t>
            </a:r>
            <a:endParaRPr lang="en-GB" dirty="0"/>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multiple-instruction single-data streams (MISD)</a:t>
            </a:r>
            <a:r>
              <a:rPr lang="he-IL" dirty="0"/>
              <a:t>‏</a:t>
            </a:r>
            <a:endParaRPr lang="en-GB" dirty="0"/>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multiple-instruction multiple-data streams (MIMD) </a:t>
            </a:r>
            <a:r>
              <a:rPr lang="en-GB" dirty="0">
                <a:latin typeface="Wingdings" charset="2"/>
              </a:rPr>
              <a:t></a:t>
            </a:r>
            <a:r>
              <a:rPr lang="en-GB" dirty="0"/>
              <a:t> SPMD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4" name="Date Placeholder 3"/>
          <p:cNvSpPr>
            <a:spLocks noGrp="1"/>
          </p:cNvSpPr>
          <p:nvPr>
            <p:ph type="dt" idx="4294967295"/>
          </p:nvPr>
        </p:nvSpPr>
        <p:spPr>
          <a:xfrm>
            <a:off x="6324600" y="6245225"/>
            <a:ext cx="2360613" cy="474663"/>
          </a:xfrm>
          <a:prstGeom prst="rect">
            <a:avLst/>
          </a:prstGeom>
        </p:spPr>
        <p:txBody>
          <a:bodyPr/>
          <a:lstStyle/>
          <a:p>
            <a:r>
              <a:rPr lang="en-GB" smtClean="0"/>
              <a:t>March 2010 Lecture #1</a:t>
            </a:r>
            <a:endParaRPr lang="en-GB" dirty="0"/>
          </a:p>
        </p:txBody>
      </p:sp>
      <p:pic>
        <p:nvPicPr>
          <p:cNvPr id="10" name="Picture 9" descr="flynn.png"/>
          <p:cNvPicPr>
            <a:picLocks noChangeAspect="1"/>
          </p:cNvPicPr>
          <p:nvPr/>
        </p:nvPicPr>
        <p:blipFill>
          <a:blip r:embed="rId2" cstate="print"/>
          <a:stretch>
            <a:fillRect/>
          </a:stretch>
        </p:blipFill>
        <p:spPr>
          <a:xfrm>
            <a:off x="1598320" y="1"/>
            <a:ext cx="6223979" cy="6858000"/>
          </a:xfrm>
          <a:prstGeom prst="rect">
            <a:avLst/>
          </a:prstGeom>
        </p:spPr>
      </p:pic>
      <p:sp>
        <p:nvSpPr>
          <p:cNvPr id="11" name="TextBox 10"/>
          <p:cNvSpPr txBox="1"/>
          <p:nvPr/>
        </p:nvSpPr>
        <p:spPr>
          <a:xfrm rot="16200000">
            <a:off x="-1944099" y="3215916"/>
            <a:ext cx="5410200" cy="349968"/>
          </a:xfrm>
          <a:prstGeom prst="rect">
            <a:avLst/>
          </a:prstGeom>
          <a:noFill/>
        </p:spPr>
        <p:txBody>
          <a:bodyPr wrap="square" rtlCol="0">
            <a:spAutoFit/>
          </a:bodyPr>
          <a:lstStyle/>
          <a:p>
            <a:r>
              <a:rPr lang="en-US" dirty="0" smtClean="0">
                <a:solidFill>
                  <a:schemeClr val="tx1"/>
                </a:solidFill>
              </a:rPr>
              <a:t>http://en.wikipedia.org/wiki/Flynn%27s_taxonomy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22529" name="Rectangle 1"/>
          <p:cNvSpPr>
            <a:spLocks noGrp="1" noChangeArrowheads="1"/>
          </p:cNvSpPr>
          <p:nvPr>
            <p:ph type="title"/>
          </p:nvPr>
        </p:nvSpPr>
        <p:spPr>
          <a:xfrm>
            <a:off x="457200" y="274638"/>
            <a:ext cx="8229600" cy="1143000"/>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smtClean="0"/>
              <a:t>“</a:t>
            </a:r>
            <a:r>
              <a:rPr lang="en-GB" b="1" dirty="0" smtClean="0"/>
              <a:t>Time” </a:t>
            </a:r>
            <a:r>
              <a:rPr lang="en-GB" b="1" dirty="0"/>
              <a:t>Terms</a:t>
            </a:r>
          </a:p>
        </p:txBody>
      </p:sp>
      <p:sp>
        <p:nvSpPr>
          <p:cNvPr id="22530" name="Rectangle 2"/>
          <p:cNvSpPr>
            <a:spLocks noGrp="1" noChangeArrowheads="1"/>
          </p:cNvSpPr>
          <p:nvPr>
            <p:ph type="body" idx="1"/>
          </p:nvPr>
        </p:nvSpPr>
        <p:spPr>
          <a:xfrm>
            <a:off x="228600" y="1600200"/>
            <a:ext cx="8915400" cy="4567238"/>
          </a:xfrm>
          <a:ln/>
        </p:spPr>
        <p:txBody>
          <a:bodyPr/>
          <a:lstStyle/>
          <a:p>
            <a:pPr algn="l" rtl="0">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solidFill>
                  <a:schemeClr val="accent6"/>
                </a:solidFill>
              </a:rPr>
              <a:t>Serial</a:t>
            </a:r>
            <a:r>
              <a:rPr lang="en-GB" dirty="0"/>
              <a:t> time, </a:t>
            </a:r>
            <a:r>
              <a:rPr lang="en-GB" dirty="0" err="1"/>
              <a:t>t</a:t>
            </a:r>
            <a:r>
              <a:rPr lang="en-GB" baseline="-25000" dirty="0" err="1"/>
              <a:t>s</a:t>
            </a:r>
            <a:r>
              <a:rPr lang="en-GB" dirty="0"/>
              <a:t> =</a:t>
            </a:r>
            <a:r>
              <a:rPr lang="en-GB" b="1" i="1" dirty="0"/>
              <a:t> </a:t>
            </a:r>
            <a:r>
              <a:rPr lang="en-GB" dirty="0"/>
              <a:t>Time of best serial (1 processor) algorithm.</a:t>
            </a:r>
          </a:p>
          <a:p>
            <a:pPr algn="l" rtl="0">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solidFill>
                  <a:schemeClr val="accent6"/>
                </a:solidFill>
              </a:rPr>
              <a:t>Parallel</a:t>
            </a:r>
            <a:r>
              <a:rPr lang="en-GB" dirty="0"/>
              <a:t> time, </a:t>
            </a:r>
            <a:r>
              <a:rPr lang="en-GB" dirty="0" err="1"/>
              <a:t>t</a:t>
            </a:r>
            <a:r>
              <a:rPr lang="en-GB" baseline="-25000" dirty="0" err="1"/>
              <a:t>P</a:t>
            </a:r>
            <a:r>
              <a:rPr lang="en-GB" dirty="0"/>
              <a:t> =</a:t>
            </a:r>
            <a:r>
              <a:rPr lang="en-GB" b="1" i="1" dirty="0"/>
              <a:t> </a:t>
            </a:r>
            <a:r>
              <a:rPr lang="en-GB" dirty="0"/>
              <a:t>Time of the parallel algorithm + architecture to solve the problem using </a:t>
            </a:r>
            <a:r>
              <a:rPr lang="en-GB" i="1" dirty="0"/>
              <a:t>p </a:t>
            </a:r>
            <a:r>
              <a:rPr lang="en-GB" dirty="0"/>
              <a:t>processors.</a:t>
            </a:r>
          </a:p>
          <a:p>
            <a:pPr algn="l" rtl="0">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Note: </a:t>
            </a:r>
            <a:r>
              <a:rPr lang="en-GB" dirty="0" err="1"/>
              <a:t>t</a:t>
            </a:r>
            <a:r>
              <a:rPr lang="en-GB" baseline="-25000" dirty="0" err="1"/>
              <a:t>P</a:t>
            </a:r>
            <a:r>
              <a:rPr lang="en-GB" baseline="-25000" dirty="0"/>
              <a:t> </a:t>
            </a:r>
            <a:r>
              <a:rPr lang="en-GB" dirty="0"/>
              <a:t>≤ </a:t>
            </a:r>
            <a:r>
              <a:rPr lang="en-GB" dirty="0" err="1"/>
              <a:t>t</a:t>
            </a:r>
            <a:r>
              <a:rPr lang="en-GB" baseline="-25000" dirty="0" err="1"/>
              <a:t>s</a:t>
            </a:r>
            <a:r>
              <a:rPr lang="en-GB" dirty="0"/>
              <a:t> but </a:t>
            </a:r>
            <a:r>
              <a:rPr lang="en-GB" dirty="0" err="1"/>
              <a:t>t</a:t>
            </a:r>
            <a:r>
              <a:rPr lang="en-GB" baseline="-25000" dirty="0" err="1"/>
              <a:t>P</a:t>
            </a:r>
            <a:r>
              <a:rPr lang="en-GB" baseline="-25000" dirty="0"/>
              <a:t>=1 </a:t>
            </a:r>
            <a:r>
              <a:rPr lang="en-GB" dirty="0"/>
              <a:t>≥ </a:t>
            </a:r>
            <a:r>
              <a:rPr lang="en-GB" dirty="0" err="1"/>
              <a:t>t</a:t>
            </a:r>
            <a:r>
              <a:rPr lang="en-GB" baseline="-25000" dirty="0" err="1"/>
              <a:t>s</a:t>
            </a:r>
            <a:r>
              <a:rPr lang="en-GB" dirty="0"/>
              <a:t> many times we assume t</a:t>
            </a:r>
            <a:r>
              <a:rPr lang="en-GB" baseline="-25000" dirty="0"/>
              <a:t>1 </a:t>
            </a:r>
            <a:r>
              <a:rPr lang="en-GB" dirty="0"/>
              <a:t>≈ </a:t>
            </a:r>
            <a:r>
              <a:rPr lang="en-GB" dirty="0" err="1"/>
              <a:t>t</a:t>
            </a:r>
            <a:r>
              <a:rPr lang="en-GB" baseline="-25000" dirty="0" err="1"/>
              <a:t>s</a:t>
            </a:r>
            <a:r>
              <a:rPr lang="en-GB" dirty="0"/>
              <a:t> </a:t>
            </a:r>
          </a:p>
          <a:p>
            <a:pPr algn="l" rtl="0">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23553" name="Rectangle 1"/>
          <p:cNvSpPr>
            <a:spLocks noGrp="1" noChangeArrowheads="1"/>
          </p:cNvSpPr>
          <p:nvPr>
            <p:ph type="title"/>
          </p:nvPr>
        </p:nvSpPr>
        <p:spPr>
          <a:xfrm>
            <a:off x="457200" y="319088"/>
            <a:ext cx="8229600" cy="1143000"/>
          </a:xfrm>
          <a:ln/>
        </p:spPr>
        <p:txBody>
          <a:bodyPr lIns="0" tIns="0" rIns="0" bIns="0"/>
          <a:lstStyle/>
          <a:p>
            <a:r>
              <a:rPr lang="he-IL" b="1" dirty="0" smtClean="0"/>
              <a:t>מושגים בסיסיים חשובים ביותר!</a:t>
            </a:r>
            <a:endParaRPr lang="en-US" b="1" dirty="0"/>
          </a:p>
        </p:txBody>
      </p:sp>
      <p:sp>
        <p:nvSpPr>
          <p:cNvPr id="23554" name="Rectangle 2"/>
          <p:cNvSpPr>
            <a:spLocks noGrp="1" noChangeArrowheads="1"/>
          </p:cNvSpPr>
          <p:nvPr>
            <p:ph type="body" idx="1"/>
          </p:nvPr>
        </p:nvSpPr>
        <p:spPr>
          <a:xfrm>
            <a:off x="457200" y="1600200"/>
            <a:ext cx="8229600" cy="4598988"/>
          </a:xfrm>
          <a:ln/>
        </p:spPr>
        <p:txBody>
          <a:bodyPr/>
          <a:lstStyle/>
          <a:p>
            <a:pPr algn="l" rtl="0">
              <a:lnSpc>
                <a:spcPct val="100000"/>
              </a:lnSpc>
            </a:pPr>
            <a:r>
              <a:rPr lang="en-GB" sz="3600" b="1" dirty="0">
                <a:solidFill>
                  <a:schemeClr val="accent6"/>
                </a:solidFill>
              </a:rPr>
              <a:t>Speedup</a:t>
            </a:r>
            <a:r>
              <a:rPr lang="en-GB" b="1" dirty="0"/>
              <a:t>: </a:t>
            </a:r>
            <a:r>
              <a:rPr lang="en-GB" sz="3600" dirty="0" err="1"/>
              <a:t>t</a:t>
            </a:r>
            <a:r>
              <a:rPr lang="en-GB" sz="3600" baseline="-25000" dirty="0" err="1"/>
              <a:t>s</a:t>
            </a:r>
            <a:r>
              <a:rPr lang="en-GB" sz="3600" baseline="-25000" dirty="0"/>
              <a:t> </a:t>
            </a:r>
            <a:r>
              <a:rPr lang="en-GB" sz="3600" dirty="0"/>
              <a:t>/ </a:t>
            </a:r>
            <a:r>
              <a:rPr lang="en-GB" sz="3600" dirty="0" err="1"/>
              <a:t>t</a:t>
            </a:r>
            <a:r>
              <a:rPr lang="en-GB" sz="3600" baseline="-25000" dirty="0" err="1"/>
              <a:t>P</a:t>
            </a:r>
            <a:r>
              <a:rPr lang="en-GB" sz="3600" baseline="-25000" dirty="0"/>
              <a:t>          </a:t>
            </a:r>
            <a:r>
              <a:rPr lang="en-GB" dirty="0"/>
              <a:t>;0 ≤ </a:t>
            </a:r>
            <a:r>
              <a:rPr lang="en-GB" dirty="0" err="1"/>
              <a:t>s.u</a:t>
            </a:r>
            <a:r>
              <a:rPr lang="en-GB" dirty="0"/>
              <a:t>. ≤p</a:t>
            </a:r>
          </a:p>
          <a:p>
            <a:pPr algn="l" rtl="0">
              <a:lnSpc>
                <a:spcPct val="100000"/>
              </a:lnSpc>
              <a:spcBef>
                <a:spcPts val="900"/>
              </a:spcBef>
              <a:buFont typeface="Arial" charset="0"/>
              <a:buNone/>
            </a:pPr>
            <a:endParaRPr lang="en-GB" sz="3600" dirty="0"/>
          </a:p>
          <a:p>
            <a:pPr algn="l" rtl="0">
              <a:lnSpc>
                <a:spcPct val="100000"/>
              </a:lnSpc>
            </a:pPr>
            <a:r>
              <a:rPr lang="en-GB" sz="3600" b="1" dirty="0">
                <a:solidFill>
                  <a:schemeClr val="accent6"/>
                </a:solidFill>
              </a:rPr>
              <a:t>Work (cost)</a:t>
            </a:r>
            <a:r>
              <a:rPr lang="en-GB" b="1" dirty="0"/>
              <a:t>: </a:t>
            </a:r>
            <a:r>
              <a:rPr lang="en-GB" sz="3600" dirty="0"/>
              <a:t>p</a:t>
            </a:r>
            <a:r>
              <a:rPr lang="en-GB" sz="3600" b="1" dirty="0"/>
              <a:t> * </a:t>
            </a:r>
            <a:r>
              <a:rPr lang="en-GB" sz="3600" dirty="0" err="1"/>
              <a:t>t</a:t>
            </a:r>
            <a:r>
              <a:rPr lang="en-GB" sz="3600" baseline="-25000" dirty="0" err="1"/>
              <a:t>P</a:t>
            </a:r>
            <a:r>
              <a:rPr lang="en-GB" sz="3600" baseline="-25000" dirty="0"/>
              <a:t>   </a:t>
            </a:r>
            <a:r>
              <a:rPr lang="en-GB" dirty="0"/>
              <a:t>; </a:t>
            </a:r>
            <a:r>
              <a:rPr lang="en-GB" dirty="0" err="1"/>
              <a:t>t</a:t>
            </a:r>
            <a:r>
              <a:rPr lang="en-GB" sz="3600" baseline="-25000" dirty="0" err="1"/>
              <a:t>s</a:t>
            </a:r>
            <a:r>
              <a:rPr lang="en-GB" dirty="0"/>
              <a:t> ≤W(p) ≤∞</a:t>
            </a:r>
          </a:p>
          <a:p>
            <a:pPr algn="l" rtl="0">
              <a:lnSpc>
                <a:spcPct val="100000"/>
              </a:lnSpc>
              <a:buFont typeface="Arial" charset="0"/>
              <a:buNone/>
            </a:pPr>
            <a:r>
              <a:rPr lang="en-GB" dirty="0" smtClean="0"/>
              <a:t>    </a:t>
            </a:r>
            <a:r>
              <a:rPr lang="en-GB" sz="1800" dirty="0" smtClean="0"/>
              <a:t>(number of numerical operations)</a:t>
            </a:r>
            <a:endParaRPr lang="en-GB" sz="1800" dirty="0"/>
          </a:p>
          <a:p>
            <a:pPr algn="l" rtl="0">
              <a:lnSpc>
                <a:spcPct val="100000"/>
              </a:lnSpc>
            </a:pPr>
            <a:r>
              <a:rPr lang="en-GB" sz="3600" b="1" dirty="0">
                <a:solidFill>
                  <a:schemeClr val="accent6"/>
                </a:solidFill>
              </a:rPr>
              <a:t>Efficiency</a:t>
            </a:r>
            <a:r>
              <a:rPr lang="en-GB" b="1" dirty="0"/>
              <a:t>: </a:t>
            </a:r>
            <a:r>
              <a:rPr lang="en-GB" sz="3600" dirty="0" err="1"/>
              <a:t>t</a:t>
            </a:r>
            <a:r>
              <a:rPr lang="en-GB" sz="3600" baseline="-25000" dirty="0" err="1"/>
              <a:t>s</a:t>
            </a:r>
            <a:r>
              <a:rPr lang="en-GB" sz="3600" baseline="-25000" dirty="0"/>
              <a:t> </a:t>
            </a:r>
            <a:r>
              <a:rPr lang="en-GB" sz="3600" dirty="0"/>
              <a:t>/ (p</a:t>
            </a:r>
            <a:r>
              <a:rPr lang="en-GB" sz="3600" b="1" dirty="0"/>
              <a:t> * </a:t>
            </a:r>
            <a:r>
              <a:rPr lang="en-GB" sz="3600" dirty="0" err="1"/>
              <a:t>t</a:t>
            </a:r>
            <a:r>
              <a:rPr lang="en-GB" sz="3600" baseline="-25000" dirty="0" err="1"/>
              <a:t>P</a:t>
            </a:r>
            <a:r>
              <a:rPr lang="en-GB" sz="3600" dirty="0"/>
              <a:t>) </a:t>
            </a:r>
            <a:r>
              <a:rPr lang="en-GB" dirty="0"/>
              <a:t>; 0 ≤</a:t>
            </a:r>
            <a:r>
              <a:rPr lang="en-GB" dirty="0">
                <a:latin typeface="Symbol" pitchFamily="16" charset="2"/>
              </a:rPr>
              <a:t></a:t>
            </a:r>
            <a:r>
              <a:rPr lang="en-GB" dirty="0"/>
              <a:t> ≤1</a:t>
            </a:r>
          </a:p>
          <a:p>
            <a:pPr algn="l" rtl="0">
              <a:lnSpc>
                <a:spcPct val="100000"/>
              </a:lnSpc>
              <a:buNone/>
            </a:pPr>
            <a:r>
              <a:rPr lang="en-GB" sz="1800" dirty="0" smtClean="0"/>
              <a:t>    (w</a:t>
            </a:r>
            <a:r>
              <a:rPr lang="en-GB" sz="1800" baseline="-25000" dirty="0" smtClean="0"/>
              <a:t>1</a:t>
            </a:r>
            <a:r>
              <a:rPr lang="en-GB" sz="1800" dirty="0" smtClean="0"/>
              <a:t>/w</a:t>
            </a:r>
            <a:r>
              <a:rPr lang="en-GB" sz="1800" baseline="-25000" dirty="0" smtClean="0"/>
              <a:t>p</a:t>
            </a:r>
            <a:r>
              <a:rPr lang="en-GB" sz="1800" dirty="0" smtClean="0"/>
              <a:t>)</a:t>
            </a:r>
            <a:endParaRPr lang="en-GB" sz="1800" dirty="0"/>
          </a:p>
          <a:p>
            <a:pPr algn="l" rtl="0">
              <a:lnSpc>
                <a:spcPct val="100000"/>
              </a:lnSpc>
              <a:buFont typeface="Arial" charset="0"/>
              <a:buNone/>
            </a:pPr>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24577"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Maximal Possible Speedup</a:t>
            </a:r>
          </a:p>
        </p:txBody>
      </p:sp>
      <p:pic>
        <p:nvPicPr>
          <p:cNvPr id="24578" name="Picture 2"/>
          <p:cNvPicPr>
            <a:picLocks noChangeAspect="1" noChangeArrowheads="1"/>
          </p:cNvPicPr>
          <p:nvPr/>
        </p:nvPicPr>
        <p:blipFill>
          <a:blip r:embed="rId3" cstate="print"/>
          <a:srcRect/>
          <a:stretch>
            <a:fillRect/>
          </a:stretch>
        </p:blipFill>
        <p:spPr bwMode="auto">
          <a:xfrm>
            <a:off x="914400" y="1219200"/>
            <a:ext cx="7391400" cy="5091113"/>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Footer Placeholder 6"/>
          <p:cNvSpPr>
            <a:spLocks noGrp="1"/>
          </p:cNvSpPr>
          <p:nvPr>
            <p:ph type="ftr" idx="11"/>
          </p:nvPr>
        </p:nvSpPr>
        <p:spPr/>
        <p:txBody>
          <a:bodyPr/>
          <a:lstStyle/>
          <a:p>
            <a:r>
              <a:rPr lang="en-GB"/>
              <a:t>Introduction to Parallel Processing</a:t>
            </a:r>
          </a:p>
        </p:txBody>
      </p:sp>
      <p:sp>
        <p:nvSpPr>
          <p:cNvPr id="25601" name="Rectangle 1"/>
          <p:cNvSpPr>
            <a:spLocks noGrp="1" noChangeArrowheads="1"/>
          </p:cNvSpPr>
          <p:nvPr>
            <p:ph type="title"/>
          </p:nvPr>
        </p:nvSpPr>
        <p:spPr>
          <a:xfrm>
            <a:off x="457200" y="274638"/>
            <a:ext cx="8229600" cy="792162"/>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Scaling</a:t>
            </a:r>
          </a:p>
        </p:txBody>
      </p:sp>
      <p:pic>
        <p:nvPicPr>
          <p:cNvPr id="25602" name="Picture 2"/>
          <p:cNvPicPr>
            <a:picLocks noChangeAspect="1" noChangeArrowheads="1"/>
          </p:cNvPicPr>
          <p:nvPr/>
        </p:nvPicPr>
        <p:blipFill>
          <a:blip r:embed="rId3" cstate="print"/>
          <a:srcRect/>
          <a:stretch>
            <a:fillRect/>
          </a:stretch>
        </p:blipFill>
        <p:spPr bwMode="auto">
          <a:xfrm>
            <a:off x="0" y="1276735"/>
            <a:ext cx="3505200" cy="3301615"/>
          </a:xfrm>
          <a:prstGeom prst="rect">
            <a:avLst/>
          </a:prstGeom>
          <a:noFill/>
          <a:ln w="9525">
            <a:noFill/>
            <a:round/>
            <a:headEnd/>
            <a:tailEnd/>
          </a:ln>
          <a:effectLst/>
        </p:spPr>
      </p:pic>
      <p:pic>
        <p:nvPicPr>
          <p:cNvPr id="25603" name="Picture 3"/>
          <p:cNvPicPr>
            <a:picLocks noChangeAspect="1" noChangeArrowheads="1"/>
          </p:cNvPicPr>
          <p:nvPr/>
        </p:nvPicPr>
        <p:blipFill>
          <a:blip r:embed="rId4" cstate="print"/>
          <a:srcRect/>
          <a:stretch>
            <a:fillRect/>
          </a:stretch>
        </p:blipFill>
        <p:spPr bwMode="auto">
          <a:xfrm>
            <a:off x="5181600" y="1023535"/>
            <a:ext cx="3502025" cy="3700865"/>
          </a:xfrm>
          <a:prstGeom prst="rect">
            <a:avLst/>
          </a:prstGeom>
          <a:noFill/>
          <a:ln w="9525">
            <a:noFill/>
            <a:round/>
            <a:headEnd/>
            <a:tailEnd/>
          </a:ln>
          <a:effectLst/>
        </p:spPr>
      </p:pic>
      <p:sp>
        <p:nvSpPr>
          <p:cNvPr id="25605" name="Text Box 5"/>
          <p:cNvSpPr txBox="1">
            <a:spLocks noChangeArrowheads="1"/>
          </p:cNvSpPr>
          <p:nvPr/>
        </p:nvSpPr>
        <p:spPr bwMode="auto">
          <a:xfrm>
            <a:off x="609600" y="990600"/>
            <a:ext cx="2057400" cy="336550"/>
          </a:xfrm>
          <a:prstGeom prst="rect">
            <a:avLst/>
          </a:prstGeom>
          <a:noFill/>
          <a:ln w="9525">
            <a:noFill/>
            <a:round/>
            <a:headEnd/>
            <a:tailEnd/>
          </a:ln>
          <a:effectLst/>
        </p:spPr>
        <p:txBody>
          <a:bodyPr lIns="90000" tIns="46800" rIns="90000" bIns="46800">
            <a:spAutoFit/>
          </a:bodyPr>
          <a:lstStyle/>
          <a:p>
            <a:pPr algn="l" rtl="0">
              <a:lnSpc>
                <a:spcPct val="100000"/>
              </a:lnSpc>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dirty="0">
                <a:solidFill>
                  <a:srgbClr val="000000"/>
                </a:solidFill>
              </a:rPr>
              <a:t>Fixed data size/proc</a:t>
            </a:r>
          </a:p>
        </p:txBody>
      </p:sp>
      <p:sp>
        <p:nvSpPr>
          <p:cNvPr id="25606" name="AutoShape 6"/>
          <p:cNvSpPr>
            <a:spLocks noChangeArrowheads="1"/>
          </p:cNvSpPr>
          <p:nvPr/>
        </p:nvSpPr>
        <p:spPr bwMode="auto">
          <a:xfrm>
            <a:off x="457200" y="4724400"/>
            <a:ext cx="1828800" cy="228600"/>
          </a:xfrm>
          <a:prstGeom prst="rightArrow">
            <a:avLst>
              <a:gd name="adj1" fmla="val 50000"/>
              <a:gd name="adj2" fmla="val 200000"/>
            </a:avLst>
          </a:prstGeom>
          <a:solidFill>
            <a:srgbClr val="BBE0E3"/>
          </a:solidFill>
          <a:ln w="9360">
            <a:solidFill>
              <a:srgbClr val="000000"/>
            </a:solidFill>
            <a:miter lim="800000"/>
            <a:headEnd/>
            <a:tailEnd/>
          </a:ln>
          <a:effectLst/>
        </p:spPr>
        <p:txBody>
          <a:bodyPr wrap="none" anchor="ctr"/>
          <a:lstStyle/>
          <a:p>
            <a:endParaRPr lang="en-US"/>
          </a:p>
        </p:txBody>
      </p:sp>
      <p:sp>
        <p:nvSpPr>
          <p:cNvPr id="25607" name="Text Box 7"/>
          <p:cNvSpPr txBox="1">
            <a:spLocks noChangeArrowheads="1"/>
          </p:cNvSpPr>
          <p:nvPr/>
        </p:nvSpPr>
        <p:spPr bwMode="auto">
          <a:xfrm>
            <a:off x="457200" y="5181600"/>
            <a:ext cx="1905000" cy="642938"/>
          </a:xfrm>
          <a:prstGeom prst="rect">
            <a:avLst/>
          </a:prstGeom>
          <a:noFill/>
          <a:ln w="9525">
            <a:noFill/>
            <a:round/>
            <a:headEnd/>
            <a:tailEnd/>
          </a:ln>
          <a:effectLst/>
        </p:spPr>
        <p:txBody>
          <a:bodyPr lIns="90000" tIns="46800" rIns="90000" bIns="46800">
            <a:spAutoFit/>
          </a:bodyPr>
          <a:lstStyle/>
          <a:p>
            <a:pPr algn="l" rtl="0">
              <a:lnSpc>
                <a:spcPct val="100000"/>
              </a:lnSpc>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Problem size increases</a:t>
            </a:r>
          </a:p>
        </p:txBody>
      </p:sp>
      <p:sp>
        <p:nvSpPr>
          <p:cNvPr id="25608" name="Text Box 8"/>
          <p:cNvSpPr txBox="1">
            <a:spLocks noChangeArrowheads="1"/>
          </p:cNvSpPr>
          <p:nvPr/>
        </p:nvSpPr>
        <p:spPr bwMode="auto">
          <a:xfrm>
            <a:off x="6172200" y="5181600"/>
            <a:ext cx="2362200" cy="642938"/>
          </a:xfrm>
          <a:prstGeom prst="rect">
            <a:avLst/>
          </a:prstGeom>
          <a:noFill/>
          <a:ln w="9525">
            <a:noFill/>
            <a:round/>
            <a:headEnd/>
            <a:tailEnd/>
          </a:ln>
          <a:effectLst/>
        </p:spPr>
        <p:txBody>
          <a:bodyPr lIns="90000" tIns="46800" rIns="90000" bIns="46800">
            <a:spAutoFit/>
          </a:bodyPr>
          <a:lstStyle/>
          <a:p>
            <a:pPr algn="l" rtl="0">
              <a:lnSpc>
                <a:spcPct val="100000"/>
              </a:lnSpc>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Find largest problem solvable</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26625"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t>Amdahl’s Law (1967)</a:t>
            </a:r>
            <a:r>
              <a:rPr lang="he-IL" b="1"/>
              <a:t>‏</a:t>
            </a:r>
            <a:endParaRPr lang="en-GB" b="1"/>
          </a:p>
        </p:txBody>
      </p:sp>
      <p:graphicFrame>
        <p:nvGraphicFramePr>
          <p:cNvPr id="26626" name="Object 2"/>
          <p:cNvGraphicFramePr>
            <a:graphicFrameLocks noChangeAspect="1"/>
          </p:cNvGraphicFramePr>
          <p:nvPr/>
        </p:nvGraphicFramePr>
        <p:xfrm>
          <a:off x="381000" y="1524000"/>
          <a:ext cx="8763000" cy="5162550"/>
        </p:xfrm>
        <a:graphic>
          <a:graphicData uri="http://schemas.openxmlformats.org/presentationml/2006/ole">
            <mc:AlternateContent xmlns:mc="http://schemas.openxmlformats.org/markup-compatibility/2006">
              <mc:Choice xmlns:v="urn:schemas-microsoft-com:vml" Requires="v">
                <p:oleObj spid="_x0000_s26681" name="Equation" r:id="rId4" imgW="2514600" imgH="1396800" progId="Equation.3">
                  <p:embed/>
                </p:oleObj>
              </mc:Choice>
              <mc:Fallback>
                <p:oleObj name="Equation" r:id="rId4" imgW="2514600" imgH="13968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524000"/>
                        <a:ext cx="8763000" cy="516255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27649"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Maximal Possible Efficiency</a:t>
            </a:r>
          </a:p>
        </p:txBody>
      </p:sp>
      <p:pic>
        <p:nvPicPr>
          <p:cNvPr id="27650" name="Picture 2"/>
          <p:cNvPicPr>
            <a:picLocks noChangeAspect="1" noChangeArrowheads="1"/>
          </p:cNvPicPr>
          <p:nvPr/>
        </p:nvPicPr>
        <p:blipFill>
          <a:blip r:embed="rId3" cstate="print"/>
          <a:srcRect/>
          <a:stretch>
            <a:fillRect/>
          </a:stretch>
        </p:blipFill>
        <p:spPr bwMode="auto">
          <a:xfrm>
            <a:off x="533400" y="1524000"/>
            <a:ext cx="6400800" cy="4443798"/>
          </a:xfrm>
          <a:prstGeom prst="rect">
            <a:avLst/>
          </a:prstGeom>
          <a:noFill/>
          <a:ln w="9525">
            <a:noFill/>
            <a:round/>
            <a:headEnd/>
            <a:tailEnd/>
          </a:ln>
          <a:effectLst/>
        </p:spPr>
      </p:pic>
      <p:sp>
        <p:nvSpPr>
          <p:cNvPr id="27651" name="Text Box 3"/>
          <p:cNvSpPr txBox="1">
            <a:spLocks noChangeArrowheads="1"/>
          </p:cNvSpPr>
          <p:nvPr/>
        </p:nvSpPr>
        <p:spPr bwMode="auto">
          <a:xfrm>
            <a:off x="5486400" y="1752600"/>
            <a:ext cx="3200400" cy="406400"/>
          </a:xfrm>
          <a:prstGeom prst="rect">
            <a:avLst/>
          </a:prstGeom>
          <a:noFill/>
          <a:ln w="9525">
            <a:noFill/>
            <a:round/>
            <a:headEnd/>
            <a:tailEnd/>
          </a:ln>
          <a:effectLst/>
        </p:spPr>
        <p:txBody>
          <a:bodyPr lIns="90000" tIns="46800" rIns="90000" bIns="46800">
            <a:spAutoFit/>
          </a:bodyPr>
          <a:lstStyle/>
          <a:p>
            <a:pPr algn="l" rtl="0">
              <a:lnSpc>
                <a:spcPct val="100000"/>
              </a:lnSpc>
              <a:spcBef>
                <a:spcPts val="450"/>
              </a:spcBef>
              <a:buFont typeface="Symbol" pitchFamily="16"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latin typeface="Symbol" pitchFamily="16" charset="2"/>
              </a:rPr>
              <a:t></a:t>
            </a:r>
            <a:r>
              <a:rPr lang="en-GB" dirty="0">
                <a:solidFill>
                  <a:srgbClr val="000000"/>
                </a:solidFill>
              </a:rPr>
              <a:t>  = </a:t>
            </a:r>
            <a:r>
              <a:rPr lang="en-GB" dirty="0" err="1">
                <a:solidFill>
                  <a:srgbClr val="000000"/>
                </a:solidFill>
              </a:rPr>
              <a:t>t</a:t>
            </a:r>
            <a:r>
              <a:rPr lang="en-GB" baseline="-25000" dirty="0" err="1">
                <a:solidFill>
                  <a:srgbClr val="000000"/>
                </a:solidFill>
              </a:rPr>
              <a:t>s</a:t>
            </a:r>
            <a:r>
              <a:rPr lang="en-GB" dirty="0">
                <a:solidFill>
                  <a:srgbClr val="000000"/>
                </a:solidFill>
              </a:rPr>
              <a:t> / (</a:t>
            </a:r>
            <a:r>
              <a:rPr lang="en-GB" b="1" dirty="0">
                <a:solidFill>
                  <a:srgbClr val="000000"/>
                </a:solidFill>
              </a:rPr>
              <a:t>p * </a:t>
            </a:r>
            <a:r>
              <a:rPr lang="en-GB" dirty="0" err="1">
                <a:solidFill>
                  <a:srgbClr val="000000"/>
                </a:solidFill>
              </a:rPr>
              <a:t>t</a:t>
            </a:r>
            <a:r>
              <a:rPr lang="en-GB" baseline="-25000" dirty="0" err="1">
                <a:solidFill>
                  <a:srgbClr val="000000"/>
                </a:solidFill>
              </a:rPr>
              <a:t>P</a:t>
            </a:r>
            <a:r>
              <a:rPr lang="en-GB" dirty="0">
                <a:solidFill>
                  <a:srgbClr val="000000"/>
                </a:solidFill>
              </a:rPr>
              <a:t>) ; 0 ≤</a:t>
            </a:r>
            <a:r>
              <a:rPr lang="en-GB" dirty="0">
                <a:solidFill>
                  <a:srgbClr val="000000"/>
                </a:solidFill>
                <a:latin typeface="Symbol" pitchFamily="16" charset="2"/>
              </a:rPr>
              <a:t></a:t>
            </a:r>
            <a:r>
              <a:rPr lang="en-GB" dirty="0">
                <a:solidFill>
                  <a:srgbClr val="000000"/>
                </a:solidFill>
              </a:rPr>
              <a:t> ≤1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28673"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t>Amdahl’s Law - continue</a:t>
            </a:r>
          </a:p>
        </p:txBody>
      </p:sp>
      <p:graphicFrame>
        <p:nvGraphicFramePr>
          <p:cNvPr id="28674" name="Object 2"/>
          <p:cNvGraphicFramePr>
            <a:graphicFrameLocks noChangeAspect="1"/>
          </p:cNvGraphicFramePr>
          <p:nvPr/>
        </p:nvGraphicFramePr>
        <p:xfrm>
          <a:off x="2743200" y="1920875"/>
          <a:ext cx="3810000" cy="2442143"/>
        </p:xfrm>
        <a:graphic>
          <a:graphicData uri="http://schemas.openxmlformats.org/presentationml/2006/ole">
            <mc:AlternateContent xmlns:mc="http://schemas.openxmlformats.org/markup-compatibility/2006">
              <mc:Choice xmlns:v="urn:schemas-microsoft-com:vml" Requires="v">
                <p:oleObj spid="_x0000_s28728" name="Equation" r:id="rId4" imgW="609480" imgH="419040" progId="Equation.3">
                  <p:embed/>
                </p:oleObj>
              </mc:Choice>
              <mc:Fallback>
                <p:oleObj name="Equation" r:id="rId4" imgW="609480" imgH="4190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920875"/>
                        <a:ext cx="3810000" cy="2442143"/>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28675" name="Text Box 3"/>
          <p:cNvSpPr txBox="1">
            <a:spLocks noChangeArrowheads="1"/>
          </p:cNvSpPr>
          <p:nvPr/>
        </p:nvSpPr>
        <p:spPr bwMode="auto">
          <a:xfrm>
            <a:off x="762000" y="4648200"/>
            <a:ext cx="8077200" cy="1190625"/>
          </a:xfrm>
          <a:prstGeom prst="rect">
            <a:avLst/>
          </a:prstGeom>
          <a:noFill/>
          <a:ln w="9525">
            <a:noFill/>
            <a:round/>
            <a:headEnd/>
            <a:tailEnd/>
          </a:ln>
          <a:effectLst/>
        </p:spPr>
        <p:txBody>
          <a:bodyPr lIns="90000" tIns="46800" rIns="90000" bIns="46800">
            <a:spAutoFit/>
          </a:bodyPr>
          <a:lstStyle/>
          <a:p>
            <a:pPr algn="l" rtl="0">
              <a:lnSpc>
                <a:spcPct val="100000"/>
              </a:lnSpc>
              <a:spcBef>
                <a:spcPts val="2250"/>
              </a:spcBef>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a:solidFill>
                  <a:srgbClr val="000000"/>
                </a:solidFill>
                <a:latin typeface="Times New Roman" pitchFamily="16" charset="0"/>
                <a:cs typeface="Times New Roman" pitchFamily="16" charset="0"/>
              </a:rPr>
              <a:t>With only 5% of  the computation being serial, the maximum speedup is 20</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7200" y="190500"/>
            <a:ext cx="8229600" cy="1312863"/>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t>A Definition from</a:t>
            </a:r>
            <a:br>
              <a:rPr lang="en-GB" sz="4000" b="1"/>
            </a:br>
            <a:r>
              <a:rPr lang="en-GB" sz="4000" b="1"/>
              <a:t>Oxford Dictionary of Science:</a:t>
            </a:r>
          </a:p>
        </p:txBody>
      </p:sp>
      <p:sp>
        <p:nvSpPr>
          <p:cNvPr id="5122" name="Rectangle 2"/>
          <p:cNvSpPr>
            <a:spLocks noGrp="1" noChangeArrowheads="1"/>
          </p:cNvSpPr>
          <p:nvPr>
            <p:ph type="body" idx="1"/>
          </p:nvPr>
        </p:nvSpPr>
        <p:spPr>
          <a:xfrm>
            <a:off x="457200" y="1600200"/>
            <a:ext cx="8229600" cy="4525963"/>
          </a:xfrm>
          <a:ln/>
        </p:spPr>
        <p:txBody>
          <a:bodyPr/>
          <a:lstStyle/>
          <a:p>
            <a:pPr algn="l" rtl="0">
              <a:lnSpc>
                <a:spcPct val="100000"/>
              </a:lnSpc>
              <a:buFont typeface="Arial"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	A technique that allows </a:t>
            </a:r>
            <a:r>
              <a:rPr lang="en-GB" dirty="0">
                <a:solidFill>
                  <a:srgbClr val="333399"/>
                </a:solidFill>
              </a:rPr>
              <a:t>more than one process</a:t>
            </a:r>
            <a:r>
              <a:rPr lang="en-GB" dirty="0"/>
              <a:t> – stream of activity – </a:t>
            </a:r>
            <a:r>
              <a:rPr lang="en-GB" dirty="0">
                <a:solidFill>
                  <a:srgbClr val="333399"/>
                </a:solidFill>
              </a:rPr>
              <a:t>to be running at any given moment</a:t>
            </a:r>
            <a:r>
              <a:rPr lang="en-GB" dirty="0"/>
              <a:t> in a computer system, hence processes can be executed in </a:t>
            </a:r>
            <a:r>
              <a:rPr lang="en-GB" b="1" dirty="0"/>
              <a:t>parallel</a:t>
            </a:r>
            <a:r>
              <a:rPr lang="en-GB" dirty="0"/>
              <a:t>. This means that </a:t>
            </a:r>
            <a:r>
              <a:rPr lang="en-GB" u="sng" dirty="0"/>
              <a:t>two or more processors are active </a:t>
            </a:r>
            <a:r>
              <a:rPr lang="en-GB" dirty="0"/>
              <a:t>among a group of processes at any instant.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29697" name="Rectangle 1"/>
          <p:cNvSpPr>
            <a:spLocks noGrp="1" noChangeArrowheads="1"/>
          </p:cNvSpPr>
          <p:nvPr>
            <p:ph type="title"/>
          </p:nvPr>
        </p:nvSpPr>
        <p:spPr>
          <a:xfrm>
            <a:off x="457200" y="190500"/>
            <a:ext cx="8229600" cy="1312863"/>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dirty="0" smtClean="0"/>
              <a:t>An Example </a:t>
            </a:r>
            <a:r>
              <a:rPr lang="en-GB" sz="4000" b="1" dirty="0"/>
              <a:t>of Amdahl’s </a:t>
            </a:r>
            <a:r>
              <a:rPr lang="en-GB" sz="4000" b="1" dirty="0" smtClean="0"/>
              <a:t>Law</a:t>
            </a:r>
            <a:endParaRPr lang="en-GB" sz="4000" b="1" dirty="0"/>
          </a:p>
        </p:txBody>
      </p:sp>
      <p:sp>
        <p:nvSpPr>
          <p:cNvPr id="29698" name="Rectangle 2"/>
          <p:cNvSpPr>
            <a:spLocks noGrp="1" noChangeArrowheads="1"/>
          </p:cNvSpPr>
          <p:nvPr>
            <p:ph type="body" idx="1"/>
          </p:nvPr>
        </p:nvSpPr>
        <p:spPr>
          <a:xfrm>
            <a:off x="457200" y="1600200"/>
            <a:ext cx="8229600" cy="4525963"/>
          </a:xfrm>
          <a:ln/>
        </p:spPr>
        <p:txBody>
          <a:bodyPr/>
          <a:lstStyle/>
          <a:p>
            <a:pPr algn="l" rtl="0">
              <a:lnSpc>
                <a:spcPct val="8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a:t>Amdahl’s Law bounds the speedup due to any improvement.</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t>– Example: What will the speedup be if 20% of the exec. time is in </a:t>
            </a:r>
            <a:r>
              <a:rPr lang="en-GB" sz="2000" dirty="0" err="1"/>
              <a:t>interprocessor</a:t>
            </a:r>
            <a:r>
              <a:rPr lang="en-GB" sz="2000" dirty="0"/>
              <a:t> communications which we can improve by 10X?</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t>S=T/T’= 1/ [.2/10 + .8] = 1.25</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t>=&gt; Invest resources where time is spent. The slowest portion will</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dirty="0"/>
              <a:t>dominate.</a:t>
            </a:r>
          </a:p>
          <a:p>
            <a:pPr algn="l" rtl="0">
              <a:lnSpc>
                <a:spcPct val="8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dirty="0"/>
          </a:p>
          <a:p>
            <a:pPr algn="ctr"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solidFill>
                  <a:schemeClr val="accent6"/>
                </a:solidFill>
                <a:latin typeface="Algerian" pitchFamily="82" charset="0"/>
              </a:rPr>
              <a:t>Amdahl’s </a:t>
            </a:r>
            <a:r>
              <a:rPr lang="en-GB" dirty="0">
                <a:solidFill>
                  <a:schemeClr val="accent6"/>
                </a:solidFill>
                <a:latin typeface="Algerian" pitchFamily="82" charset="0"/>
              </a:rPr>
              <a:t>Law and Murphy’s Law</a:t>
            </a:r>
            <a:r>
              <a:rPr lang="en-GB" dirty="0" smtClean="0">
                <a:solidFill>
                  <a:schemeClr val="accent6"/>
                </a:solidFill>
                <a:latin typeface="Algerian" pitchFamily="82" charset="0"/>
              </a:rPr>
              <a:t>:</a:t>
            </a:r>
          </a:p>
          <a:p>
            <a:pPr algn="ctr"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solidFill>
                  <a:schemeClr val="accent6"/>
                </a:solidFill>
                <a:latin typeface="Algerian" pitchFamily="82" charset="0"/>
              </a:rPr>
              <a:t> </a:t>
            </a:r>
            <a:r>
              <a:rPr lang="en-GB" dirty="0">
                <a:solidFill>
                  <a:schemeClr val="accent6"/>
                </a:solidFill>
                <a:latin typeface="Algerian" pitchFamily="82" charset="0"/>
              </a:rPr>
              <a:t>“If any system component can</a:t>
            </a:r>
          </a:p>
          <a:p>
            <a:pPr algn="ctr"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solidFill>
                  <a:schemeClr val="accent6"/>
                </a:solidFill>
                <a:latin typeface="Algerian" pitchFamily="82" charset="0"/>
              </a:rPr>
              <a:t>damage performance, it will.”</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Gustafson’s Law</a:t>
            </a:r>
            <a:endParaRPr lang="en-US" b="1" dirty="0"/>
          </a:p>
        </p:txBody>
      </p:sp>
      <p:sp>
        <p:nvSpPr>
          <p:cNvPr id="3" name="Content Placeholder 2"/>
          <p:cNvSpPr>
            <a:spLocks noGrp="1"/>
          </p:cNvSpPr>
          <p:nvPr>
            <p:ph idx="1"/>
          </p:nvPr>
        </p:nvSpPr>
        <p:spPr/>
        <p:txBody>
          <a:bodyPr/>
          <a:lstStyle/>
          <a:p>
            <a:pPr algn="l" rtl="0"/>
            <a:r>
              <a:rPr lang="en-US" dirty="0" smtClean="0"/>
              <a:t>f is the fraction of the code that can not be parallelized</a:t>
            </a:r>
          </a:p>
          <a:p>
            <a:pPr algn="l" rtl="0"/>
            <a:r>
              <a:rPr lang="en-US" dirty="0" err="1" smtClean="0"/>
              <a:t>t</a:t>
            </a:r>
            <a:r>
              <a:rPr lang="en-US" baseline="-25000" dirty="0" err="1" smtClean="0"/>
              <a:t>p</a:t>
            </a:r>
            <a:r>
              <a:rPr lang="en-US" dirty="0" smtClean="0"/>
              <a:t>=f*</a:t>
            </a:r>
            <a:r>
              <a:rPr lang="en-US" dirty="0" err="1" smtClean="0"/>
              <a:t>t</a:t>
            </a:r>
            <a:r>
              <a:rPr lang="en-US" baseline="-25000" dirty="0" err="1" smtClean="0"/>
              <a:t>p</a:t>
            </a:r>
            <a:r>
              <a:rPr lang="en-US" dirty="0" smtClean="0"/>
              <a:t> + (1-f)*t</a:t>
            </a:r>
            <a:r>
              <a:rPr lang="en-US" baseline="-25000" dirty="0" smtClean="0"/>
              <a:t>p</a:t>
            </a:r>
          </a:p>
          <a:p>
            <a:pPr algn="l" rtl="0"/>
            <a:r>
              <a:rPr lang="en-US" dirty="0" err="1" smtClean="0"/>
              <a:t>t</a:t>
            </a:r>
            <a:r>
              <a:rPr lang="en-US" baseline="-25000" dirty="0" err="1" smtClean="0"/>
              <a:t>s</a:t>
            </a:r>
            <a:r>
              <a:rPr lang="en-US" dirty="0" smtClean="0"/>
              <a:t>=f*t</a:t>
            </a:r>
            <a:r>
              <a:rPr lang="en-US" baseline="-25000" dirty="0" smtClean="0"/>
              <a:t>p</a:t>
            </a:r>
            <a:r>
              <a:rPr lang="en-US" dirty="0" smtClean="0"/>
              <a:t> + (1-f)*p*t</a:t>
            </a:r>
            <a:r>
              <a:rPr lang="en-US" baseline="-25000" dirty="0" smtClean="0"/>
              <a:t>p</a:t>
            </a:r>
          </a:p>
          <a:p>
            <a:pPr algn="l" rtl="0"/>
            <a:r>
              <a:rPr lang="en-US" dirty="0" smtClean="0"/>
              <a:t>S=</a:t>
            </a:r>
            <a:r>
              <a:rPr lang="en-US" dirty="0" err="1" smtClean="0"/>
              <a:t>t</a:t>
            </a:r>
            <a:r>
              <a:rPr lang="en-US" baseline="-25000" dirty="0" err="1" smtClean="0"/>
              <a:t>s</a:t>
            </a:r>
            <a:r>
              <a:rPr lang="en-US" dirty="0" smtClean="0"/>
              <a:t>/t</a:t>
            </a:r>
            <a:r>
              <a:rPr lang="en-US" baseline="-25000" dirty="0" smtClean="0"/>
              <a:t>p</a:t>
            </a:r>
            <a:r>
              <a:rPr lang="en-US" dirty="0" smtClean="0"/>
              <a:t>=f+(1-f)*p this is the </a:t>
            </a:r>
            <a:r>
              <a:rPr lang="en-US" b="1" dirty="0" smtClean="0"/>
              <a:t>Scaled Speedup</a:t>
            </a:r>
          </a:p>
          <a:p>
            <a:pPr algn="l" rtl="0"/>
            <a:r>
              <a:rPr lang="en-US" dirty="0" smtClean="0"/>
              <a:t>S=</a:t>
            </a:r>
            <a:r>
              <a:rPr lang="en-US" dirty="0" err="1" smtClean="0"/>
              <a:t>f+p-fp</a:t>
            </a:r>
            <a:r>
              <a:rPr lang="en-US" dirty="0" smtClean="0"/>
              <a:t>=p+(1-p)f=</a:t>
            </a:r>
            <a:r>
              <a:rPr lang="en-US" dirty="0" err="1" smtClean="0"/>
              <a:t>f+p</a:t>
            </a:r>
            <a:r>
              <a:rPr lang="en-US" smtClean="0"/>
              <a:t>(1-f)</a:t>
            </a:r>
            <a:endParaRPr lang="en-US" dirty="0" smtClean="0"/>
          </a:p>
          <a:p>
            <a:pPr algn="l" rtl="0"/>
            <a:r>
              <a:rPr lang="en-US" b="1" dirty="0" smtClean="0"/>
              <a:t>The Scaled Speedup is linear with p !</a:t>
            </a:r>
            <a:endParaRPr lang="en-US" b="1" dirty="0"/>
          </a:p>
        </p:txBody>
      </p:sp>
    </p:spTree>
    <p:extLst>
      <p:ext uri="{BB962C8B-B14F-4D97-AF65-F5344CB8AC3E}">
        <p14:creationId xmlns:p14="http://schemas.microsoft.com/office/powerpoint/2010/main" val="37343371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32770" name="Picture 2" descr="http://www.scl.ameslab.gov/Publications/Gus/AmdahlsLaw/Figure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841048"/>
            <a:ext cx="6781801" cy="50997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6200000">
            <a:off x="-2477499" y="3087099"/>
            <a:ext cx="6019800" cy="607602"/>
          </a:xfrm>
          <a:prstGeom prst="rect">
            <a:avLst/>
          </a:prstGeom>
          <a:noFill/>
        </p:spPr>
        <p:txBody>
          <a:bodyPr wrap="square" rtlCol="0">
            <a:spAutoFit/>
          </a:bodyPr>
          <a:lstStyle/>
          <a:p>
            <a:pPr algn="l"/>
            <a:r>
              <a:rPr lang="en-US" dirty="0">
                <a:solidFill>
                  <a:schemeClr val="tx1"/>
                </a:solidFill>
              </a:rPr>
              <a:t>http://www.scl.ameslab.gov/Publications/Gus/AmdahlsLaw/Amdahls.html</a:t>
            </a:r>
          </a:p>
        </p:txBody>
      </p:sp>
      <p:sp>
        <p:nvSpPr>
          <p:cNvPr id="6" name="TextBox 5"/>
          <p:cNvSpPr txBox="1"/>
          <p:nvPr/>
        </p:nvSpPr>
        <p:spPr>
          <a:xfrm>
            <a:off x="1524000" y="5486400"/>
            <a:ext cx="7010400" cy="1122871"/>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l" rtl="0"/>
            <a:r>
              <a:rPr lang="en-US" dirty="0">
                <a:solidFill>
                  <a:schemeClr val="tx1"/>
                </a:solidFill>
              </a:rPr>
              <a:t>Amdahl, G.M. Validity of the single-processor approach to achieving large scale computing capabilities. In </a:t>
            </a:r>
            <a:r>
              <a:rPr lang="en-US" i="1" dirty="0">
                <a:solidFill>
                  <a:schemeClr val="tx1"/>
                </a:solidFill>
              </a:rPr>
              <a:t>AFIPS Conference Proceedings</a:t>
            </a:r>
            <a:r>
              <a:rPr lang="en-US" dirty="0">
                <a:solidFill>
                  <a:schemeClr val="tx1"/>
                </a:solidFill>
              </a:rPr>
              <a:t> vol. 30 (Atlantic City, N.J., Apr. 18-20). AFIPS Press, Reston, Va., 1967, pp. 483-485.</a:t>
            </a:r>
          </a:p>
        </p:txBody>
      </p:sp>
    </p:spTree>
    <p:extLst>
      <p:ext uri="{BB962C8B-B14F-4D97-AF65-F5344CB8AC3E}">
        <p14:creationId xmlns:p14="http://schemas.microsoft.com/office/powerpoint/2010/main" val="1305270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203" y="152400"/>
            <a:ext cx="8228013" cy="2163762"/>
          </a:xfrm>
        </p:spPr>
        <p:txBody>
          <a:bodyPr/>
          <a:lstStyle/>
          <a:p>
            <a:pPr algn="l" rtl="0"/>
            <a:r>
              <a:rPr lang="en-US" sz="2800" dirty="0" smtClean="0"/>
              <a:t>The computation time is constant </a:t>
            </a:r>
            <a:br>
              <a:rPr lang="en-US" sz="2800" dirty="0" smtClean="0"/>
            </a:br>
            <a:r>
              <a:rPr lang="en-US" sz="2800" dirty="0" smtClean="0"/>
              <a:t>(instead of the problem size)</a:t>
            </a:r>
            <a:br>
              <a:rPr lang="en-US" sz="2800" dirty="0" smtClean="0"/>
            </a:br>
            <a:r>
              <a:rPr lang="en-US" sz="2800" dirty="0" smtClean="0"/>
              <a:t/>
            </a:r>
            <a:br>
              <a:rPr lang="en-US" sz="2800" dirty="0" smtClean="0"/>
            </a:br>
            <a:r>
              <a:rPr lang="en-US" sz="2800" dirty="0"/>
              <a:t>increasing number of CPUs </a:t>
            </a:r>
            <a:r>
              <a:rPr lang="en-US" sz="2800" dirty="0" smtClean="0">
                <a:sym typeface="Wingdings" pitchFamily="2" charset="2"/>
              </a:rPr>
              <a:t> </a:t>
            </a:r>
            <a:r>
              <a:rPr lang="en-US" sz="2800" dirty="0" smtClean="0"/>
              <a:t>solve </a:t>
            </a:r>
            <a:r>
              <a:rPr lang="en-US" sz="2800" dirty="0"/>
              <a:t>bigger problem and get </a:t>
            </a:r>
            <a:r>
              <a:rPr lang="en-US" sz="2800" dirty="0" smtClean="0"/>
              <a:t>better results </a:t>
            </a:r>
            <a:r>
              <a:rPr lang="en-US" sz="2800" dirty="0"/>
              <a:t>in the same time.</a:t>
            </a:r>
          </a:p>
        </p:txBody>
      </p:sp>
      <p:sp>
        <p:nvSpPr>
          <p:cNvPr id="3" name="Footer Placeholder 2"/>
          <p:cNvSpPr>
            <a:spLocks noGrp="1"/>
          </p:cNvSpPr>
          <p:nvPr>
            <p:ph type="ftr" idx="4294967295"/>
          </p:nvPr>
        </p:nvSpPr>
        <p:spPr>
          <a:xfrm>
            <a:off x="2895600" y="6245225"/>
            <a:ext cx="3351213" cy="474663"/>
          </a:xfrm>
          <a:prstGeom prst="rect">
            <a:avLst/>
          </a:prstGeom>
        </p:spPr>
        <p:txBody>
          <a:bodyPr/>
          <a:lstStyle/>
          <a:p>
            <a:r>
              <a:rPr lang="en-GB" smtClean="0"/>
              <a:t>Introduction to Parallel Processing</a:t>
            </a:r>
            <a:endParaRPr lang="en-GB"/>
          </a:p>
        </p:txBody>
      </p:sp>
      <p:sp>
        <p:nvSpPr>
          <p:cNvPr id="4" name="TextBox 3"/>
          <p:cNvSpPr txBox="1"/>
          <p:nvPr/>
        </p:nvSpPr>
        <p:spPr>
          <a:xfrm rot="16200000">
            <a:off x="-2477499" y="3087099"/>
            <a:ext cx="6019800" cy="607602"/>
          </a:xfrm>
          <a:prstGeom prst="rect">
            <a:avLst/>
          </a:prstGeom>
          <a:noFill/>
        </p:spPr>
        <p:txBody>
          <a:bodyPr wrap="square" rtlCol="0">
            <a:spAutoFit/>
          </a:bodyPr>
          <a:lstStyle/>
          <a:p>
            <a:pPr algn="l"/>
            <a:r>
              <a:rPr lang="en-US" dirty="0">
                <a:solidFill>
                  <a:schemeClr val="tx1"/>
                </a:solidFill>
              </a:rPr>
              <a:t>http://www.scl.ameslab.gov/Publications/Gus/AmdahlsLaw/Amdahls.html</a:t>
            </a:r>
          </a:p>
        </p:txBody>
      </p:sp>
      <p:pic>
        <p:nvPicPr>
          <p:cNvPr id="33794" name="Picture 2" descr="http://www.scl.ameslab.gov/Publications/Gus/AmdahlsLaw/Figure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137" y="2438400"/>
            <a:ext cx="8311659" cy="3070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71600" y="5638800"/>
            <a:ext cx="6781800" cy="112287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l" rtl="0"/>
            <a:r>
              <a:rPr lang="en-US" dirty="0">
                <a:solidFill>
                  <a:schemeClr val="tx1"/>
                </a:solidFill>
              </a:rPr>
              <a:t>Benner, R.E., Gustafson, J.L., and </a:t>
            </a:r>
            <a:r>
              <a:rPr lang="en-US" dirty="0" err="1">
                <a:solidFill>
                  <a:schemeClr val="tx1"/>
                </a:solidFill>
              </a:rPr>
              <a:t>Montry</a:t>
            </a:r>
            <a:r>
              <a:rPr lang="en-US" dirty="0">
                <a:solidFill>
                  <a:schemeClr val="tx1"/>
                </a:solidFill>
              </a:rPr>
              <a:t>, G.R., Development and analysis of scientific application programs on a 1024-processor hypercube," SAND 88-0317, Sandia National Laboratories, Feb. 1988.</a:t>
            </a:r>
          </a:p>
        </p:txBody>
      </p:sp>
    </p:spTree>
    <p:extLst>
      <p:ext uri="{BB962C8B-B14F-4D97-AF65-F5344CB8AC3E}">
        <p14:creationId xmlns:p14="http://schemas.microsoft.com/office/powerpoint/2010/main" val="1649571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l" rtl="0"/>
            <a:r>
              <a:rPr lang="en-US" dirty="0" smtClean="0"/>
              <a:t>Amdahl’s – fixed problem size (different run time)</a:t>
            </a:r>
          </a:p>
          <a:p>
            <a:pPr algn="l" rtl="0"/>
            <a:r>
              <a:rPr lang="en-US" dirty="0" smtClean="0"/>
              <a:t>Gustafson’s – fixed run time (different problem size)</a:t>
            </a:r>
            <a:endParaRPr lang="en-US" dirty="0"/>
          </a:p>
        </p:txBody>
      </p:sp>
    </p:spTree>
    <p:extLst>
      <p:ext uri="{BB962C8B-B14F-4D97-AF65-F5344CB8AC3E}">
        <p14:creationId xmlns:p14="http://schemas.microsoft.com/office/powerpoint/2010/main" val="2730436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30721" name="Rectangle 1"/>
          <p:cNvSpPr>
            <a:spLocks noGrp="1" noChangeArrowheads="1"/>
          </p:cNvSpPr>
          <p:nvPr>
            <p:ph type="title"/>
          </p:nvPr>
        </p:nvSpPr>
        <p:spPr>
          <a:xfrm>
            <a:off x="457200" y="387350"/>
            <a:ext cx="8229600" cy="14351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t>Computation/Communication Ratio</a:t>
            </a:r>
          </a:p>
        </p:txBody>
      </p:sp>
      <p:graphicFrame>
        <p:nvGraphicFramePr>
          <p:cNvPr id="30722" name="Object 2"/>
          <p:cNvGraphicFramePr>
            <a:graphicFrameLocks noChangeAspect="1"/>
          </p:cNvGraphicFramePr>
          <p:nvPr/>
        </p:nvGraphicFramePr>
        <p:xfrm>
          <a:off x="1600200" y="2971800"/>
          <a:ext cx="5943600" cy="1387475"/>
        </p:xfrm>
        <a:graphic>
          <a:graphicData uri="http://schemas.openxmlformats.org/presentationml/2006/ole">
            <mc:AlternateContent xmlns:mc="http://schemas.openxmlformats.org/markup-compatibility/2006">
              <mc:Choice xmlns:v="urn:schemas-microsoft-com:vml" Requires="v">
                <p:oleObj spid="_x0000_s30776" r:id="rId4" imgW="1997280" imgH="425520" progId="Equation.3">
                  <p:embed/>
                </p:oleObj>
              </mc:Choice>
              <mc:Fallback>
                <p:oleObj r:id="rId4" imgW="1997280" imgH="42552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971800"/>
                        <a:ext cx="5943600" cy="13874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smtClean="0"/>
              <a:t>Overhead</a:t>
            </a:r>
            <a:endParaRPr lang="he-IL" dirty="0"/>
          </a:p>
        </p:txBody>
      </p:sp>
      <mc:AlternateContent xmlns:mc="http://schemas.openxmlformats.org/markup-compatibility/2006" xmlns:a14="http://schemas.microsoft.com/office/drawing/2010/main">
        <mc:Choice Requires="a14">
          <p:sp>
            <p:nvSpPr>
              <p:cNvPr id="5" name="TextBox 4"/>
              <p:cNvSpPr txBox="1"/>
              <p:nvPr/>
            </p:nvSpPr>
            <p:spPr>
              <a:xfrm>
                <a:off x="1987552" y="2362200"/>
                <a:ext cx="5327648" cy="1030090"/>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solidFill>
                                <a:schemeClr val="tx1"/>
                              </a:solidFill>
                              <a:latin typeface="Cambria Math"/>
                            </a:rPr>
                          </m:ctrlPr>
                        </m:sSubPr>
                        <m:e>
                          <m:r>
                            <a:rPr lang="en-US" sz="3200" b="0" i="1" smtClean="0">
                              <a:solidFill>
                                <a:schemeClr val="tx1"/>
                              </a:solidFill>
                              <a:latin typeface="Cambria Math"/>
                            </a:rPr>
                            <m:t>𝑓</m:t>
                          </m:r>
                        </m:e>
                        <m:sub>
                          <m:r>
                            <a:rPr lang="en-US" sz="3200" b="0" i="1" smtClean="0">
                              <a:solidFill>
                                <a:schemeClr val="tx1"/>
                              </a:solidFill>
                              <a:latin typeface="Cambria Math"/>
                            </a:rPr>
                            <m:t>𝑜</m:t>
                          </m:r>
                          <m:r>
                            <a:rPr lang="en-US" sz="3200" b="0" i="1" smtClean="0">
                              <a:solidFill>
                                <a:schemeClr val="tx1"/>
                              </a:solidFill>
                              <a:latin typeface="Cambria Math"/>
                            </a:rPr>
                            <m:t>h</m:t>
                          </m:r>
                        </m:sub>
                      </m:sSub>
                      <m:r>
                        <a:rPr lang="en-US" sz="3200" b="0" i="1" smtClean="0">
                          <a:solidFill>
                            <a:schemeClr val="tx1"/>
                          </a:solidFill>
                          <a:latin typeface="Cambria Math"/>
                        </a:rPr>
                        <m:t>=</m:t>
                      </m:r>
                      <m:f>
                        <m:fPr>
                          <m:ctrlPr>
                            <a:rPr lang="en-US" sz="3200" b="0" i="1" smtClean="0">
                              <a:solidFill>
                                <a:schemeClr val="tx1"/>
                              </a:solidFill>
                              <a:latin typeface="Cambria Math"/>
                            </a:rPr>
                          </m:ctrlPr>
                        </m:fPr>
                        <m:num>
                          <m:r>
                            <a:rPr lang="en-US" sz="3200" b="0" i="1" smtClean="0">
                              <a:solidFill>
                                <a:schemeClr val="tx1"/>
                              </a:solidFill>
                              <a:latin typeface="Cambria Math"/>
                            </a:rPr>
                            <m:t>1</m:t>
                          </m:r>
                        </m:num>
                        <m:den>
                          <m:r>
                            <a:rPr lang="en-US" sz="3200" b="0" i="1" smtClean="0">
                              <a:solidFill>
                                <a:schemeClr val="tx1"/>
                              </a:solidFill>
                              <a:latin typeface="Cambria Math"/>
                              <a:ea typeface="Cambria Math"/>
                            </a:rPr>
                            <m:t>𝜀</m:t>
                          </m:r>
                        </m:den>
                      </m:f>
                      <m:r>
                        <a:rPr lang="en-US" sz="3200" b="0" i="0" smtClean="0">
                          <a:solidFill>
                            <a:schemeClr val="tx1"/>
                          </a:solidFill>
                          <a:latin typeface="Cambria Math"/>
                        </a:rPr>
                        <m:t>−</m:t>
                      </m:r>
                      <m:r>
                        <a:rPr lang="en-US" sz="3200" b="0" i="0" smtClean="0">
                          <a:solidFill>
                            <a:schemeClr val="tx1"/>
                          </a:solidFill>
                          <a:latin typeface="Cambria Math"/>
                        </a:rPr>
                        <m:t>1</m:t>
                      </m:r>
                      <m:r>
                        <a:rPr lang="en-US" sz="3200" b="0" i="0" smtClean="0">
                          <a:solidFill>
                            <a:schemeClr val="tx1"/>
                          </a:solidFill>
                          <a:latin typeface="Cambria Math"/>
                        </a:rPr>
                        <m:t>=</m:t>
                      </m:r>
                      <m:f>
                        <m:fPr>
                          <m:ctrlPr>
                            <a:rPr lang="en-US" sz="3200" b="0" i="1" smtClean="0">
                              <a:solidFill>
                                <a:schemeClr val="tx1"/>
                              </a:solidFill>
                              <a:latin typeface="Cambria Math"/>
                            </a:rPr>
                          </m:ctrlPr>
                        </m:fPr>
                        <m:num>
                          <m:r>
                            <a:rPr lang="en-US" sz="3200" b="0" i="1" smtClean="0">
                              <a:solidFill>
                                <a:schemeClr val="tx1"/>
                              </a:solidFill>
                              <a:latin typeface="Cambria Math"/>
                            </a:rPr>
                            <m:t>𝑝</m:t>
                          </m:r>
                          <m:sSub>
                            <m:sSubPr>
                              <m:ctrlPr>
                                <a:rPr lang="en-US" sz="3200" b="0" i="1" smtClean="0">
                                  <a:solidFill>
                                    <a:schemeClr val="tx1"/>
                                  </a:solidFill>
                                  <a:latin typeface="Cambria Math"/>
                                </a:rPr>
                              </m:ctrlPr>
                            </m:sSubPr>
                            <m:e>
                              <m:r>
                                <a:rPr lang="en-US" sz="3200" b="0" i="1" smtClean="0">
                                  <a:solidFill>
                                    <a:schemeClr val="tx1"/>
                                  </a:solidFill>
                                  <a:latin typeface="Cambria Math"/>
                                </a:rPr>
                                <m:t>𝑡</m:t>
                              </m:r>
                            </m:e>
                            <m:sub>
                              <m:r>
                                <a:rPr lang="en-US" sz="3200" b="0" i="1" smtClean="0">
                                  <a:solidFill>
                                    <a:schemeClr val="tx1"/>
                                  </a:solidFill>
                                  <a:latin typeface="Cambria Math"/>
                                </a:rPr>
                                <m:t>𝑝</m:t>
                              </m:r>
                            </m:sub>
                          </m:sSub>
                          <m:r>
                            <a:rPr lang="en-US" sz="3200" b="0" i="1" smtClean="0">
                              <a:solidFill>
                                <a:schemeClr val="tx1"/>
                              </a:solidFill>
                              <a:latin typeface="Cambria Math"/>
                            </a:rPr>
                            <m:t>−</m:t>
                          </m:r>
                          <m:sSub>
                            <m:sSubPr>
                              <m:ctrlPr>
                                <a:rPr lang="en-US" sz="3200" b="0" i="1" smtClean="0">
                                  <a:solidFill>
                                    <a:schemeClr val="tx1"/>
                                  </a:solidFill>
                                  <a:latin typeface="Cambria Math"/>
                                </a:rPr>
                              </m:ctrlPr>
                            </m:sSubPr>
                            <m:e>
                              <m:r>
                                <a:rPr lang="en-US" sz="3200" b="0" i="1" smtClean="0">
                                  <a:solidFill>
                                    <a:schemeClr val="tx1"/>
                                  </a:solidFill>
                                  <a:latin typeface="Cambria Math"/>
                                </a:rPr>
                                <m:t>𝑡</m:t>
                              </m:r>
                            </m:e>
                            <m:sub>
                              <m:r>
                                <a:rPr lang="en-US" sz="3200" b="0" i="1" smtClean="0">
                                  <a:solidFill>
                                    <a:schemeClr val="tx1"/>
                                  </a:solidFill>
                                  <a:latin typeface="Cambria Math"/>
                                </a:rPr>
                                <m:t>𝑠</m:t>
                              </m:r>
                            </m:sub>
                          </m:sSub>
                        </m:num>
                        <m:den>
                          <m:sSub>
                            <m:sSubPr>
                              <m:ctrlPr>
                                <a:rPr lang="en-US" sz="3200" i="1">
                                  <a:solidFill>
                                    <a:schemeClr val="tx1"/>
                                  </a:solidFill>
                                  <a:latin typeface="Cambria Math"/>
                                </a:rPr>
                              </m:ctrlPr>
                            </m:sSubPr>
                            <m:e>
                              <m:r>
                                <a:rPr lang="en-US" sz="3200" i="1">
                                  <a:solidFill>
                                    <a:schemeClr val="tx1"/>
                                  </a:solidFill>
                                  <a:latin typeface="Cambria Math"/>
                                </a:rPr>
                                <m:t>𝑡</m:t>
                              </m:r>
                            </m:e>
                            <m:sub>
                              <m:r>
                                <a:rPr lang="en-US" sz="3200" i="1">
                                  <a:solidFill>
                                    <a:schemeClr val="tx1"/>
                                  </a:solidFill>
                                  <a:latin typeface="Cambria Math"/>
                                </a:rPr>
                                <m:t>𝑠</m:t>
                              </m:r>
                            </m:sub>
                          </m:sSub>
                        </m:den>
                      </m:f>
                    </m:oMath>
                  </m:oMathPara>
                </a14:m>
                <a:endParaRPr lang="he-IL" sz="3200" dirty="0"/>
              </a:p>
            </p:txBody>
          </p:sp>
        </mc:Choice>
        <mc:Fallback xmlns="">
          <p:sp>
            <p:nvSpPr>
              <p:cNvPr id="5" name="TextBox 4"/>
              <p:cNvSpPr txBox="1">
                <a:spLocks noRot="1" noChangeAspect="1" noMove="1" noResize="1" noEditPoints="1" noAdjustHandles="1" noChangeArrowheads="1" noChangeShapeType="1" noTextEdit="1"/>
              </p:cNvSpPr>
              <p:nvPr/>
            </p:nvSpPr>
            <p:spPr>
              <a:xfrm>
                <a:off x="1987552" y="2362200"/>
                <a:ext cx="5327648" cy="1030090"/>
              </a:xfrm>
              <a:prstGeom prst="rect">
                <a:avLst/>
              </a:prstGeom>
              <a:blipFill rotWithShape="1">
                <a:blip r:embed="rId2"/>
                <a:stretch>
                  <a:fillRect/>
                </a:stretch>
              </a:blipFill>
            </p:spPr>
            <p:txBody>
              <a:bodyPr/>
              <a:lstStyle/>
              <a:p>
                <a:r>
                  <a:rPr lang="he-IL">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784476" y="3733800"/>
                <a:ext cx="3733800" cy="2527680"/>
              </a:xfrm>
              <a:prstGeom prst="rect">
                <a:avLst/>
              </a:prstGeom>
            </p:spPr>
            <p:style>
              <a:lnRef idx="1">
                <a:schemeClr val="dk1"/>
              </a:lnRef>
              <a:fillRef idx="2">
                <a:schemeClr val="dk1"/>
              </a:fillRef>
              <a:effectRef idx="1">
                <a:schemeClr val="dk1"/>
              </a:effectRef>
              <a:fontRef idx="minor">
                <a:schemeClr val="dk1"/>
              </a:fontRef>
            </p:style>
            <p:txBody>
              <a:bodyPr wrap="square" rtlCol="1">
                <a:spAutoFit/>
              </a:bodyPr>
              <a:lstStyle/>
              <a:p>
                <a:pPr algn="l" rtl="0"/>
                <a14:m>
                  <m:oMath xmlns:m="http://schemas.openxmlformats.org/officeDocument/2006/math">
                    <m:sSub>
                      <m:sSubPr>
                        <m:ctrlPr>
                          <a:rPr lang="en-US" sz="2800" i="1">
                            <a:solidFill>
                              <a:schemeClr val="tx1"/>
                            </a:solidFill>
                            <a:latin typeface="Cambria Math"/>
                          </a:rPr>
                        </m:ctrlPr>
                      </m:sSubPr>
                      <m:e>
                        <m:r>
                          <a:rPr lang="en-US" sz="2800" i="1">
                            <a:solidFill>
                              <a:schemeClr val="tx1"/>
                            </a:solidFill>
                            <a:latin typeface="Cambria Math"/>
                          </a:rPr>
                          <m:t>𝑓</m:t>
                        </m:r>
                      </m:e>
                      <m:sub>
                        <m:r>
                          <a:rPr lang="en-US" sz="2800" i="1">
                            <a:solidFill>
                              <a:schemeClr val="tx1"/>
                            </a:solidFill>
                            <a:latin typeface="Cambria Math"/>
                          </a:rPr>
                          <m:t>𝑜</m:t>
                        </m:r>
                        <m:r>
                          <a:rPr lang="en-US" sz="2800" i="1">
                            <a:solidFill>
                              <a:schemeClr val="tx1"/>
                            </a:solidFill>
                            <a:latin typeface="Cambria Math"/>
                          </a:rPr>
                          <m:t>h</m:t>
                        </m:r>
                      </m:sub>
                    </m:sSub>
                  </m:oMath>
                </a14:m>
                <a:r>
                  <a:rPr lang="en-US" sz="2800" dirty="0" smtClean="0">
                    <a:solidFill>
                      <a:schemeClr val="tx1"/>
                    </a:solidFill>
                    <a:latin typeface="Arial" pitchFamily="34" charset="0"/>
                    <a:cs typeface="Arial" pitchFamily="34" charset="0"/>
                  </a:rPr>
                  <a:t>= overhead</a:t>
                </a:r>
              </a:p>
              <a:p>
                <a:pPr algn="l" rtl="0"/>
                <a14:m>
                  <m:oMath xmlns:m="http://schemas.openxmlformats.org/officeDocument/2006/math">
                    <m:r>
                      <a:rPr lang="en-US" sz="2800" i="1">
                        <a:solidFill>
                          <a:schemeClr val="tx1"/>
                        </a:solidFill>
                        <a:latin typeface="Cambria Math"/>
                        <a:ea typeface="Cambria Math"/>
                      </a:rPr>
                      <m:t>𝜀</m:t>
                    </m:r>
                  </m:oMath>
                </a14:m>
                <a:r>
                  <a:rPr lang="en-US" sz="2800" b="0" dirty="0" smtClean="0">
                    <a:solidFill>
                      <a:schemeClr val="tx1"/>
                    </a:solidFill>
                  </a:rPr>
                  <a:t> = efficiency</a:t>
                </a:r>
                <a:endParaRPr lang="en-US" sz="2800" i="1" dirty="0" smtClean="0">
                  <a:solidFill>
                    <a:schemeClr val="tx1"/>
                  </a:solidFill>
                  <a:latin typeface="Cambria Math"/>
                </a:endParaRPr>
              </a:p>
              <a:p>
                <a:pPr algn="l" rtl="0"/>
                <a14:m>
                  <m:oMath xmlns:m="http://schemas.openxmlformats.org/officeDocument/2006/math">
                    <m:r>
                      <a:rPr lang="en-US" sz="2800" i="1">
                        <a:solidFill>
                          <a:schemeClr val="tx1"/>
                        </a:solidFill>
                        <a:latin typeface="Cambria Math"/>
                      </a:rPr>
                      <m:t>𝑝</m:t>
                    </m:r>
                  </m:oMath>
                </a14:m>
                <a:r>
                  <a:rPr lang="en-US" sz="2800" b="0" dirty="0" smtClean="0">
                    <a:solidFill>
                      <a:schemeClr val="tx1"/>
                    </a:solidFill>
                  </a:rPr>
                  <a:t> = number of processes</a:t>
                </a:r>
              </a:p>
              <a:p>
                <a:pPr algn="l" rtl="0"/>
                <a14:m>
                  <m:oMath xmlns:m="http://schemas.openxmlformats.org/officeDocument/2006/math">
                    <m:sSub>
                      <m:sSubPr>
                        <m:ctrlPr>
                          <a:rPr lang="en-US" sz="2800" i="1">
                            <a:solidFill>
                              <a:schemeClr val="tx1"/>
                            </a:solidFill>
                            <a:latin typeface="Cambria Math"/>
                          </a:rPr>
                        </m:ctrlPr>
                      </m:sSubPr>
                      <m:e>
                        <m:r>
                          <a:rPr lang="en-US" sz="2800" i="1">
                            <a:solidFill>
                              <a:schemeClr val="tx1"/>
                            </a:solidFill>
                            <a:latin typeface="Cambria Math"/>
                          </a:rPr>
                          <m:t>𝑡</m:t>
                        </m:r>
                      </m:e>
                      <m:sub>
                        <m:r>
                          <a:rPr lang="en-US" sz="2800" i="1">
                            <a:solidFill>
                              <a:schemeClr val="tx1"/>
                            </a:solidFill>
                            <a:latin typeface="Cambria Math"/>
                          </a:rPr>
                          <m:t>𝑝</m:t>
                        </m:r>
                      </m:sub>
                    </m:sSub>
                  </m:oMath>
                </a14:m>
                <a:r>
                  <a:rPr lang="en-US" sz="2800" b="0" dirty="0" smtClean="0">
                    <a:solidFill>
                      <a:schemeClr val="tx1"/>
                    </a:solidFill>
                  </a:rPr>
                  <a:t> = parallel time</a:t>
                </a:r>
              </a:p>
              <a:p>
                <a:pPr algn="l" rtl="0"/>
                <a14:m>
                  <m:oMath xmlns:m="http://schemas.openxmlformats.org/officeDocument/2006/math">
                    <m:sSub>
                      <m:sSubPr>
                        <m:ctrlPr>
                          <a:rPr lang="en-US" sz="2800" i="1">
                            <a:solidFill>
                              <a:schemeClr val="tx1"/>
                            </a:solidFill>
                            <a:latin typeface="Cambria Math"/>
                          </a:rPr>
                        </m:ctrlPr>
                      </m:sSubPr>
                      <m:e>
                        <m:r>
                          <a:rPr lang="en-US" sz="2800" i="1">
                            <a:solidFill>
                              <a:schemeClr val="tx1"/>
                            </a:solidFill>
                            <a:latin typeface="Cambria Math"/>
                          </a:rPr>
                          <m:t>𝑡</m:t>
                        </m:r>
                      </m:e>
                      <m:sub>
                        <m:r>
                          <a:rPr lang="en-US" sz="2800" i="1">
                            <a:solidFill>
                              <a:schemeClr val="tx1"/>
                            </a:solidFill>
                            <a:latin typeface="Cambria Math"/>
                          </a:rPr>
                          <m:t>𝑠</m:t>
                        </m:r>
                      </m:sub>
                    </m:sSub>
                  </m:oMath>
                </a14:m>
                <a:r>
                  <a:rPr lang="en-US" sz="2800" b="0" dirty="0" smtClean="0">
                    <a:solidFill>
                      <a:schemeClr val="tx1"/>
                    </a:solidFill>
                  </a:rPr>
                  <a:t> = serial time</a:t>
                </a:r>
                <a:endParaRPr lang="he-IL"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2784476" y="3733800"/>
                <a:ext cx="3733800" cy="2527680"/>
              </a:xfrm>
              <a:prstGeom prst="rect">
                <a:avLst/>
              </a:prstGeom>
              <a:blipFill rotWithShape="1">
                <a:blip r:embed="rId3"/>
                <a:stretch>
                  <a:fillRect/>
                </a:stretch>
              </a:blipFill>
            </p:spPr>
            <p:txBody>
              <a:bodyPr/>
              <a:lstStyle/>
              <a:p>
                <a:r>
                  <a:rPr lang="he-IL">
                    <a:noFill/>
                  </a:rPr>
                  <a:t> </a:t>
                </a:r>
              </a:p>
            </p:txBody>
          </p:sp>
        </mc:Fallback>
      </mc:AlternateContent>
    </p:spTree>
    <p:extLst>
      <p:ext uri="{BB962C8B-B14F-4D97-AF65-F5344CB8AC3E}">
        <p14:creationId xmlns:p14="http://schemas.microsoft.com/office/powerpoint/2010/main" val="13717009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31745"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Load Imbalance</a:t>
            </a:r>
          </a:p>
        </p:txBody>
      </p:sp>
      <p:pic>
        <p:nvPicPr>
          <p:cNvPr id="31746" name="Picture 2"/>
          <p:cNvPicPr>
            <a:picLocks noChangeAspect="1" noChangeArrowheads="1"/>
          </p:cNvPicPr>
          <p:nvPr/>
        </p:nvPicPr>
        <p:blipFill>
          <a:blip r:embed="rId4" cstate="print"/>
          <a:srcRect/>
          <a:stretch>
            <a:fillRect/>
          </a:stretch>
        </p:blipFill>
        <p:spPr bwMode="auto">
          <a:xfrm>
            <a:off x="2209800" y="1143000"/>
            <a:ext cx="5534025" cy="3929063"/>
          </a:xfrm>
          <a:prstGeom prst="rect">
            <a:avLst/>
          </a:prstGeom>
          <a:noFill/>
          <a:ln w="9525">
            <a:noFill/>
            <a:round/>
            <a:headEnd/>
            <a:tailEnd/>
          </a:ln>
          <a:effectLst/>
        </p:spPr>
      </p:pic>
      <p:sp>
        <p:nvSpPr>
          <p:cNvPr id="31747" name="Text Box 3"/>
          <p:cNvSpPr txBox="1">
            <a:spLocks noChangeArrowheads="1"/>
          </p:cNvSpPr>
          <p:nvPr/>
        </p:nvSpPr>
        <p:spPr bwMode="auto">
          <a:xfrm>
            <a:off x="838200" y="5181600"/>
            <a:ext cx="2286000" cy="785813"/>
          </a:xfrm>
          <a:prstGeom prst="rect">
            <a:avLst/>
          </a:prstGeom>
          <a:noFill/>
          <a:ln w="9525">
            <a:noFill/>
            <a:round/>
            <a:headEnd/>
            <a:tailEnd/>
          </a:ln>
          <a:effectLst/>
        </p:spPr>
        <p:txBody>
          <a:bodyPr lIns="90000" tIns="46800" rIns="90000" bIns="46800">
            <a:spAutoFit/>
          </a:bodyPr>
          <a:lstStyle/>
          <a:p>
            <a:pPr algn="l" rtl="0">
              <a:lnSpc>
                <a:spcPct val="100000"/>
              </a:lnSpc>
              <a:spcBef>
                <a:spcPts val="1125"/>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Static / Dynamic</a:t>
            </a:r>
          </a:p>
          <a:p>
            <a:pPr algn="l" rtl="0">
              <a:lnSpc>
                <a:spcPct val="100000"/>
              </a:lnSpc>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000000"/>
              </a:solidFill>
            </a:endParaRPr>
          </a:p>
        </p:txBody>
      </p:sp>
      <p:graphicFrame>
        <p:nvGraphicFramePr>
          <p:cNvPr id="31748" name="Object 4"/>
          <p:cNvGraphicFramePr>
            <a:graphicFrameLocks noChangeAspect="1"/>
          </p:cNvGraphicFramePr>
          <p:nvPr/>
        </p:nvGraphicFramePr>
        <p:xfrm>
          <a:off x="990600" y="5562600"/>
          <a:ext cx="4038600" cy="517525"/>
        </p:xfrm>
        <a:graphic>
          <a:graphicData uri="http://schemas.openxmlformats.org/presentationml/2006/ole">
            <mc:AlternateContent xmlns:mc="http://schemas.openxmlformats.org/markup-compatibility/2006">
              <mc:Choice xmlns:v="urn:schemas-microsoft-com:vml" Requires="v">
                <p:oleObj spid="_x0000_s31802" r:id="rId5" imgW="5942857" imgH="761636" progId="">
                  <p:embed/>
                </p:oleObj>
              </mc:Choice>
              <mc:Fallback>
                <p:oleObj r:id="rId5" imgW="5942857" imgH="761636" progId="">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562600"/>
                        <a:ext cx="4038600" cy="51752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pic>
        <p:nvPicPr>
          <p:cNvPr id="32769" name="Picture 1"/>
          <p:cNvPicPr>
            <a:picLocks noChangeAspect="1" noChangeArrowheads="1"/>
          </p:cNvPicPr>
          <p:nvPr/>
        </p:nvPicPr>
        <p:blipFill>
          <a:blip r:embed="rId3" cstate="print"/>
          <a:srcRect/>
          <a:stretch>
            <a:fillRect/>
          </a:stretch>
        </p:blipFill>
        <p:spPr bwMode="auto">
          <a:xfrm>
            <a:off x="2514600" y="914400"/>
            <a:ext cx="4464050" cy="5334000"/>
          </a:xfrm>
          <a:prstGeom prst="rect">
            <a:avLst/>
          </a:prstGeom>
          <a:noFill/>
          <a:ln w="9525">
            <a:noFill/>
            <a:round/>
            <a:headEnd/>
            <a:tailEnd/>
          </a:ln>
          <a:effectLst/>
        </p:spPr>
      </p:pic>
      <p:sp>
        <p:nvSpPr>
          <p:cNvPr id="32770" name="Rectangle 2"/>
          <p:cNvSpPr>
            <a:spLocks noGrp="1" noChangeArrowheads="1"/>
          </p:cNvSpPr>
          <p:nvPr>
            <p:ph type="title"/>
          </p:nvPr>
        </p:nvSpPr>
        <p:spPr>
          <a:xfrm>
            <a:off x="457200" y="120650"/>
            <a:ext cx="8229600" cy="1557338"/>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a:t>Dynamic Partitioning – Domain Decomposition</a:t>
            </a:r>
            <a:r>
              <a:rPr lang="en-GB" sz="3200"/>
              <a:t>  </a:t>
            </a:r>
            <a:br>
              <a:rPr lang="en-GB" sz="3200"/>
            </a:br>
            <a:r>
              <a:rPr lang="en-GB" sz="2800"/>
              <a:t>by </a:t>
            </a:r>
            <a:r>
              <a:rPr lang="en-GB" sz="2800" b="1"/>
              <a:t>Quad </a:t>
            </a:r>
            <a:r>
              <a:rPr lang="en-GB" sz="2800"/>
              <a:t>or</a:t>
            </a:r>
            <a:r>
              <a:rPr lang="en-GB" sz="2800" b="1"/>
              <a:t> Oct Trees</a:t>
            </a:r>
            <a:r>
              <a:rPr lang="en-GB" sz="3600" b="1"/>
              <a:t/>
            </a:r>
            <a:br>
              <a:rPr lang="en-GB" sz="3600" b="1"/>
            </a:br>
            <a:endParaRPr lang="en-GB" sz="36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33793" name="Rectangle 1"/>
          <p:cNvSpPr>
            <a:spLocks noGrp="1" noChangeArrowheads="1"/>
          </p:cNvSpPr>
          <p:nvPr>
            <p:ph type="title"/>
          </p:nvPr>
        </p:nvSpPr>
        <p:spPr>
          <a:xfrm>
            <a:off x="457200" y="319088"/>
            <a:ext cx="8229600" cy="1143000"/>
          </a:xfrm>
          <a:ln/>
        </p:spPr>
        <p:txBody>
          <a:bodyPr lIns="0" tIns="0" rIns="0" bIns="0"/>
          <a:lstStyle/>
          <a:p>
            <a:endParaRPr lang="en-US"/>
          </a:p>
        </p:txBody>
      </p:sp>
      <p:sp>
        <p:nvSpPr>
          <p:cNvPr id="33794" name="Rectangle 2"/>
          <p:cNvSpPr>
            <a:spLocks noGrp="1" noChangeArrowheads="1"/>
          </p:cNvSpPr>
          <p:nvPr>
            <p:ph type="body" idx="1"/>
          </p:nvPr>
        </p:nvSpPr>
        <p:spPr>
          <a:xfrm>
            <a:off x="457200" y="1600200"/>
            <a:ext cx="8382000" cy="4525963"/>
          </a:xfrm>
          <a:ln/>
        </p:spPr>
        <p:txBody>
          <a:bodyPr/>
          <a:lstStyle/>
          <a:p>
            <a:pPr algn="l" rtl="0">
              <a:lnSpc>
                <a:spcPct val="80000"/>
              </a:lnSpc>
              <a:spcBef>
                <a:spcPts val="700"/>
              </a:spcBef>
            </a:pPr>
            <a:r>
              <a:rPr lang="en-GB" sz="2800"/>
              <a:t>Motivation</a:t>
            </a:r>
          </a:p>
          <a:p>
            <a:pPr algn="l" rtl="0">
              <a:lnSpc>
                <a:spcPct val="80000"/>
              </a:lnSpc>
              <a:spcBef>
                <a:spcPts val="700"/>
              </a:spcBef>
            </a:pPr>
            <a:r>
              <a:rPr lang="en-GB" sz="2800"/>
              <a:t>Basic terms</a:t>
            </a:r>
          </a:p>
          <a:p>
            <a:pPr algn="l" rtl="0">
              <a:lnSpc>
                <a:spcPct val="80000"/>
              </a:lnSpc>
              <a:buClr>
                <a:srgbClr val="333399"/>
              </a:buClr>
            </a:pPr>
            <a:r>
              <a:rPr lang="en-GB" b="1">
                <a:solidFill>
                  <a:srgbClr val="333399"/>
                </a:solidFill>
              </a:rPr>
              <a:t>Parallelization Methods</a:t>
            </a:r>
          </a:p>
          <a:p>
            <a:pPr algn="l" rtl="0">
              <a:lnSpc>
                <a:spcPct val="80000"/>
              </a:lnSpc>
              <a:spcBef>
                <a:spcPts val="700"/>
              </a:spcBef>
            </a:pPr>
            <a:r>
              <a:rPr lang="en-GB" sz="2800"/>
              <a:t>Examples</a:t>
            </a:r>
          </a:p>
          <a:p>
            <a:pPr algn="l" rtl="0">
              <a:lnSpc>
                <a:spcPct val="80000"/>
              </a:lnSpc>
              <a:spcBef>
                <a:spcPts val="700"/>
              </a:spcBef>
            </a:pPr>
            <a:r>
              <a:rPr lang="en-GB" sz="2800"/>
              <a:t>Profiling, Benchmarking and Performance Tuning</a:t>
            </a:r>
          </a:p>
          <a:p>
            <a:pPr algn="l" rtl="0">
              <a:lnSpc>
                <a:spcPct val="80000"/>
              </a:lnSpc>
              <a:spcBef>
                <a:spcPts val="700"/>
              </a:spcBef>
            </a:pPr>
            <a:r>
              <a:rPr lang="en-GB" sz="2800"/>
              <a:t>Common H/W</a:t>
            </a:r>
          </a:p>
          <a:p>
            <a:pPr algn="l" rtl="0">
              <a:lnSpc>
                <a:spcPct val="80000"/>
              </a:lnSpc>
              <a:spcBef>
                <a:spcPts val="700"/>
              </a:spcBef>
            </a:pPr>
            <a:r>
              <a:rPr lang="en-GB" sz="2800"/>
              <a:t>Supercomputers</a:t>
            </a:r>
          </a:p>
          <a:p>
            <a:pPr algn="l" rtl="0">
              <a:lnSpc>
                <a:spcPct val="80000"/>
              </a:lnSpc>
              <a:spcBef>
                <a:spcPts val="700"/>
              </a:spcBef>
            </a:pPr>
            <a:r>
              <a:rPr lang="en-GB" sz="2800"/>
              <a:t>HTC and Condor</a:t>
            </a:r>
          </a:p>
          <a:p>
            <a:pPr algn="l" rtl="0">
              <a:lnSpc>
                <a:spcPct val="80000"/>
              </a:lnSpc>
              <a:spcBef>
                <a:spcPts val="700"/>
              </a:spcBef>
            </a:pPr>
            <a:r>
              <a:rPr lang="en-GB" sz="2800"/>
              <a:t>The Grid</a:t>
            </a:r>
          </a:p>
          <a:p>
            <a:pPr algn="l" rtl="0">
              <a:lnSpc>
                <a:spcPct val="80000"/>
              </a:lnSpc>
              <a:spcBef>
                <a:spcPts val="700"/>
              </a:spcBef>
            </a:pPr>
            <a:r>
              <a:rPr lang="en-GB" sz="2800"/>
              <a:t>Future trends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6145" name="Rectangle 1"/>
          <p:cNvSpPr>
            <a:spLocks noGrp="1" noChangeArrowheads="1"/>
          </p:cNvSpPr>
          <p:nvPr>
            <p:ph type="title"/>
          </p:nvPr>
        </p:nvSpPr>
        <p:spPr>
          <a:xfrm>
            <a:off x="457200" y="319088"/>
            <a:ext cx="8229600" cy="1143000"/>
          </a:xfrm>
          <a:ln/>
        </p:spPr>
        <p:txBody>
          <a:bodyPr lIns="0" tIns="0" rIns="0" bIns="0"/>
          <a:lstStyle/>
          <a:p>
            <a:endParaRPr lang="en-US" dirty="0"/>
          </a:p>
        </p:txBody>
      </p:sp>
      <p:sp>
        <p:nvSpPr>
          <p:cNvPr id="6146" name="Rectangle 2"/>
          <p:cNvSpPr>
            <a:spLocks noGrp="1" noChangeArrowheads="1"/>
          </p:cNvSpPr>
          <p:nvPr>
            <p:ph type="body" idx="1"/>
          </p:nvPr>
        </p:nvSpPr>
        <p:spPr>
          <a:xfrm>
            <a:off x="457200" y="1600200"/>
            <a:ext cx="8382000" cy="4525963"/>
          </a:xfrm>
          <a:ln/>
        </p:spPr>
        <p:txBody>
          <a:bodyPr/>
          <a:lstStyle/>
          <a:p>
            <a:pPr algn="l" rtl="0">
              <a:lnSpc>
                <a:spcPct val="80000"/>
              </a:lnSpc>
              <a:buClr>
                <a:srgbClr val="333399"/>
              </a:buClr>
            </a:pPr>
            <a:r>
              <a:rPr lang="en-GB" b="1">
                <a:solidFill>
                  <a:srgbClr val="333399"/>
                </a:solidFill>
              </a:rPr>
              <a:t>Motivation</a:t>
            </a:r>
          </a:p>
          <a:p>
            <a:pPr algn="l" rtl="0">
              <a:lnSpc>
                <a:spcPct val="80000"/>
              </a:lnSpc>
              <a:spcBef>
                <a:spcPts val="700"/>
              </a:spcBef>
            </a:pPr>
            <a:r>
              <a:rPr lang="en-GB" sz="2800"/>
              <a:t>Basic terms</a:t>
            </a:r>
          </a:p>
          <a:p>
            <a:pPr algn="l" rtl="0">
              <a:lnSpc>
                <a:spcPct val="80000"/>
              </a:lnSpc>
              <a:spcBef>
                <a:spcPts val="700"/>
              </a:spcBef>
            </a:pPr>
            <a:r>
              <a:rPr lang="en-GB" sz="2800"/>
              <a:t>Parallelization methods</a:t>
            </a:r>
          </a:p>
          <a:p>
            <a:pPr algn="l" rtl="0">
              <a:lnSpc>
                <a:spcPct val="80000"/>
              </a:lnSpc>
              <a:spcBef>
                <a:spcPts val="700"/>
              </a:spcBef>
            </a:pPr>
            <a:r>
              <a:rPr lang="en-GB" sz="2800"/>
              <a:t>Examples</a:t>
            </a:r>
          </a:p>
          <a:p>
            <a:pPr algn="l" rtl="0">
              <a:lnSpc>
                <a:spcPct val="80000"/>
              </a:lnSpc>
              <a:spcBef>
                <a:spcPts val="700"/>
              </a:spcBef>
            </a:pPr>
            <a:r>
              <a:rPr lang="en-GB" sz="2800"/>
              <a:t>Profiling, Benchmarking and Performance Tuning</a:t>
            </a:r>
          </a:p>
          <a:p>
            <a:pPr algn="l" rtl="0">
              <a:lnSpc>
                <a:spcPct val="80000"/>
              </a:lnSpc>
              <a:spcBef>
                <a:spcPts val="700"/>
              </a:spcBef>
            </a:pPr>
            <a:r>
              <a:rPr lang="en-GB" sz="2800"/>
              <a:t>Common H/W</a:t>
            </a:r>
          </a:p>
          <a:p>
            <a:pPr algn="l" rtl="0">
              <a:lnSpc>
                <a:spcPct val="80000"/>
              </a:lnSpc>
              <a:spcBef>
                <a:spcPts val="700"/>
              </a:spcBef>
            </a:pPr>
            <a:r>
              <a:rPr lang="en-GB" sz="2800"/>
              <a:t>Supercomputers</a:t>
            </a:r>
          </a:p>
          <a:p>
            <a:pPr algn="l" rtl="0">
              <a:lnSpc>
                <a:spcPct val="80000"/>
              </a:lnSpc>
              <a:spcBef>
                <a:spcPts val="700"/>
              </a:spcBef>
            </a:pPr>
            <a:r>
              <a:rPr lang="en-GB" sz="2800"/>
              <a:t>HTC and Condor</a:t>
            </a:r>
          </a:p>
          <a:p>
            <a:pPr algn="l" rtl="0">
              <a:lnSpc>
                <a:spcPct val="80000"/>
              </a:lnSpc>
              <a:spcBef>
                <a:spcPts val="700"/>
              </a:spcBef>
            </a:pPr>
            <a:r>
              <a:rPr lang="en-GB" sz="2800"/>
              <a:t>The Grid</a:t>
            </a:r>
          </a:p>
          <a:p>
            <a:pPr algn="l" rtl="0">
              <a:lnSpc>
                <a:spcPct val="80000"/>
              </a:lnSpc>
              <a:spcBef>
                <a:spcPts val="700"/>
              </a:spcBef>
            </a:pPr>
            <a:r>
              <a:rPr lang="en-GB" sz="2800"/>
              <a:t>Future trends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34817"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Methods of Parallelization</a:t>
            </a:r>
          </a:p>
        </p:txBody>
      </p:sp>
      <p:sp>
        <p:nvSpPr>
          <p:cNvPr id="34818" name="Rectangle 2"/>
          <p:cNvSpPr>
            <a:spLocks noGrp="1" noChangeArrowheads="1"/>
          </p:cNvSpPr>
          <p:nvPr>
            <p:ph type="body" idx="1"/>
          </p:nvPr>
        </p:nvSpPr>
        <p:spPr>
          <a:xfrm>
            <a:off x="457200" y="1600200"/>
            <a:ext cx="8229600" cy="4525963"/>
          </a:xfrm>
          <a:ln/>
        </p:spPr>
        <p:txBody>
          <a:bodyPr/>
          <a:lstStyle/>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Message Passing (PVM, MPI)</a:t>
            </a:r>
            <a:r>
              <a:rPr lang="he-IL" dirty="0"/>
              <a:t>‏</a:t>
            </a:r>
            <a:endParaRPr lang="en-GB" dirty="0"/>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Shared Memory (</a:t>
            </a:r>
            <a:r>
              <a:rPr lang="en-GB" dirty="0" err="1"/>
              <a:t>OpenMP</a:t>
            </a:r>
            <a:r>
              <a:rPr lang="en-GB" dirty="0"/>
              <a:t>)</a:t>
            </a:r>
            <a:r>
              <a:rPr lang="he-IL" dirty="0"/>
              <a:t>‏</a:t>
            </a:r>
            <a:endParaRPr lang="en-GB" dirty="0"/>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Hybrid</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PGAS (Global Arrays)</a:t>
            </a:r>
            <a:endParaRPr lang="en-GB" dirty="0"/>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Network </a:t>
            </a:r>
            <a:r>
              <a:rPr lang="en-GB" dirty="0"/>
              <a:t>Topology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35841"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Message Passing (MIMD)</a:t>
            </a:r>
            <a:r>
              <a:rPr lang="he-IL"/>
              <a:t>‏</a:t>
            </a:r>
            <a:endParaRPr lang="en-GB"/>
          </a:p>
        </p:txBody>
      </p:sp>
      <p:pic>
        <p:nvPicPr>
          <p:cNvPr id="35842" name="Picture 2"/>
          <p:cNvPicPr>
            <a:picLocks noChangeAspect="1" noChangeArrowheads="1"/>
          </p:cNvPicPr>
          <p:nvPr/>
        </p:nvPicPr>
        <p:blipFill>
          <a:blip r:embed="rId3" cstate="print"/>
          <a:srcRect/>
          <a:stretch>
            <a:fillRect/>
          </a:stretch>
        </p:blipFill>
        <p:spPr bwMode="auto">
          <a:xfrm>
            <a:off x="1066800" y="1524000"/>
            <a:ext cx="7086600" cy="433228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idx="4294967295"/>
          </p:nvPr>
        </p:nvSpPr>
        <p:spPr>
          <a:xfrm>
            <a:off x="6324600" y="6245225"/>
            <a:ext cx="2360613" cy="474663"/>
          </a:xfrm>
          <a:prstGeom prst="rect">
            <a:avLst/>
          </a:prstGeom>
        </p:spPr>
        <p:txBody>
          <a:bodyPr/>
          <a:lstStyle/>
          <a:p>
            <a:r>
              <a:rPr lang="en-GB"/>
              <a:t>October 2005, Lecture #1</a:t>
            </a:r>
          </a:p>
        </p:txBody>
      </p:sp>
      <p:sp>
        <p:nvSpPr>
          <p:cNvPr id="10"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36865" name="Rectangle 1"/>
          <p:cNvSpPr>
            <a:spLocks noGrp="1" noChangeArrowheads="1"/>
          </p:cNvSpPr>
          <p:nvPr>
            <p:ph type="title"/>
          </p:nvPr>
        </p:nvSpPr>
        <p:spPr>
          <a:xfrm>
            <a:off x="457200" y="128588"/>
            <a:ext cx="8229600" cy="14351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t>The Most Popular Message Passing APIs</a:t>
            </a:r>
          </a:p>
        </p:txBody>
      </p:sp>
      <p:sp>
        <p:nvSpPr>
          <p:cNvPr id="36866" name="Rectangle 2"/>
          <p:cNvSpPr>
            <a:spLocks noGrp="1" noChangeArrowheads="1"/>
          </p:cNvSpPr>
          <p:nvPr>
            <p:ph type="body" idx="1"/>
          </p:nvPr>
        </p:nvSpPr>
        <p:spPr>
          <a:xfrm>
            <a:off x="457200" y="1600200"/>
            <a:ext cx="8229600" cy="2557463"/>
          </a:xfrm>
          <a:ln/>
        </p:spPr>
        <p:txBody>
          <a:bodyPr/>
          <a:lstStyle/>
          <a:p>
            <a:pPr algn="l" rtl="0">
              <a:lnSpc>
                <a:spcPct val="90000"/>
              </a:lnSpc>
              <a:spcBef>
                <a:spcPts val="2000"/>
              </a:spcBef>
              <a:buClr>
                <a:srgbClr val="333399"/>
              </a:buClr>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b="1">
                <a:solidFill>
                  <a:srgbClr val="333399"/>
                </a:solidFill>
              </a:rPr>
              <a:t>PVM</a:t>
            </a:r>
            <a:r>
              <a:rPr lang="en-GB"/>
              <a:t> – Parallel Virtual Machine (ORNL)</a:t>
            </a:r>
            <a:r>
              <a:rPr lang="he-IL"/>
              <a:t>‏</a:t>
            </a:r>
            <a:endParaRPr lang="en-GB"/>
          </a:p>
          <a:p>
            <a:pPr algn="l" rtl="0">
              <a:lnSpc>
                <a:spcPct val="90000"/>
              </a:lnSpc>
              <a:buClr>
                <a:srgbClr val="333399"/>
              </a:buClr>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b="1">
                <a:solidFill>
                  <a:srgbClr val="333399"/>
                </a:solidFill>
              </a:rPr>
              <a:t>MPI</a:t>
            </a:r>
            <a:r>
              <a:rPr lang="en-GB"/>
              <a:t> – Message Passing Interface (ANL)</a:t>
            </a:r>
            <a:r>
              <a:rPr lang="he-IL"/>
              <a:t>‏</a:t>
            </a:r>
            <a:endParaRPr lang="en-GB"/>
          </a:p>
          <a:p>
            <a:pPr lvl="1" algn="l" rtl="0">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Free SDKs for MPI: </a:t>
            </a:r>
            <a:r>
              <a:rPr lang="en-GB" b="1"/>
              <a:t>MPICH</a:t>
            </a:r>
            <a:r>
              <a:rPr lang="en-GB"/>
              <a:t> and </a:t>
            </a:r>
            <a:r>
              <a:rPr lang="en-GB" b="1"/>
              <a:t>LAM</a:t>
            </a:r>
          </a:p>
          <a:p>
            <a:pPr lvl="1" algn="l" rtl="0">
              <a:lnSpc>
                <a:spcPct val="9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New: OpenMPI (FT-MPI,LAM,LANL)</a:t>
            </a:r>
            <a:r>
              <a:rPr lang="he-IL"/>
              <a:t>‏</a:t>
            </a:r>
            <a:endParaRPr lang="en-GB"/>
          </a:p>
          <a:p>
            <a:pPr algn="l" rtl="0">
              <a:lnSpc>
                <a:spcPct val="9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p>
        </p:txBody>
      </p:sp>
      <p:pic>
        <p:nvPicPr>
          <p:cNvPr id="36867" name="Picture 3"/>
          <p:cNvPicPr>
            <a:picLocks noChangeAspect="1" noChangeArrowheads="1"/>
          </p:cNvPicPr>
          <p:nvPr/>
        </p:nvPicPr>
        <p:blipFill>
          <a:blip r:embed="rId3" cstate="print"/>
          <a:srcRect/>
          <a:stretch>
            <a:fillRect/>
          </a:stretch>
        </p:blipFill>
        <p:spPr bwMode="auto">
          <a:xfrm>
            <a:off x="5867400" y="3962400"/>
            <a:ext cx="1524000" cy="1509713"/>
          </a:xfrm>
          <a:prstGeom prst="rect">
            <a:avLst/>
          </a:prstGeom>
          <a:noFill/>
          <a:ln w="9525">
            <a:noFill/>
            <a:round/>
            <a:headEnd/>
            <a:tailEnd/>
          </a:ln>
          <a:effectLst/>
        </p:spPr>
      </p:pic>
      <p:pic>
        <p:nvPicPr>
          <p:cNvPr id="36868" name="Picture 4"/>
          <p:cNvPicPr>
            <a:picLocks noChangeAspect="1" noChangeArrowheads="1"/>
          </p:cNvPicPr>
          <p:nvPr/>
        </p:nvPicPr>
        <p:blipFill>
          <a:blip r:embed="rId4" cstate="print"/>
          <a:srcRect/>
          <a:stretch>
            <a:fillRect/>
          </a:stretch>
        </p:blipFill>
        <p:spPr bwMode="auto">
          <a:xfrm>
            <a:off x="0" y="5537200"/>
            <a:ext cx="3581400" cy="1320800"/>
          </a:xfrm>
          <a:prstGeom prst="rect">
            <a:avLst/>
          </a:prstGeom>
          <a:noFill/>
          <a:ln w="9525">
            <a:noFill/>
            <a:round/>
            <a:headEnd/>
            <a:tailEnd/>
          </a:ln>
          <a:effectLst/>
        </p:spPr>
      </p:pic>
      <p:pic>
        <p:nvPicPr>
          <p:cNvPr id="36869" name="Picture 5"/>
          <p:cNvPicPr>
            <a:picLocks noChangeAspect="1" noChangeArrowheads="1"/>
          </p:cNvPicPr>
          <p:nvPr/>
        </p:nvPicPr>
        <p:blipFill>
          <a:blip r:embed="rId5" cstate="print"/>
          <a:srcRect/>
          <a:stretch>
            <a:fillRect/>
          </a:stretch>
        </p:blipFill>
        <p:spPr bwMode="auto">
          <a:xfrm>
            <a:off x="3521075" y="5543550"/>
            <a:ext cx="5622925" cy="1314450"/>
          </a:xfrm>
          <a:prstGeom prst="rect">
            <a:avLst/>
          </a:prstGeom>
          <a:noFill/>
          <a:ln w="9525">
            <a:noFill/>
            <a:round/>
            <a:headEnd/>
            <a:tailEnd/>
          </a:ln>
          <a:effectLst/>
        </p:spPr>
      </p:pic>
      <p:pic>
        <p:nvPicPr>
          <p:cNvPr id="36870" name="Picture 6"/>
          <p:cNvPicPr>
            <a:picLocks noChangeAspect="1" noChangeArrowheads="1"/>
          </p:cNvPicPr>
          <p:nvPr/>
        </p:nvPicPr>
        <p:blipFill>
          <a:blip r:embed="rId6" cstate="print"/>
          <a:srcRect/>
          <a:stretch>
            <a:fillRect/>
          </a:stretch>
        </p:blipFill>
        <p:spPr bwMode="auto">
          <a:xfrm>
            <a:off x="7315200" y="3886200"/>
            <a:ext cx="1651000" cy="1638300"/>
          </a:xfrm>
          <a:prstGeom prst="rect">
            <a:avLst/>
          </a:prstGeom>
          <a:noFill/>
          <a:ln w="9525">
            <a:noFill/>
            <a:round/>
            <a:headEnd/>
            <a:tailEnd/>
          </a:ln>
          <a:effectLst/>
        </p:spPr>
      </p:pic>
      <p:pic>
        <p:nvPicPr>
          <p:cNvPr id="36871" name="Picture 7"/>
          <p:cNvPicPr>
            <a:picLocks noChangeAspect="1" noChangeArrowheads="1"/>
          </p:cNvPicPr>
          <p:nvPr/>
        </p:nvPicPr>
        <p:blipFill>
          <a:blip r:embed="rId7" cstate="print"/>
          <a:srcRect/>
          <a:stretch>
            <a:fillRect/>
          </a:stretch>
        </p:blipFill>
        <p:spPr bwMode="auto">
          <a:xfrm>
            <a:off x="0" y="4419600"/>
            <a:ext cx="5978525" cy="1143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37889"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MPI</a:t>
            </a:r>
          </a:p>
        </p:txBody>
      </p:sp>
      <p:sp>
        <p:nvSpPr>
          <p:cNvPr id="37890" name="Rectangle 2"/>
          <p:cNvSpPr>
            <a:spLocks noGrp="1" noChangeArrowheads="1"/>
          </p:cNvSpPr>
          <p:nvPr>
            <p:ph type="body" idx="1"/>
          </p:nvPr>
        </p:nvSpPr>
        <p:spPr>
          <a:xfrm>
            <a:off x="381000" y="1143000"/>
            <a:ext cx="8229600" cy="5173663"/>
          </a:xfrm>
          <a:ln/>
        </p:spPr>
        <p:txBody>
          <a:bodyPr/>
          <a:lstStyle/>
          <a:p>
            <a:pPr algn="l" rtl="0">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Standardized, with process to keep it evolving.</a:t>
            </a:r>
          </a:p>
          <a:p>
            <a:pPr algn="l" rtl="0">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Available on almost all parallel systems (free MPICH</a:t>
            </a:r>
          </a:p>
          <a:p>
            <a:pPr algn="l" rtl="0">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used on many clusters), with interfaces for C and</a:t>
            </a:r>
          </a:p>
          <a:p>
            <a:pPr algn="l" rtl="0">
              <a:lnSpc>
                <a:spcPct val="8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Fortran.</a:t>
            </a:r>
          </a:p>
          <a:p>
            <a:pPr algn="l" rtl="0">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Supplies many communication variations and optimized</a:t>
            </a:r>
          </a:p>
          <a:p>
            <a:pPr algn="l" rtl="0">
              <a:lnSpc>
                <a:spcPct val="8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functions for a wide range of needs.</a:t>
            </a:r>
          </a:p>
          <a:p>
            <a:pPr algn="l" rtl="0">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Supports large program development and integration of</a:t>
            </a:r>
          </a:p>
          <a:p>
            <a:pPr algn="l" rtl="0">
              <a:lnSpc>
                <a:spcPct val="8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multiple modules.</a:t>
            </a:r>
          </a:p>
          <a:p>
            <a:pPr algn="l" rtl="0">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Many powerful packages and tools based on MPI.</a:t>
            </a:r>
          </a:p>
          <a:p>
            <a:pPr algn="l" rtl="0">
              <a:lnSpc>
                <a:spcPct val="8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While MPI large (125 functions), usually need very few</a:t>
            </a:r>
          </a:p>
          <a:p>
            <a:pPr algn="l" rtl="0">
              <a:lnSpc>
                <a:spcPct val="8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functions, giving gentle learning curve.</a:t>
            </a:r>
          </a:p>
          <a:p>
            <a:pPr algn="l" rtl="0">
              <a:lnSpc>
                <a:spcPct val="8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Various training materials, tools and aids for MPI.</a:t>
            </a:r>
          </a:p>
          <a:p>
            <a:pPr algn="l" rtl="0">
              <a:lnSpc>
                <a:spcPct val="8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400" dirty="0"/>
          </a:p>
          <a:p>
            <a:pPr algn="l" rtl="0">
              <a:lnSpc>
                <a:spcPct val="8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4294967295"/>
          </p:nvPr>
        </p:nvSpPr>
        <p:spPr>
          <a:xfrm>
            <a:off x="6324600" y="6245225"/>
            <a:ext cx="2360613" cy="474663"/>
          </a:xfrm>
          <a:prstGeom prst="rect">
            <a:avLst/>
          </a:prstGeom>
        </p:spPr>
        <p:txBody>
          <a:bodyPr/>
          <a:lstStyle/>
          <a:p>
            <a:r>
              <a:rPr lang="en-GB"/>
              <a:t>October 2005, Lecture #1</a:t>
            </a:r>
          </a:p>
        </p:txBody>
      </p:sp>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38913" name="Rectangle 1"/>
          <p:cNvSpPr>
            <a:spLocks noGrp="1" noChangeArrowheads="1"/>
          </p:cNvSpPr>
          <p:nvPr>
            <p:ph type="title"/>
          </p:nvPr>
        </p:nvSpPr>
        <p:spPr>
          <a:xfrm>
            <a:off x="457200" y="274638"/>
            <a:ext cx="8229600" cy="1143000"/>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MPI Basics</a:t>
            </a:r>
          </a:p>
        </p:txBody>
      </p:sp>
      <p:sp>
        <p:nvSpPr>
          <p:cNvPr id="38914" name="Rectangle 2"/>
          <p:cNvSpPr>
            <a:spLocks noGrp="1" noChangeArrowheads="1"/>
          </p:cNvSpPr>
          <p:nvPr>
            <p:ph type="body" idx="1"/>
          </p:nvPr>
        </p:nvSpPr>
        <p:spPr>
          <a:xfrm>
            <a:off x="457200" y="1600200"/>
            <a:ext cx="8229600" cy="5146675"/>
          </a:xfrm>
          <a:ln/>
        </p:spPr>
        <p:txBody>
          <a:bodyPr/>
          <a:lstStyle/>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i="1"/>
              <a:t>MPI_SEND() </a:t>
            </a:r>
            <a:r>
              <a:rPr lang="en-GB"/>
              <a:t>to send data</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i="1"/>
              <a:t>MPI_RECV() </a:t>
            </a:r>
            <a:r>
              <a:rPr lang="en-GB"/>
              <a:t>to receive it.</a:t>
            </a:r>
          </a:p>
          <a:p>
            <a:pPr algn="l" rtl="0">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a:t>
            </a:r>
          </a:p>
          <a:p>
            <a:pPr algn="l" rtl="0">
              <a:lnSpc>
                <a:spcPct val="10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i="1"/>
              <a:t>MPI_Init(&amp;argc, &amp;argv)</a:t>
            </a:r>
            <a:r>
              <a:rPr lang="he-IL" sz="2000" i="1"/>
              <a:t>‏</a:t>
            </a:r>
            <a:endParaRPr lang="en-GB" sz="2000" i="1"/>
          </a:p>
          <a:p>
            <a:pPr algn="l" rtl="0">
              <a:lnSpc>
                <a:spcPct val="10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i="1"/>
              <a:t>MPI_Comm_rank(MPI_COMM_WORLD, &amp;my_rank)</a:t>
            </a:r>
            <a:r>
              <a:rPr lang="he-IL" sz="2000" i="1"/>
              <a:t>‏</a:t>
            </a:r>
            <a:endParaRPr lang="en-GB" sz="2000" i="1"/>
          </a:p>
          <a:p>
            <a:pPr algn="l" rtl="0">
              <a:lnSpc>
                <a:spcPct val="100000"/>
              </a:lnSpc>
              <a:spcBef>
                <a:spcPts val="5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i="1"/>
              <a:t>MPI_Comm_size(MPI_COMM_WORLD,&amp;num_processors)</a:t>
            </a:r>
            <a:r>
              <a:rPr lang="he-IL" sz="2000" i="1"/>
              <a:t>‏</a:t>
            </a:r>
            <a:endParaRPr lang="en-GB" sz="2000" i="1"/>
          </a:p>
          <a:p>
            <a:pPr algn="l" rtl="0">
              <a:lnSpc>
                <a:spcPct val="10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i="1"/>
              <a:t>MPI_Finalize()</a:t>
            </a:r>
            <a:r>
              <a:rPr lang="he-IL" sz="2400" i="1"/>
              <a:t>‏</a:t>
            </a:r>
            <a:endParaRPr lang="en-GB" sz="2400" i="1"/>
          </a:p>
          <a:p>
            <a:pPr algn="l" rtl="0">
              <a:lnSpc>
                <a:spcPct val="100000"/>
              </a:lnSpc>
              <a:spcBef>
                <a:spcPts val="4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600"/>
          </a:p>
          <a:p>
            <a:pPr algn="l" rtl="0">
              <a:lnSpc>
                <a:spcPct val="10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a:p>
          <a:p>
            <a:pPr algn="l" rtl="0">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p>
          <a:p>
            <a:pPr algn="l" rtl="0">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idx="11"/>
          </p:nvPr>
        </p:nvSpPr>
        <p:spPr/>
        <p:txBody>
          <a:bodyPr/>
          <a:lstStyle/>
          <a:p>
            <a:r>
              <a:rPr lang="en-GB"/>
              <a:t>Introduction to Parallel Processing</a:t>
            </a:r>
          </a:p>
        </p:txBody>
      </p:sp>
      <p:sp>
        <p:nvSpPr>
          <p:cNvPr id="39937" name="Rectangle 1"/>
          <p:cNvSpPr>
            <a:spLocks noGrp="1" noChangeArrowheads="1"/>
          </p:cNvSpPr>
          <p:nvPr>
            <p:ph type="title"/>
          </p:nvPr>
        </p:nvSpPr>
        <p:spPr>
          <a:xfrm>
            <a:off x="457200" y="274638"/>
            <a:ext cx="8229600" cy="1143000"/>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t>A Basic </a:t>
            </a:r>
            <a:r>
              <a:rPr lang="en-GB" b="1" dirty="0"/>
              <a:t>Program</a:t>
            </a:r>
          </a:p>
        </p:txBody>
      </p:sp>
      <p:pic>
        <p:nvPicPr>
          <p:cNvPr id="39938" name="Picture 2"/>
          <p:cNvPicPr>
            <a:picLocks noChangeAspect="1" noChangeArrowheads="1"/>
          </p:cNvPicPr>
          <p:nvPr/>
        </p:nvPicPr>
        <p:blipFill>
          <a:blip r:embed="rId3" cstate="print"/>
          <a:srcRect/>
          <a:stretch>
            <a:fillRect/>
          </a:stretch>
        </p:blipFill>
        <p:spPr bwMode="auto">
          <a:xfrm>
            <a:off x="4876800" y="1600200"/>
            <a:ext cx="4267200" cy="4191000"/>
          </a:xfrm>
          <a:prstGeom prst="rect">
            <a:avLst/>
          </a:prstGeom>
          <a:noFill/>
          <a:ln w="9525">
            <a:noFill/>
            <a:round/>
            <a:headEnd/>
            <a:tailEnd/>
          </a:ln>
          <a:effectLst/>
        </p:spPr>
      </p:pic>
      <p:sp>
        <p:nvSpPr>
          <p:cNvPr id="39939" name="Rectangle 3"/>
          <p:cNvSpPr>
            <a:spLocks noGrp="1" noChangeArrowheads="1"/>
          </p:cNvSpPr>
          <p:nvPr>
            <p:ph type="body" idx="1"/>
          </p:nvPr>
        </p:nvSpPr>
        <p:spPr>
          <a:xfrm>
            <a:off x="228600" y="1600200"/>
            <a:ext cx="6629400" cy="4525963"/>
          </a:xfrm>
          <a:ln/>
        </p:spPr>
        <p:txBody>
          <a:bodyPr/>
          <a:lstStyle/>
          <a:p>
            <a:pPr algn="l" rtl="0">
              <a:lnSpc>
                <a:spcPct val="9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i="1" dirty="0"/>
              <a:t>initialize</a:t>
            </a:r>
          </a:p>
          <a:p>
            <a:pPr algn="l" rtl="0">
              <a:lnSpc>
                <a:spcPct val="90000"/>
              </a:lnSpc>
              <a:spcBef>
                <a:spcPts val="450"/>
              </a:spcBef>
              <a:buFont typeface="Courier New" pitchFamily="49"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dirty="0">
                <a:latin typeface="Courier New" pitchFamily="49" charset="0"/>
              </a:rPr>
              <a:t>if (</a:t>
            </a:r>
            <a:r>
              <a:rPr lang="en-GB" sz="1800" dirty="0" err="1">
                <a:latin typeface="Courier New" pitchFamily="49" charset="0"/>
              </a:rPr>
              <a:t>my_rank</a:t>
            </a:r>
            <a:r>
              <a:rPr lang="en-GB" sz="1800" dirty="0">
                <a:latin typeface="Courier New" pitchFamily="49" charset="0"/>
              </a:rPr>
              <a:t> == 0){</a:t>
            </a:r>
          </a:p>
          <a:p>
            <a:pPr algn="l" rtl="0">
              <a:lnSpc>
                <a:spcPct val="90000"/>
              </a:lnSpc>
              <a:spcBef>
                <a:spcPts val="450"/>
              </a:spcBef>
              <a:buFont typeface="Courier New" pitchFamily="49"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he-IL" sz="1800" dirty="0" smtClean="0">
                <a:latin typeface="Courier New" pitchFamily="49" charset="0"/>
              </a:rPr>
              <a:t> </a:t>
            </a:r>
            <a:r>
              <a:rPr lang="en-GB" sz="1800" dirty="0" smtClean="0">
                <a:latin typeface="Courier New" pitchFamily="49" charset="0"/>
              </a:rPr>
              <a:t>sum </a:t>
            </a:r>
            <a:r>
              <a:rPr lang="en-GB" sz="1800" dirty="0">
                <a:latin typeface="Courier New" pitchFamily="49" charset="0"/>
              </a:rPr>
              <a:t>= 0.0;</a:t>
            </a:r>
          </a:p>
          <a:p>
            <a:pPr algn="l" rtl="0">
              <a:lnSpc>
                <a:spcPct val="90000"/>
              </a:lnSpc>
              <a:spcBef>
                <a:spcPts val="450"/>
              </a:spcBef>
              <a:buFont typeface="Courier New" pitchFamily="49"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he-IL" sz="1800" dirty="0" smtClean="0">
                <a:latin typeface="Courier New" pitchFamily="49" charset="0"/>
              </a:rPr>
              <a:t> </a:t>
            </a:r>
            <a:r>
              <a:rPr lang="en-GB" sz="1800" dirty="0" smtClean="0">
                <a:latin typeface="Courier New" pitchFamily="49" charset="0"/>
              </a:rPr>
              <a:t>for </a:t>
            </a:r>
            <a:r>
              <a:rPr lang="en-GB" sz="1800" dirty="0">
                <a:latin typeface="Courier New" pitchFamily="49" charset="0"/>
              </a:rPr>
              <a:t>(source=1; source&lt;</a:t>
            </a:r>
            <a:r>
              <a:rPr lang="en-GB" sz="1800" dirty="0" err="1">
                <a:latin typeface="Courier New" pitchFamily="49" charset="0"/>
              </a:rPr>
              <a:t>num_procs</a:t>
            </a:r>
            <a:r>
              <a:rPr lang="en-GB" sz="1800" dirty="0">
                <a:latin typeface="Courier New" pitchFamily="49" charset="0"/>
              </a:rPr>
              <a:t>; source++){</a:t>
            </a:r>
          </a:p>
          <a:p>
            <a:pPr algn="l" rtl="0">
              <a:lnSpc>
                <a:spcPct val="90000"/>
              </a:lnSpc>
              <a:spcBef>
                <a:spcPts val="450"/>
              </a:spcBef>
              <a:buFont typeface="Courier New" pitchFamily="49"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dirty="0">
                <a:latin typeface="Courier New" pitchFamily="49" charset="0"/>
              </a:rPr>
              <a:t> </a:t>
            </a:r>
            <a:r>
              <a:rPr lang="en-GB" sz="1800" b="1" dirty="0">
                <a:latin typeface="Courier New" pitchFamily="49" charset="0"/>
              </a:rPr>
              <a:t>MPI_RECV</a:t>
            </a:r>
            <a:r>
              <a:rPr lang="en-GB" sz="1800" dirty="0">
                <a:latin typeface="Courier New" pitchFamily="49" charset="0"/>
              </a:rPr>
              <a:t>(&amp;value,1,MPI_FLOAT,source,tag,</a:t>
            </a:r>
          </a:p>
          <a:p>
            <a:pPr algn="l" rtl="0">
              <a:lnSpc>
                <a:spcPct val="90000"/>
              </a:lnSpc>
              <a:spcBef>
                <a:spcPts val="450"/>
              </a:spcBef>
              <a:buFont typeface="Courier New" pitchFamily="49"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dirty="0">
                <a:latin typeface="Courier New" pitchFamily="49" charset="0"/>
              </a:rPr>
              <a:t>   </a:t>
            </a:r>
            <a:r>
              <a:rPr lang="en-GB" sz="1800" dirty="0" err="1">
                <a:latin typeface="Courier New" pitchFamily="49" charset="0"/>
              </a:rPr>
              <a:t>MPI_COMM_WORLD,&amp;status</a:t>
            </a:r>
            <a:r>
              <a:rPr lang="en-GB" sz="1800" dirty="0">
                <a:latin typeface="Courier New" pitchFamily="49" charset="0"/>
              </a:rPr>
              <a:t>);</a:t>
            </a:r>
          </a:p>
          <a:p>
            <a:pPr algn="l" rtl="0">
              <a:lnSpc>
                <a:spcPct val="90000"/>
              </a:lnSpc>
              <a:spcBef>
                <a:spcPts val="450"/>
              </a:spcBef>
              <a:buFont typeface="Courier New" pitchFamily="49"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dirty="0">
                <a:latin typeface="Courier New" pitchFamily="49" charset="0"/>
              </a:rPr>
              <a:t> </a:t>
            </a:r>
            <a:r>
              <a:rPr lang="he-IL" sz="1800" dirty="0" smtClean="0">
                <a:latin typeface="Courier New" pitchFamily="49" charset="0"/>
              </a:rPr>
              <a:t>   </a:t>
            </a:r>
            <a:r>
              <a:rPr lang="en-GB" sz="1800" dirty="0" smtClean="0">
                <a:latin typeface="Courier New" pitchFamily="49" charset="0"/>
              </a:rPr>
              <a:t>sum </a:t>
            </a:r>
            <a:r>
              <a:rPr lang="en-GB" sz="1800" dirty="0">
                <a:latin typeface="Courier New" pitchFamily="49" charset="0"/>
              </a:rPr>
              <a:t>+= value;</a:t>
            </a:r>
          </a:p>
          <a:p>
            <a:pPr algn="l" rtl="0">
              <a:lnSpc>
                <a:spcPct val="90000"/>
              </a:lnSpc>
              <a:spcBef>
                <a:spcPts val="450"/>
              </a:spcBef>
              <a:buFont typeface="Courier New" pitchFamily="49"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he-IL" sz="1800" dirty="0" smtClean="0">
                <a:latin typeface="Courier New" pitchFamily="49" charset="0"/>
              </a:rPr>
              <a:t>  </a:t>
            </a:r>
            <a:r>
              <a:rPr lang="en-GB" sz="1800" dirty="0" smtClean="0">
                <a:latin typeface="Courier New" pitchFamily="49" charset="0"/>
              </a:rPr>
              <a:t>}</a:t>
            </a:r>
            <a:endParaRPr lang="en-GB" sz="1800" dirty="0">
              <a:latin typeface="Courier New" pitchFamily="49" charset="0"/>
            </a:endParaRPr>
          </a:p>
          <a:p>
            <a:pPr algn="l" rtl="0">
              <a:lnSpc>
                <a:spcPct val="90000"/>
              </a:lnSpc>
              <a:spcBef>
                <a:spcPts val="450"/>
              </a:spcBef>
              <a:buFont typeface="Courier New" pitchFamily="49"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dirty="0">
                <a:latin typeface="Courier New" pitchFamily="49" charset="0"/>
              </a:rPr>
              <a:t>} else {</a:t>
            </a:r>
          </a:p>
          <a:p>
            <a:pPr algn="l" rtl="0">
              <a:lnSpc>
                <a:spcPct val="90000"/>
              </a:lnSpc>
              <a:spcBef>
                <a:spcPts val="450"/>
              </a:spcBef>
              <a:buFont typeface="Courier New" pitchFamily="49"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dirty="0">
                <a:latin typeface="Courier New" pitchFamily="49" charset="0"/>
              </a:rPr>
              <a:t> </a:t>
            </a:r>
            <a:r>
              <a:rPr lang="en-GB" sz="1800" b="1" dirty="0">
                <a:latin typeface="Courier New" pitchFamily="49" charset="0"/>
              </a:rPr>
              <a:t>MPI_SEND</a:t>
            </a:r>
            <a:r>
              <a:rPr lang="en-GB" sz="1800" dirty="0">
                <a:latin typeface="Courier New" pitchFamily="49" charset="0"/>
              </a:rPr>
              <a:t>(&amp;value,1,MPI_FLOAT,0,tag,</a:t>
            </a:r>
          </a:p>
          <a:p>
            <a:pPr algn="l" rtl="0">
              <a:lnSpc>
                <a:spcPct val="90000"/>
              </a:lnSpc>
              <a:spcBef>
                <a:spcPts val="450"/>
              </a:spcBef>
              <a:buFont typeface="Courier New" pitchFamily="49"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dirty="0">
                <a:latin typeface="Courier New" pitchFamily="49" charset="0"/>
              </a:rPr>
              <a:t>   MPI_COMM_WORLD);</a:t>
            </a:r>
          </a:p>
          <a:p>
            <a:pPr algn="l" rtl="0">
              <a:lnSpc>
                <a:spcPct val="90000"/>
              </a:lnSpc>
              <a:spcBef>
                <a:spcPts val="450"/>
              </a:spcBef>
              <a:buFont typeface="Courier New" pitchFamily="49"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dirty="0">
                <a:latin typeface="Courier New" pitchFamily="49" charset="0"/>
              </a:rPr>
              <a:t>}</a:t>
            </a:r>
          </a:p>
          <a:p>
            <a:pPr algn="l" rtl="0">
              <a:lnSpc>
                <a:spcPct val="9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i="1" dirty="0"/>
              <a:t>finalize</a:t>
            </a:r>
          </a:p>
          <a:p>
            <a:pPr algn="l" rtl="0">
              <a:lnSpc>
                <a:spcPct val="9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i="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4294967295"/>
          </p:nvPr>
        </p:nvSpPr>
        <p:spPr>
          <a:xfrm>
            <a:off x="6324600" y="6245225"/>
            <a:ext cx="2360613" cy="474663"/>
          </a:xfrm>
          <a:prstGeom prst="rect">
            <a:avLst/>
          </a:prstGeom>
        </p:spPr>
        <p:txBody>
          <a:bodyPr/>
          <a:lstStyle/>
          <a:p>
            <a:r>
              <a:rPr lang="en-GB"/>
              <a:t>October 2005, Lecture #1</a:t>
            </a:r>
          </a:p>
        </p:txBody>
      </p:sp>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40961"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MPI – Cont’	</a:t>
            </a:r>
          </a:p>
        </p:txBody>
      </p:sp>
      <p:sp>
        <p:nvSpPr>
          <p:cNvPr id="40962" name="Rectangle 2"/>
          <p:cNvSpPr>
            <a:spLocks noGrp="1" noChangeArrowheads="1"/>
          </p:cNvSpPr>
          <p:nvPr>
            <p:ph type="body" idx="1"/>
          </p:nvPr>
        </p:nvSpPr>
        <p:spPr>
          <a:xfrm>
            <a:off x="457200" y="1600200"/>
            <a:ext cx="8229600" cy="4525963"/>
          </a:xfrm>
          <a:ln/>
        </p:spPr>
        <p:txBody>
          <a:bodyPr/>
          <a:lstStyle/>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Deadlocks</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Collective Communication</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MPI-2: </a:t>
            </a:r>
          </a:p>
          <a:p>
            <a:pPr lvl="1"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Parallel I/O</a:t>
            </a:r>
          </a:p>
          <a:p>
            <a:pPr lvl="1"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One-Sided Communication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41985" name="Rectangle 1"/>
          <p:cNvSpPr>
            <a:spLocks noGrp="1" noChangeArrowheads="1"/>
          </p:cNvSpPr>
          <p:nvPr>
            <p:ph type="title"/>
          </p:nvPr>
        </p:nvSpPr>
        <p:spPr>
          <a:xfrm>
            <a:off x="685800" y="381000"/>
            <a:ext cx="77724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t>Be Careful of Deadlocks</a:t>
            </a:r>
          </a:p>
        </p:txBody>
      </p:sp>
      <p:pic>
        <p:nvPicPr>
          <p:cNvPr id="41986" name="Picture 2"/>
          <p:cNvPicPr>
            <a:picLocks noChangeAspect="1" noChangeArrowheads="1"/>
          </p:cNvPicPr>
          <p:nvPr/>
        </p:nvPicPr>
        <p:blipFill>
          <a:blip r:embed="rId3" cstate="print"/>
          <a:srcRect/>
          <a:stretch>
            <a:fillRect/>
          </a:stretch>
        </p:blipFill>
        <p:spPr bwMode="auto">
          <a:xfrm>
            <a:off x="228600" y="1524000"/>
            <a:ext cx="4114800" cy="3419475"/>
          </a:xfrm>
          <a:prstGeom prst="rect">
            <a:avLst/>
          </a:prstGeom>
          <a:noFill/>
          <a:ln w="9525">
            <a:noFill/>
            <a:round/>
            <a:headEnd/>
            <a:tailEnd/>
          </a:ln>
          <a:effectLst/>
        </p:spPr>
      </p:pic>
      <p:sp>
        <p:nvSpPr>
          <p:cNvPr id="41987" name="Text Box 3"/>
          <p:cNvSpPr txBox="1">
            <a:spLocks noChangeArrowheads="1"/>
          </p:cNvSpPr>
          <p:nvPr/>
        </p:nvSpPr>
        <p:spPr bwMode="auto">
          <a:xfrm>
            <a:off x="228600" y="5181600"/>
            <a:ext cx="4038600" cy="460375"/>
          </a:xfrm>
          <a:prstGeom prst="rect">
            <a:avLst/>
          </a:prstGeom>
          <a:noFill/>
          <a:ln w="9525">
            <a:noFill/>
            <a:round/>
            <a:headEnd/>
            <a:tailEnd/>
          </a:ln>
          <a:effectLst/>
        </p:spPr>
        <p:txBody>
          <a:bodyPr lIns="90000" tIns="46800" rIns="90000" bIns="46800">
            <a:spAutoFit/>
          </a:bodyPr>
          <a:lstStyle/>
          <a:p>
            <a:pPr algn="l" rtl="0">
              <a:lnSpc>
                <a:spcPct val="100000"/>
              </a:lnSpc>
              <a:spcBef>
                <a:spcPts val="1500"/>
              </a:spcBef>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latin typeface="Times New Roman" pitchFamily="16" charset="0"/>
              </a:rPr>
              <a:t>M.C. Escher’s Drawing Hands</a:t>
            </a:r>
          </a:p>
        </p:txBody>
      </p:sp>
      <p:pic>
        <p:nvPicPr>
          <p:cNvPr id="41988" name="Picture 4"/>
          <p:cNvPicPr>
            <a:picLocks noChangeAspect="1" noChangeArrowheads="1"/>
          </p:cNvPicPr>
          <p:nvPr/>
        </p:nvPicPr>
        <p:blipFill>
          <a:blip r:embed="rId4" cstate="print"/>
          <a:srcRect/>
          <a:stretch>
            <a:fillRect/>
          </a:stretch>
        </p:blipFill>
        <p:spPr bwMode="auto">
          <a:xfrm>
            <a:off x="4800600" y="1371600"/>
            <a:ext cx="3711575" cy="3886200"/>
          </a:xfrm>
          <a:prstGeom prst="rect">
            <a:avLst/>
          </a:prstGeom>
          <a:noFill/>
          <a:ln w="9525">
            <a:noFill/>
            <a:round/>
            <a:headEnd/>
            <a:tailEnd/>
          </a:ln>
          <a:effectLst/>
        </p:spPr>
      </p:pic>
      <p:sp>
        <p:nvSpPr>
          <p:cNvPr id="41989" name="Text Box 5"/>
          <p:cNvSpPr txBox="1">
            <a:spLocks noChangeArrowheads="1"/>
          </p:cNvSpPr>
          <p:nvPr/>
        </p:nvSpPr>
        <p:spPr bwMode="auto">
          <a:xfrm>
            <a:off x="4648200" y="5181600"/>
            <a:ext cx="3962400" cy="460375"/>
          </a:xfrm>
          <a:prstGeom prst="rect">
            <a:avLst/>
          </a:prstGeom>
          <a:noFill/>
          <a:ln w="9525">
            <a:noFill/>
            <a:round/>
            <a:headEnd/>
            <a:tailEnd/>
          </a:ln>
          <a:effectLst/>
        </p:spPr>
        <p:txBody>
          <a:bodyPr lIns="90000" tIns="46800" rIns="90000" bIns="46800">
            <a:spAutoFit/>
          </a:bodyPr>
          <a:lstStyle/>
          <a:p>
            <a:pPr algn="l" rtl="0">
              <a:lnSpc>
                <a:spcPct val="100000"/>
              </a:lnSpc>
              <a:spcBef>
                <a:spcPts val="1500"/>
              </a:spcBef>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latin typeface="Times New Roman" pitchFamily="16" charset="0"/>
              </a:rPr>
              <a:t>Un Safe </a:t>
            </a:r>
            <a:r>
              <a:rPr lang="en-GB" sz="2400">
                <a:solidFill>
                  <a:srgbClr val="333399"/>
                </a:solidFill>
                <a:latin typeface="Times New Roman" pitchFamily="16" charset="0"/>
              </a:rPr>
              <a:t>SEND</a:t>
            </a:r>
            <a:r>
              <a:rPr lang="en-GB" sz="2400">
                <a:solidFill>
                  <a:srgbClr val="000000"/>
                </a:solidFill>
                <a:latin typeface="Times New Roman" pitchFamily="16" charset="0"/>
              </a:rPr>
              <a:t>/</a:t>
            </a:r>
            <a:r>
              <a:rPr lang="en-GB" sz="2400">
                <a:solidFill>
                  <a:srgbClr val="808000"/>
                </a:solidFill>
                <a:latin typeface="Times New Roman" pitchFamily="16" charset="0"/>
              </a:rPr>
              <a:t>RECV</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43009"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Shared Memory </a:t>
            </a:r>
            <a:r>
              <a:rPr lang="he-IL" b="1" dirty="0" smtClean="0"/>
              <a:t>‏</a:t>
            </a:r>
            <a:endParaRPr lang="en-GB" b="1" dirty="0"/>
          </a:p>
        </p:txBody>
      </p:sp>
      <p:pic>
        <p:nvPicPr>
          <p:cNvPr id="43010" name="Picture 2"/>
          <p:cNvPicPr>
            <a:picLocks noChangeAspect="1" noChangeArrowheads="1"/>
          </p:cNvPicPr>
          <p:nvPr/>
        </p:nvPicPr>
        <p:blipFill>
          <a:blip r:embed="rId3" cstate="print"/>
          <a:srcRect/>
          <a:stretch>
            <a:fillRect/>
          </a:stretch>
        </p:blipFill>
        <p:spPr bwMode="auto">
          <a:xfrm>
            <a:off x="1295400" y="1600200"/>
            <a:ext cx="6400800" cy="455612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5"/>
          <p:cNvSpPr>
            <a:spLocks noGrp="1"/>
          </p:cNvSpPr>
          <p:nvPr>
            <p:ph type="ftr" idx="11"/>
          </p:nvPr>
        </p:nvSpPr>
        <p:spPr/>
        <p:txBody>
          <a:bodyPr/>
          <a:lstStyle/>
          <a:p>
            <a:r>
              <a:rPr lang="en-GB"/>
              <a:t>Introduction to Parallel Processing</a:t>
            </a:r>
          </a:p>
        </p:txBody>
      </p:sp>
      <p:sp>
        <p:nvSpPr>
          <p:cNvPr id="44033"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Shared Memory Computers</a:t>
            </a:r>
          </a:p>
        </p:txBody>
      </p:sp>
      <p:sp>
        <p:nvSpPr>
          <p:cNvPr id="44034" name="Rectangle 2"/>
          <p:cNvSpPr>
            <a:spLocks noGrp="1" noChangeArrowheads="1"/>
          </p:cNvSpPr>
          <p:nvPr>
            <p:ph type="body" idx="1"/>
          </p:nvPr>
        </p:nvSpPr>
        <p:spPr>
          <a:xfrm>
            <a:off x="2286000" y="1295400"/>
            <a:ext cx="4038600" cy="4525963"/>
          </a:xfrm>
          <a:ln/>
        </p:spPr>
        <p:txBody>
          <a:bodyPr/>
          <a:lstStyle/>
          <a:p>
            <a:pPr algn="l" rtl="0">
              <a:lnSpc>
                <a:spcPct val="90000"/>
              </a:lnSpc>
              <a:spcBef>
                <a:spcPts val="700"/>
              </a:spcBef>
              <a:buClr>
                <a:srgbClr val="CC0000"/>
              </a:buClr>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latin typeface="Wingdings" charset="2"/>
              </a:rPr>
              <a:t></a:t>
            </a:r>
            <a:r>
              <a:rPr lang="en-GB" sz="2800"/>
              <a:t>IBM p690+  </a:t>
            </a:r>
          </a:p>
          <a:p>
            <a:pPr lvl="1" algn="l" rtl="0">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t>   Each node: 32 POWER 4+ 1.7 GHz processors</a:t>
            </a:r>
          </a:p>
          <a:p>
            <a:pPr lvl="1" algn="l" rtl="0">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400"/>
          </a:p>
          <a:p>
            <a:pPr algn="l" rtl="0">
              <a:lnSpc>
                <a:spcPct val="90000"/>
              </a:lnSpc>
              <a:spcBef>
                <a:spcPts val="700"/>
              </a:spcBef>
              <a:buFont typeface="Wingdings"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latin typeface="Wingdings" charset="2"/>
              </a:rPr>
              <a:t></a:t>
            </a:r>
            <a:r>
              <a:rPr lang="en-GB" sz="2800"/>
              <a:t>Sun Fire 6800 900Mhz UltraSparc III processors</a:t>
            </a:r>
          </a:p>
          <a:p>
            <a:pPr algn="l" rtl="0">
              <a:lnSpc>
                <a:spcPct val="9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800"/>
          </a:p>
        </p:txBody>
      </p:sp>
      <p:pic>
        <p:nvPicPr>
          <p:cNvPr id="44035" name="Picture 3"/>
          <p:cNvPicPr>
            <a:picLocks noChangeAspect="1" noChangeArrowheads="1"/>
          </p:cNvPicPr>
          <p:nvPr/>
        </p:nvPicPr>
        <p:blipFill>
          <a:blip r:embed="rId3" cstate="print"/>
          <a:srcRect/>
          <a:stretch>
            <a:fillRect/>
          </a:stretch>
        </p:blipFill>
        <p:spPr bwMode="auto">
          <a:xfrm>
            <a:off x="6172200" y="1143000"/>
            <a:ext cx="2316163" cy="4800600"/>
          </a:xfrm>
          <a:prstGeom prst="rect">
            <a:avLst/>
          </a:prstGeom>
          <a:noFill/>
          <a:ln w="9525">
            <a:noFill/>
            <a:round/>
            <a:headEnd/>
            <a:tailEnd/>
          </a:ln>
          <a:effectLst/>
        </p:spPr>
      </p:pic>
      <p:pic>
        <p:nvPicPr>
          <p:cNvPr id="44036" name="Picture 4"/>
          <p:cNvPicPr>
            <a:picLocks noChangeAspect="1" noChangeArrowheads="1"/>
          </p:cNvPicPr>
          <p:nvPr/>
        </p:nvPicPr>
        <p:blipFill>
          <a:blip r:embed="rId4" cstate="print"/>
          <a:srcRect/>
          <a:stretch>
            <a:fillRect/>
          </a:stretch>
        </p:blipFill>
        <p:spPr bwMode="auto">
          <a:xfrm>
            <a:off x="228600" y="1371600"/>
            <a:ext cx="2132013" cy="3457575"/>
          </a:xfrm>
          <a:prstGeom prst="rect">
            <a:avLst/>
          </a:prstGeom>
          <a:noFill/>
          <a:ln w="9525">
            <a:noFill/>
            <a:round/>
            <a:headEnd/>
            <a:tailEnd/>
          </a:ln>
          <a:effectLst/>
        </p:spPr>
      </p:pic>
      <p:pic>
        <p:nvPicPr>
          <p:cNvPr id="86018" name="Picture 2"/>
          <p:cNvPicPr>
            <a:picLocks noChangeAspect="1" noChangeArrowheads="1"/>
          </p:cNvPicPr>
          <p:nvPr/>
        </p:nvPicPr>
        <p:blipFill>
          <a:blip r:embed="rId5" cstate="print"/>
          <a:srcRect/>
          <a:stretch>
            <a:fillRect/>
          </a:stretch>
        </p:blipFill>
        <p:spPr bwMode="auto">
          <a:xfrm>
            <a:off x="225136" y="4953000"/>
            <a:ext cx="4405746" cy="914400"/>
          </a:xfrm>
          <a:prstGeom prst="rect">
            <a:avLst/>
          </a:prstGeom>
          <a:noFill/>
          <a:ln w="9525">
            <a:noFill/>
            <a:miter lim="800000"/>
            <a:headEnd/>
            <a:tailEnd/>
          </a:ln>
        </p:spPr>
      </p:pic>
      <p:sp>
        <p:nvSpPr>
          <p:cNvPr id="9" name="TextBox 8"/>
          <p:cNvSpPr txBox="1"/>
          <p:nvPr/>
        </p:nvSpPr>
        <p:spPr>
          <a:xfrm>
            <a:off x="3200400" y="4724400"/>
            <a:ext cx="1600200" cy="349968"/>
          </a:xfrm>
          <a:prstGeom prst="rect">
            <a:avLst/>
          </a:prstGeom>
          <a:noFill/>
        </p:spPr>
        <p:txBody>
          <a:bodyPr wrap="square" rtlCol="0">
            <a:spAutoFit/>
          </a:bodyPr>
          <a:lstStyle/>
          <a:p>
            <a:r>
              <a:rPr lang="he-IL" dirty="0" smtClean="0">
                <a:solidFill>
                  <a:schemeClr val="tx1"/>
                </a:solidFill>
              </a:rPr>
              <a:t>נציגה כחול-לבן</a:t>
            </a:r>
            <a:endParaRPr lang="en-US"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ites.nationalacademies.org/xpedio/groups/cstbsite/documents/webgraphics/cstb_07228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496"/>
            <a:ext cx="8648700" cy="69009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6200000">
            <a:off x="-3159485" y="3266716"/>
            <a:ext cx="6858002" cy="349968"/>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l" rtl="0"/>
            <a:r>
              <a:rPr lang="en-US" dirty="0" smtClean="0">
                <a:solidFill>
                  <a:schemeClr val="tx1"/>
                </a:solidFill>
              </a:rPr>
              <a:t>Source: </a:t>
            </a:r>
            <a:r>
              <a:rPr lang="en-US" dirty="0">
                <a:solidFill>
                  <a:schemeClr val="tx1"/>
                </a:solidFill>
              </a:rPr>
              <a:t>https://download.nap.edu/catalog.php?record_id=13427</a:t>
            </a:r>
          </a:p>
        </p:txBody>
      </p:sp>
    </p:spTree>
    <p:extLst>
      <p:ext uri="{BB962C8B-B14F-4D97-AF65-F5344CB8AC3E}">
        <p14:creationId xmlns:p14="http://schemas.microsoft.com/office/powerpoint/2010/main" val="1232351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4294967295"/>
          </p:nvPr>
        </p:nvSpPr>
        <p:spPr>
          <a:xfrm>
            <a:off x="6324600" y="6245225"/>
            <a:ext cx="2360613" cy="474663"/>
          </a:xfrm>
          <a:prstGeom prst="rect">
            <a:avLst/>
          </a:prstGeom>
        </p:spPr>
        <p:txBody>
          <a:bodyPr/>
          <a:lstStyle/>
          <a:p>
            <a:r>
              <a:rPr lang="en-GB"/>
              <a:t>October 2005, Lecture #1</a:t>
            </a:r>
          </a:p>
        </p:txBody>
      </p:sp>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45057"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OpenMP</a:t>
            </a:r>
          </a:p>
        </p:txBody>
      </p:sp>
      <p:pic>
        <p:nvPicPr>
          <p:cNvPr id="45058" name="Picture 2"/>
          <p:cNvPicPr>
            <a:picLocks noChangeAspect="1" noChangeArrowheads="1"/>
          </p:cNvPicPr>
          <p:nvPr/>
        </p:nvPicPr>
        <p:blipFill>
          <a:blip r:embed="rId3" cstate="print"/>
          <a:srcRect/>
          <a:stretch>
            <a:fillRect/>
          </a:stretch>
        </p:blipFill>
        <p:spPr bwMode="auto">
          <a:xfrm>
            <a:off x="2895600" y="1295400"/>
            <a:ext cx="3448050" cy="124142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idx="11"/>
          </p:nvPr>
        </p:nvSpPr>
        <p:spPr/>
        <p:txBody>
          <a:bodyPr/>
          <a:lstStyle/>
          <a:p>
            <a:r>
              <a:rPr lang="en-GB"/>
              <a:t>Introduction to Parallel Processing</a:t>
            </a:r>
          </a:p>
        </p:txBody>
      </p:sp>
      <p:sp>
        <p:nvSpPr>
          <p:cNvPr id="46081"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An OpenMP Example</a:t>
            </a:r>
          </a:p>
        </p:txBody>
      </p:sp>
      <p:sp>
        <p:nvSpPr>
          <p:cNvPr id="46082" name="Rectangle 2"/>
          <p:cNvSpPr>
            <a:spLocks noGrp="1" noChangeArrowheads="1"/>
          </p:cNvSpPr>
          <p:nvPr>
            <p:ph type="body" idx="1"/>
          </p:nvPr>
        </p:nvSpPr>
        <p:spPr>
          <a:xfrm>
            <a:off x="457200" y="1600200"/>
            <a:ext cx="4038600" cy="4525963"/>
          </a:xfrm>
          <a:ln w="9360">
            <a:solidFill>
              <a:srgbClr val="000000"/>
            </a:solidFill>
            <a:miter lim="800000"/>
          </a:ln>
        </p:spPr>
        <p:txBody>
          <a:bodyPr/>
          <a:lstStyle/>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a:t>#include &lt;</a:t>
            </a:r>
            <a:r>
              <a:rPr lang="en-GB" sz="2000" b="1" dirty="0" err="1"/>
              <a:t>omp.h</a:t>
            </a:r>
            <a:r>
              <a:rPr lang="en-GB" sz="2000" b="1" dirty="0"/>
              <a:t>&gt;</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a:t>#include &lt;</a:t>
            </a:r>
            <a:r>
              <a:rPr lang="en-GB" sz="2000" b="1" dirty="0" err="1"/>
              <a:t>stdio.h</a:t>
            </a:r>
            <a:r>
              <a:rPr lang="en-GB" sz="2000" b="1" dirty="0"/>
              <a:t>&gt;</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err="1"/>
              <a:t>int</a:t>
            </a:r>
            <a:r>
              <a:rPr lang="en-GB" sz="2000" b="1" dirty="0"/>
              <a:t> main(</a:t>
            </a:r>
            <a:r>
              <a:rPr lang="en-GB" sz="2000" b="1" dirty="0" err="1"/>
              <a:t>int</a:t>
            </a:r>
            <a:r>
              <a:rPr lang="en-GB" sz="2000" b="1" dirty="0"/>
              <a:t> </a:t>
            </a:r>
            <a:r>
              <a:rPr lang="en-GB" sz="2000" b="1" dirty="0" err="1"/>
              <a:t>argc</a:t>
            </a:r>
            <a:r>
              <a:rPr lang="en-GB" sz="2000" b="1" dirty="0"/>
              <a:t>, char* </a:t>
            </a:r>
            <a:r>
              <a:rPr lang="en-GB" sz="2000" b="1" dirty="0" err="1"/>
              <a:t>argv</a:t>
            </a:r>
            <a:r>
              <a:rPr lang="en-GB" sz="2000" b="1" dirty="0"/>
              <a:t>[])</a:t>
            </a:r>
            <a:r>
              <a:rPr lang="he-IL" sz="2000" b="1" dirty="0"/>
              <a:t>‏</a:t>
            </a:r>
            <a:endParaRPr lang="en-GB" sz="2000" b="1" dirty="0"/>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a:t>{</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err="1"/>
              <a:t>printf</a:t>
            </a:r>
            <a:r>
              <a:rPr lang="en-GB" sz="2000" b="1" dirty="0"/>
              <a:t>("Hello parallel world from thread:\n");</a:t>
            </a:r>
          </a:p>
          <a:p>
            <a:pPr algn="l" rtl="0">
              <a:lnSpc>
                <a:spcPct val="80000"/>
              </a:lnSpc>
              <a:spcBef>
                <a:spcPts val="500"/>
              </a:spcBef>
              <a:buClr>
                <a:srgbClr val="333399"/>
              </a:buClr>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a:solidFill>
                  <a:srgbClr val="333399"/>
                </a:solidFill>
              </a:rPr>
              <a:t>#</a:t>
            </a:r>
            <a:r>
              <a:rPr lang="en-GB" sz="2000" b="1" dirty="0" err="1">
                <a:solidFill>
                  <a:srgbClr val="333399"/>
                </a:solidFill>
              </a:rPr>
              <a:t>pragma</a:t>
            </a:r>
            <a:r>
              <a:rPr lang="en-GB" sz="2000" b="1" dirty="0">
                <a:solidFill>
                  <a:srgbClr val="333399"/>
                </a:solidFill>
              </a:rPr>
              <a:t> </a:t>
            </a:r>
            <a:r>
              <a:rPr lang="en-GB" sz="2000" b="1" dirty="0" err="1">
                <a:solidFill>
                  <a:srgbClr val="333399"/>
                </a:solidFill>
              </a:rPr>
              <a:t>omp</a:t>
            </a:r>
            <a:r>
              <a:rPr lang="en-GB" sz="2000" b="1" dirty="0">
                <a:solidFill>
                  <a:srgbClr val="333399"/>
                </a:solidFill>
              </a:rPr>
              <a:t> parallel</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a:t>{</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err="1"/>
              <a:t>printf</a:t>
            </a:r>
            <a:r>
              <a:rPr lang="en-GB" sz="2000" b="1" dirty="0"/>
              <a:t>("%d\n", </a:t>
            </a:r>
            <a:r>
              <a:rPr lang="en-GB" sz="2000" b="1" dirty="0" err="1">
                <a:solidFill>
                  <a:schemeClr val="accent6"/>
                </a:solidFill>
              </a:rPr>
              <a:t>omp_get_thread_num</a:t>
            </a:r>
            <a:r>
              <a:rPr lang="en-GB" sz="2000" b="1" dirty="0">
                <a:solidFill>
                  <a:schemeClr val="accent6"/>
                </a:solidFill>
              </a:rPr>
              <a:t>())</a:t>
            </a:r>
            <a:r>
              <a:rPr lang="en-GB" sz="2000" b="1" dirty="0"/>
              <a:t>;</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a:t>}</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err="1"/>
              <a:t>printf</a:t>
            </a:r>
            <a:r>
              <a:rPr lang="en-GB" sz="2000" b="1" dirty="0"/>
              <a:t>("Back to the sequential world\n");</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dirty="0"/>
              <a:t>}</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dirty="0"/>
          </a:p>
        </p:txBody>
      </p:sp>
      <p:sp>
        <p:nvSpPr>
          <p:cNvPr id="46083" name="Rectangle 3"/>
          <p:cNvSpPr>
            <a:spLocks noGrp="1" noChangeArrowheads="1"/>
          </p:cNvSpPr>
          <p:nvPr>
            <p:ph type="body" idx="2"/>
          </p:nvPr>
        </p:nvSpPr>
        <p:spPr>
          <a:xfrm>
            <a:off x="4648200" y="1600200"/>
            <a:ext cx="4038600" cy="4525963"/>
          </a:xfrm>
          <a:ln w="9360">
            <a:solidFill>
              <a:srgbClr val="000000"/>
            </a:solidFill>
            <a:miter lim="800000"/>
          </a:ln>
        </p:spPr>
        <p:txBody>
          <a:bodyPr/>
          <a:lstStyle/>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t>~&gt; export </a:t>
            </a:r>
            <a:r>
              <a:rPr lang="en-GB" sz="2000" b="1">
                <a:solidFill>
                  <a:srgbClr val="333399"/>
                </a:solidFill>
              </a:rPr>
              <a:t>OMP_NUM_THREADS=4</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t>~&gt; ./a.out</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t>Hello parallel world from thread:</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t>1</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t>3</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t>0</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t>2</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t>Back to sequential world</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t>~&gt;</a:t>
            </a:r>
          </a:p>
          <a:p>
            <a:pPr algn="l" rtl="0">
              <a:lnSpc>
                <a:spcPct val="8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8013" cy="1141412"/>
          </a:xfrm>
        </p:spPr>
        <p:txBody>
          <a:bodyPr/>
          <a:lstStyle/>
          <a:p>
            <a:pPr rtl="0"/>
            <a:r>
              <a:rPr lang="en-US" b="1" dirty="0" smtClean="0">
                <a:effectLst>
                  <a:outerShdw blurRad="38100" dist="38100" dir="2700000" algn="tl">
                    <a:srgbClr val="000000">
                      <a:alpha val="43137"/>
                    </a:srgbClr>
                  </a:outerShdw>
                </a:effectLst>
              </a:rPr>
              <a:t>Partitioned Global Address Space (PGAS</a:t>
            </a:r>
            <a:r>
              <a:rPr lang="en-US" dirty="0" smtClean="0"/>
              <a:t>)</a:t>
            </a:r>
            <a:endParaRPr lang="en-US" dirty="0"/>
          </a:p>
        </p:txBody>
      </p:sp>
      <p:sp>
        <p:nvSpPr>
          <p:cNvPr id="3" name="Content Placeholder 2"/>
          <p:cNvSpPr>
            <a:spLocks noGrp="1"/>
          </p:cNvSpPr>
          <p:nvPr>
            <p:ph sz="half" idx="1"/>
          </p:nvPr>
        </p:nvSpPr>
        <p:spPr>
          <a:xfrm>
            <a:off x="457200" y="1600200"/>
            <a:ext cx="4037013" cy="5029200"/>
          </a:xfrm>
        </p:spPr>
        <p:style>
          <a:lnRef idx="1">
            <a:schemeClr val="accent1"/>
          </a:lnRef>
          <a:fillRef idx="2">
            <a:schemeClr val="accent1"/>
          </a:fillRef>
          <a:effectRef idx="1">
            <a:schemeClr val="accent1"/>
          </a:effectRef>
          <a:fontRef idx="minor">
            <a:schemeClr val="dk1"/>
          </a:fontRef>
        </p:style>
        <p:txBody>
          <a:bodyPr/>
          <a:lstStyle/>
          <a:p>
            <a:pPr algn="l" rtl="0"/>
            <a:r>
              <a:rPr lang="en-US" dirty="0" smtClean="0"/>
              <a:t>ZPL</a:t>
            </a:r>
          </a:p>
          <a:p>
            <a:pPr algn="l" rtl="0"/>
            <a:r>
              <a:rPr lang="en-US" dirty="0" smtClean="0"/>
              <a:t>Unified Parallel C (UPC)</a:t>
            </a:r>
          </a:p>
          <a:p>
            <a:pPr algn="l" rtl="0"/>
            <a:r>
              <a:rPr lang="en-US" dirty="0" smtClean="0"/>
              <a:t>Titanium (Java)</a:t>
            </a:r>
          </a:p>
          <a:p>
            <a:pPr algn="l" rtl="0"/>
            <a:r>
              <a:rPr lang="en-US" dirty="0" smtClean="0"/>
              <a:t>Co Array Fortran </a:t>
            </a:r>
            <a:r>
              <a:rPr lang="en-US" dirty="0" smtClean="0">
                <a:sym typeface="Wingdings" pitchFamily="2" charset="2"/>
              </a:rPr>
              <a:t> Fortran2008</a:t>
            </a:r>
          </a:p>
          <a:p>
            <a:pPr algn="l" rtl="0"/>
            <a:r>
              <a:rPr lang="en-US" dirty="0" smtClean="0">
                <a:sym typeface="Wingdings" pitchFamily="2" charset="2"/>
              </a:rPr>
              <a:t>DARPA </a:t>
            </a:r>
            <a:r>
              <a:rPr lang="en-US" b="1" dirty="0" smtClean="0">
                <a:sym typeface="Wingdings" pitchFamily="2" charset="2"/>
              </a:rPr>
              <a:t>HPCS</a:t>
            </a:r>
            <a:endParaRPr lang="en-US" dirty="0">
              <a:sym typeface="Wingdings" pitchFamily="2" charset="2"/>
            </a:endParaRPr>
          </a:p>
          <a:p>
            <a:pPr lvl="1" algn="l" rtl="0"/>
            <a:r>
              <a:rPr lang="en-US" dirty="0" smtClean="0">
                <a:sym typeface="Wingdings" pitchFamily="2" charset="2"/>
              </a:rPr>
              <a:t>Chapel (Cray)</a:t>
            </a:r>
          </a:p>
          <a:p>
            <a:pPr lvl="1" algn="l" rtl="0"/>
            <a:r>
              <a:rPr lang="en-US" dirty="0" smtClean="0">
                <a:sym typeface="Wingdings" pitchFamily="2" charset="2"/>
              </a:rPr>
              <a:t>X10 (IBM)</a:t>
            </a:r>
          </a:p>
          <a:p>
            <a:pPr lvl="1" algn="l" rtl="0"/>
            <a:r>
              <a:rPr lang="en-US" dirty="0" smtClean="0">
                <a:sym typeface="Wingdings" pitchFamily="2" charset="2"/>
              </a:rPr>
              <a:t>Fortress (</a:t>
            </a:r>
            <a:r>
              <a:rPr lang="en-US" dirty="0" err="1" smtClean="0">
                <a:sym typeface="Wingdings" pitchFamily="2" charset="2"/>
              </a:rPr>
              <a:t>SunOracle</a:t>
            </a:r>
            <a:r>
              <a:rPr lang="en-US" dirty="0" smtClean="0">
                <a:sym typeface="Wingdings" pitchFamily="2" charset="2"/>
              </a:rPr>
              <a:t>), closed</a:t>
            </a:r>
            <a:endParaRPr lang="en-US" dirty="0"/>
          </a:p>
        </p:txBody>
      </p:sp>
      <p:sp>
        <p:nvSpPr>
          <p:cNvPr id="4" name="Content Placeholder 3"/>
          <p:cNvSpPr>
            <a:spLocks noGrp="1"/>
          </p:cNvSpPr>
          <p:nvPr>
            <p:ph sz="half" idx="2"/>
          </p:nvPr>
        </p:nvSpPr>
        <p:spPr>
          <a:xfrm>
            <a:off x="4646612" y="1600200"/>
            <a:ext cx="4344987" cy="5029200"/>
          </a:xfrm>
        </p:spPr>
        <p:style>
          <a:lnRef idx="1">
            <a:schemeClr val="accent1"/>
          </a:lnRef>
          <a:fillRef idx="2">
            <a:schemeClr val="accent1"/>
          </a:fillRef>
          <a:effectRef idx="1">
            <a:schemeClr val="accent1"/>
          </a:effectRef>
          <a:fontRef idx="minor">
            <a:schemeClr val="dk1"/>
          </a:fontRef>
        </p:style>
        <p:txBody>
          <a:bodyPr/>
          <a:lstStyle/>
          <a:p>
            <a:pPr algn="l" rtl="0"/>
            <a:r>
              <a:rPr lang="en-US" dirty="0" smtClean="0"/>
              <a:t>Hiding the message passing complexity.</a:t>
            </a:r>
          </a:p>
          <a:p>
            <a:pPr algn="l" rtl="0"/>
            <a:r>
              <a:rPr lang="en-US" dirty="0" smtClean="0"/>
              <a:t>Splitting the scientific algorithm from the computer science implementation</a:t>
            </a:r>
          </a:p>
          <a:p>
            <a:pPr algn="l" rtl="0"/>
            <a:r>
              <a:rPr lang="en-US" dirty="0" smtClean="0"/>
              <a:t>Still under development</a:t>
            </a:r>
          </a:p>
          <a:p>
            <a:pPr algn="l" rtl="0"/>
            <a:endParaRPr lang="en-US" b="1" dirty="0" smtClean="0">
              <a:solidFill>
                <a:schemeClr val="tx1"/>
              </a:solidFill>
            </a:endParaRPr>
          </a:p>
          <a:p>
            <a:pPr algn="l" rtl="0"/>
            <a:r>
              <a:rPr lang="en-US" b="1" dirty="0" smtClean="0">
                <a:solidFill>
                  <a:schemeClr val="tx1"/>
                </a:solidFill>
              </a:rPr>
              <a:t>HPCS</a:t>
            </a:r>
            <a:r>
              <a:rPr lang="en-US" dirty="0" smtClean="0">
                <a:solidFill>
                  <a:schemeClr val="tx1"/>
                </a:solidFill>
              </a:rPr>
              <a:t>=</a:t>
            </a:r>
            <a:r>
              <a:rPr lang="en-US" b="1" dirty="0" smtClean="0">
                <a:solidFill>
                  <a:schemeClr val="tx1"/>
                </a:solidFill>
              </a:rPr>
              <a:t>High </a:t>
            </a:r>
            <a:r>
              <a:rPr lang="en-US" b="1" dirty="0">
                <a:solidFill>
                  <a:schemeClr val="tx1"/>
                </a:solidFill>
              </a:rPr>
              <a:t>Productivity Computing Systems</a:t>
            </a:r>
            <a:endParaRPr lang="en-US" dirty="0">
              <a:solidFill>
                <a:schemeClr val="tx1"/>
              </a:solidFill>
            </a:endParaRPr>
          </a:p>
          <a:p>
            <a:pPr algn="l" rtl="0"/>
            <a:endParaRPr lang="en-US" dirty="0"/>
          </a:p>
        </p:txBody>
      </p:sp>
    </p:spTree>
    <p:extLst>
      <p:ext uri="{BB962C8B-B14F-4D97-AF65-F5344CB8AC3E}">
        <p14:creationId xmlns:p14="http://schemas.microsoft.com/office/powerpoint/2010/main" val="8279325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Footer Placeholder 3"/>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47105"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Constellation systems</a:t>
            </a:r>
          </a:p>
        </p:txBody>
      </p:sp>
      <p:grpSp>
        <p:nvGrpSpPr>
          <p:cNvPr id="47106" name="Group 2"/>
          <p:cNvGrpSpPr>
            <a:grpSpLocks/>
          </p:cNvGrpSpPr>
          <p:nvPr/>
        </p:nvGrpSpPr>
        <p:grpSpPr bwMode="auto">
          <a:xfrm>
            <a:off x="685800" y="1524000"/>
            <a:ext cx="8153400" cy="4114799"/>
            <a:chOff x="717" y="1303"/>
            <a:chExt cx="4468" cy="1931"/>
          </a:xfrm>
        </p:grpSpPr>
        <p:grpSp>
          <p:nvGrpSpPr>
            <p:cNvPr id="47107" name="Group 3"/>
            <p:cNvGrpSpPr>
              <a:grpSpLocks/>
            </p:cNvGrpSpPr>
            <p:nvPr/>
          </p:nvGrpSpPr>
          <p:grpSpPr bwMode="auto">
            <a:xfrm>
              <a:off x="733" y="1381"/>
              <a:ext cx="4450" cy="1853"/>
              <a:chOff x="733" y="1381"/>
              <a:chExt cx="4450" cy="1853"/>
            </a:xfrm>
          </p:grpSpPr>
          <p:grpSp>
            <p:nvGrpSpPr>
              <p:cNvPr id="47108" name="Group 4"/>
              <p:cNvGrpSpPr>
                <a:grpSpLocks/>
              </p:cNvGrpSpPr>
              <p:nvPr/>
            </p:nvGrpSpPr>
            <p:grpSpPr bwMode="auto">
              <a:xfrm>
                <a:off x="733" y="1381"/>
                <a:ext cx="1378" cy="1381"/>
                <a:chOff x="733" y="1381"/>
                <a:chExt cx="1378" cy="1381"/>
              </a:xfrm>
            </p:grpSpPr>
            <p:grpSp>
              <p:nvGrpSpPr>
                <p:cNvPr id="47109" name="Group 5"/>
                <p:cNvGrpSpPr>
                  <a:grpSpLocks/>
                </p:cNvGrpSpPr>
                <p:nvPr/>
              </p:nvGrpSpPr>
              <p:grpSpPr bwMode="auto">
                <a:xfrm>
                  <a:off x="733" y="1381"/>
                  <a:ext cx="258" cy="655"/>
                  <a:chOff x="733" y="1381"/>
                  <a:chExt cx="258" cy="655"/>
                </a:xfrm>
              </p:grpSpPr>
              <p:grpSp>
                <p:nvGrpSpPr>
                  <p:cNvPr id="47110" name="Group 6"/>
                  <p:cNvGrpSpPr>
                    <a:grpSpLocks/>
                  </p:cNvGrpSpPr>
                  <p:nvPr/>
                </p:nvGrpSpPr>
                <p:grpSpPr bwMode="auto">
                  <a:xfrm>
                    <a:off x="733" y="1381"/>
                    <a:ext cx="258" cy="239"/>
                    <a:chOff x="733" y="1381"/>
                    <a:chExt cx="258" cy="239"/>
                  </a:xfrm>
                </p:grpSpPr>
                <p:sp>
                  <p:nvSpPr>
                    <p:cNvPr id="47111" name="Oval 7"/>
                    <p:cNvSpPr>
                      <a:spLocks noChangeArrowheads="1"/>
                    </p:cNvSpPr>
                    <p:nvPr/>
                  </p:nvSpPr>
                  <p:spPr bwMode="auto">
                    <a:xfrm>
                      <a:off x="733" y="1381"/>
                      <a:ext cx="240" cy="240"/>
                    </a:xfrm>
                    <a:prstGeom prst="ellipse">
                      <a:avLst/>
                    </a:prstGeom>
                    <a:noFill/>
                    <a:ln w="9360">
                      <a:solidFill>
                        <a:srgbClr val="000000"/>
                      </a:solidFill>
                      <a:miter lim="800000"/>
                      <a:headEnd/>
                      <a:tailEnd/>
                    </a:ln>
                    <a:effectLst/>
                  </p:spPr>
                  <p:txBody>
                    <a:bodyPr wrap="none" anchor="ctr"/>
                    <a:lstStyle/>
                    <a:p>
                      <a:endParaRPr lang="en-US"/>
                    </a:p>
                  </p:txBody>
                </p:sp>
                <p:sp>
                  <p:nvSpPr>
                    <p:cNvPr id="47112" name="Text Box 8"/>
                    <p:cNvSpPr txBox="1">
                      <a:spLocks noChangeArrowheads="1"/>
                    </p:cNvSpPr>
                    <p:nvPr/>
                  </p:nvSpPr>
                  <p:spPr bwMode="auto">
                    <a:xfrm>
                      <a:off x="752" y="1381"/>
                      <a:ext cx="240" cy="232"/>
                    </a:xfrm>
                    <a:prstGeom prst="rect">
                      <a:avLst/>
                    </a:prstGeom>
                    <a:noFill/>
                    <a:ln w="9525">
                      <a:noFill/>
                      <a:round/>
                      <a:headEnd/>
                      <a:tailEnd/>
                    </a:ln>
                    <a:effectLst/>
                  </p:spPr>
                  <p:txBody>
                    <a:bodyPr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P</a:t>
                      </a:r>
                    </a:p>
                  </p:txBody>
                </p:sp>
              </p:grpSp>
              <p:grpSp>
                <p:nvGrpSpPr>
                  <p:cNvPr id="47113" name="Group 9"/>
                  <p:cNvGrpSpPr>
                    <a:grpSpLocks/>
                  </p:cNvGrpSpPr>
                  <p:nvPr/>
                </p:nvGrpSpPr>
                <p:grpSpPr bwMode="auto">
                  <a:xfrm>
                    <a:off x="769" y="1805"/>
                    <a:ext cx="190" cy="231"/>
                    <a:chOff x="769" y="1805"/>
                    <a:chExt cx="190" cy="231"/>
                  </a:xfrm>
                </p:grpSpPr>
                <p:sp>
                  <p:nvSpPr>
                    <p:cNvPr id="47114" name="Rectangle 10"/>
                    <p:cNvSpPr>
                      <a:spLocks noChangeArrowheads="1"/>
                    </p:cNvSpPr>
                    <p:nvPr/>
                  </p:nvSpPr>
                  <p:spPr bwMode="auto">
                    <a:xfrm>
                      <a:off x="769" y="1813"/>
                      <a:ext cx="175" cy="213"/>
                    </a:xfrm>
                    <a:prstGeom prst="rect">
                      <a:avLst/>
                    </a:prstGeom>
                    <a:noFill/>
                    <a:ln w="9360">
                      <a:solidFill>
                        <a:srgbClr val="000000"/>
                      </a:solidFill>
                      <a:miter lim="800000"/>
                      <a:headEnd/>
                      <a:tailEnd/>
                    </a:ln>
                    <a:effectLst/>
                  </p:spPr>
                  <p:txBody>
                    <a:bodyPr wrap="none" anchor="ctr"/>
                    <a:lstStyle/>
                    <a:p>
                      <a:endParaRPr lang="en-US"/>
                    </a:p>
                  </p:txBody>
                </p:sp>
                <p:sp>
                  <p:nvSpPr>
                    <p:cNvPr id="47115" name="Text Box 11"/>
                    <p:cNvSpPr txBox="1">
                      <a:spLocks noChangeArrowheads="1"/>
                    </p:cNvSpPr>
                    <p:nvPr/>
                  </p:nvSpPr>
                  <p:spPr bwMode="auto">
                    <a:xfrm>
                      <a:off x="775" y="1805"/>
                      <a:ext cx="186" cy="232"/>
                    </a:xfrm>
                    <a:prstGeom prst="rect">
                      <a:avLst/>
                    </a:prstGeom>
                    <a:noFill/>
                    <a:ln w="9525">
                      <a:noFill/>
                      <a:round/>
                      <a:headEnd/>
                      <a:tailEnd/>
                    </a:ln>
                    <a:effectLst/>
                  </p:spPr>
                  <p:txBody>
                    <a:bodyPr wrap="none"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C</a:t>
                      </a:r>
                    </a:p>
                  </p:txBody>
                </p:sp>
              </p:grpSp>
              <p:sp>
                <p:nvSpPr>
                  <p:cNvPr id="47116" name="Line 12"/>
                  <p:cNvSpPr>
                    <a:spLocks noChangeShapeType="1"/>
                  </p:cNvSpPr>
                  <p:nvPr/>
                </p:nvSpPr>
                <p:spPr bwMode="auto">
                  <a:xfrm>
                    <a:off x="853" y="1621"/>
                    <a:ext cx="1" cy="192"/>
                  </a:xfrm>
                  <a:prstGeom prst="line">
                    <a:avLst/>
                  </a:prstGeom>
                  <a:noFill/>
                  <a:ln w="9360">
                    <a:solidFill>
                      <a:srgbClr val="000000"/>
                    </a:solidFill>
                    <a:miter lim="800000"/>
                    <a:headEnd/>
                    <a:tailEnd/>
                  </a:ln>
                  <a:effectLst/>
                </p:spPr>
                <p:txBody>
                  <a:bodyPr/>
                  <a:lstStyle/>
                  <a:p>
                    <a:endParaRPr lang="en-US"/>
                  </a:p>
                </p:txBody>
              </p:sp>
            </p:grpSp>
            <p:grpSp>
              <p:nvGrpSpPr>
                <p:cNvPr id="47117" name="Group 13"/>
                <p:cNvGrpSpPr>
                  <a:grpSpLocks/>
                </p:cNvGrpSpPr>
                <p:nvPr/>
              </p:nvGrpSpPr>
              <p:grpSpPr bwMode="auto">
                <a:xfrm>
                  <a:off x="1109" y="1381"/>
                  <a:ext cx="258" cy="655"/>
                  <a:chOff x="1109" y="1381"/>
                  <a:chExt cx="258" cy="655"/>
                </a:xfrm>
              </p:grpSpPr>
              <p:grpSp>
                <p:nvGrpSpPr>
                  <p:cNvPr id="47118" name="Group 14"/>
                  <p:cNvGrpSpPr>
                    <a:grpSpLocks/>
                  </p:cNvGrpSpPr>
                  <p:nvPr/>
                </p:nvGrpSpPr>
                <p:grpSpPr bwMode="auto">
                  <a:xfrm>
                    <a:off x="1109" y="1381"/>
                    <a:ext cx="258" cy="239"/>
                    <a:chOff x="1109" y="1381"/>
                    <a:chExt cx="258" cy="239"/>
                  </a:xfrm>
                </p:grpSpPr>
                <p:sp>
                  <p:nvSpPr>
                    <p:cNvPr id="47119" name="Oval 15"/>
                    <p:cNvSpPr>
                      <a:spLocks noChangeArrowheads="1"/>
                    </p:cNvSpPr>
                    <p:nvPr/>
                  </p:nvSpPr>
                  <p:spPr bwMode="auto">
                    <a:xfrm>
                      <a:off x="1109" y="1381"/>
                      <a:ext cx="240" cy="240"/>
                    </a:xfrm>
                    <a:prstGeom prst="ellipse">
                      <a:avLst/>
                    </a:prstGeom>
                    <a:noFill/>
                    <a:ln w="9360">
                      <a:solidFill>
                        <a:srgbClr val="000000"/>
                      </a:solidFill>
                      <a:miter lim="800000"/>
                      <a:headEnd/>
                      <a:tailEnd/>
                    </a:ln>
                    <a:effectLst/>
                  </p:spPr>
                  <p:txBody>
                    <a:bodyPr wrap="none" anchor="ctr"/>
                    <a:lstStyle/>
                    <a:p>
                      <a:endParaRPr lang="en-US"/>
                    </a:p>
                  </p:txBody>
                </p:sp>
                <p:sp>
                  <p:nvSpPr>
                    <p:cNvPr id="47120" name="Text Box 16"/>
                    <p:cNvSpPr txBox="1">
                      <a:spLocks noChangeArrowheads="1"/>
                    </p:cNvSpPr>
                    <p:nvPr/>
                  </p:nvSpPr>
                  <p:spPr bwMode="auto">
                    <a:xfrm>
                      <a:off x="1128" y="1381"/>
                      <a:ext cx="240" cy="232"/>
                    </a:xfrm>
                    <a:prstGeom prst="rect">
                      <a:avLst/>
                    </a:prstGeom>
                    <a:noFill/>
                    <a:ln w="9525">
                      <a:noFill/>
                      <a:round/>
                      <a:headEnd/>
                      <a:tailEnd/>
                    </a:ln>
                    <a:effectLst/>
                  </p:spPr>
                  <p:txBody>
                    <a:bodyPr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P</a:t>
                      </a:r>
                    </a:p>
                  </p:txBody>
                </p:sp>
              </p:grpSp>
              <p:grpSp>
                <p:nvGrpSpPr>
                  <p:cNvPr id="47121" name="Group 17"/>
                  <p:cNvGrpSpPr>
                    <a:grpSpLocks/>
                  </p:cNvGrpSpPr>
                  <p:nvPr/>
                </p:nvGrpSpPr>
                <p:grpSpPr bwMode="auto">
                  <a:xfrm>
                    <a:off x="1145" y="1805"/>
                    <a:ext cx="190" cy="231"/>
                    <a:chOff x="1145" y="1805"/>
                    <a:chExt cx="190" cy="231"/>
                  </a:xfrm>
                </p:grpSpPr>
                <p:sp>
                  <p:nvSpPr>
                    <p:cNvPr id="47122" name="Rectangle 18"/>
                    <p:cNvSpPr>
                      <a:spLocks noChangeArrowheads="1"/>
                    </p:cNvSpPr>
                    <p:nvPr/>
                  </p:nvSpPr>
                  <p:spPr bwMode="auto">
                    <a:xfrm>
                      <a:off x="1145" y="1813"/>
                      <a:ext cx="175" cy="213"/>
                    </a:xfrm>
                    <a:prstGeom prst="rect">
                      <a:avLst/>
                    </a:prstGeom>
                    <a:noFill/>
                    <a:ln w="9360">
                      <a:solidFill>
                        <a:srgbClr val="000000"/>
                      </a:solidFill>
                      <a:miter lim="800000"/>
                      <a:headEnd/>
                      <a:tailEnd/>
                    </a:ln>
                    <a:effectLst/>
                  </p:spPr>
                  <p:txBody>
                    <a:bodyPr wrap="none" anchor="ctr"/>
                    <a:lstStyle/>
                    <a:p>
                      <a:endParaRPr lang="en-US"/>
                    </a:p>
                  </p:txBody>
                </p:sp>
                <p:sp>
                  <p:nvSpPr>
                    <p:cNvPr id="47123" name="Text Box 19"/>
                    <p:cNvSpPr txBox="1">
                      <a:spLocks noChangeArrowheads="1"/>
                    </p:cNvSpPr>
                    <p:nvPr/>
                  </p:nvSpPr>
                  <p:spPr bwMode="auto">
                    <a:xfrm>
                      <a:off x="1151" y="1805"/>
                      <a:ext cx="186" cy="232"/>
                    </a:xfrm>
                    <a:prstGeom prst="rect">
                      <a:avLst/>
                    </a:prstGeom>
                    <a:noFill/>
                    <a:ln w="9525">
                      <a:noFill/>
                      <a:round/>
                      <a:headEnd/>
                      <a:tailEnd/>
                    </a:ln>
                    <a:effectLst/>
                  </p:spPr>
                  <p:txBody>
                    <a:bodyPr wrap="none"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C</a:t>
                      </a:r>
                    </a:p>
                  </p:txBody>
                </p:sp>
              </p:grpSp>
              <p:sp>
                <p:nvSpPr>
                  <p:cNvPr id="47124" name="Line 20"/>
                  <p:cNvSpPr>
                    <a:spLocks noChangeShapeType="1"/>
                  </p:cNvSpPr>
                  <p:nvPr/>
                </p:nvSpPr>
                <p:spPr bwMode="auto">
                  <a:xfrm>
                    <a:off x="1229" y="1621"/>
                    <a:ext cx="1" cy="192"/>
                  </a:xfrm>
                  <a:prstGeom prst="line">
                    <a:avLst/>
                  </a:prstGeom>
                  <a:noFill/>
                  <a:ln w="9360">
                    <a:solidFill>
                      <a:srgbClr val="000000"/>
                    </a:solidFill>
                    <a:miter lim="800000"/>
                    <a:headEnd/>
                    <a:tailEnd/>
                  </a:ln>
                  <a:effectLst/>
                </p:spPr>
                <p:txBody>
                  <a:bodyPr/>
                  <a:lstStyle/>
                  <a:p>
                    <a:endParaRPr lang="en-US"/>
                  </a:p>
                </p:txBody>
              </p:sp>
            </p:grpSp>
            <p:grpSp>
              <p:nvGrpSpPr>
                <p:cNvPr id="47125" name="Group 21"/>
                <p:cNvGrpSpPr>
                  <a:grpSpLocks/>
                </p:cNvGrpSpPr>
                <p:nvPr/>
              </p:nvGrpSpPr>
              <p:grpSpPr bwMode="auto">
                <a:xfrm>
                  <a:off x="1485" y="1381"/>
                  <a:ext cx="258" cy="655"/>
                  <a:chOff x="1485" y="1381"/>
                  <a:chExt cx="258" cy="655"/>
                </a:xfrm>
              </p:grpSpPr>
              <p:grpSp>
                <p:nvGrpSpPr>
                  <p:cNvPr id="47126" name="Group 22"/>
                  <p:cNvGrpSpPr>
                    <a:grpSpLocks/>
                  </p:cNvGrpSpPr>
                  <p:nvPr/>
                </p:nvGrpSpPr>
                <p:grpSpPr bwMode="auto">
                  <a:xfrm>
                    <a:off x="1485" y="1381"/>
                    <a:ext cx="258" cy="239"/>
                    <a:chOff x="1485" y="1381"/>
                    <a:chExt cx="258" cy="239"/>
                  </a:xfrm>
                </p:grpSpPr>
                <p:sp>
                  <p:nvSpPr>
                    <p:cNvPr id="47127" name="Oval 23"/>
                    <p:cNvSpPr>
                      <a:spLocks noChangeArrowheads="1"/>
                    </p:cNvSpPr>
                    <p:nvPr/>
                  </p:nvSpPr>
                  <p:spPr bwMode="auto">
                    <a:xfrm>
                      <a:off x="1485" y="1381"/>
                      <a:ext cx="240" cy="240"/>
                    </a:xfrm>
                    <a:prstGeom prst="ellipse">
                      <a:avLst/>
                    </a:prstGeom>
                    <a:noFill/>
                    <a:ln w="9360">
                      <a:solidFill>
                        <a:srgbClr val="000000"/>
                      </a:solidFill>
                      <a:miter lim="800000"/>
                      <a:headEnd/>
                      <a:tailEnd/>
                    </a:ln>
                    <a:effectLst/>
                  </p:spPr>
                  <p:txBody>
                    <a:bodyPr wrap="none" anchor="ctr"/>
                    <a:lstStyle/>
                    <a:p>
                      <a:endParaRPr lang="en-US"/>
                    </a:p>
                  </p:txBody>
                </p:sp>
                <p:sp>
                  <p:nvSpPr>
                    <p:cNvPr id="47128" name="Text Box 24"/>
                    <p:cNvSpPr txBox="1">
                      <a:spLocks noChangeArrowheads="1"/>
                    </p:cNvSpPr>
                    <p:nvPr/>
                  </p:nvSpPr>
                  <p:spPr bwMode="auto">
                    <a:xfrm>
                      <a:off x="1504" y="1381"/>
                      <a:ext cx="240" cy="232"/>
                    </a:xfrm>
                    <a:prstGeom prst="rect">
                      <a:avLst/>
                    </a:prstGeom>
                    <a:noFill/>
                    <a:ln w="9525">
                      <a:noFill/>
                      <a:round/>
                      <a:headEnd/>
                      <a:tailEnd/>
                    </a:ln>
                    <a:effectLst/>
                  </p:spPr>
                  <p:txBody>
                    <a:bodyPr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P</a:t>
                      </a:r>
                    </a:p>
                  </p:txBody>
                </p:sp>
              </p:grpSp>
              <p:grpSp>
                <p:nvGrpSpPr>
                  <p:cNvPr id="47129" name="Group 25"/>
                  <p:cNvGrpSpPr>
                    <a:grpSpLocks/>
                  </p:cNvGrpSpPr>
                  <p:nvPr/>
                </p:nvGrpSpPr>
                <p:grpSpPr bwMode="auto">
                  <a:xfrm>
                    <a:off x="1521" y="1805"/>
                    <a:ext cx="190" cy="231"/>
                    <a:chOff x="1521" y="1805"/>
                    <a:chExt cx="190" cy="231"/>
                  </a:xfrm>
                </p:grpSpPr>
                <p:sp>
                  <p:nvSpPr>
                    <p:cNvPr id="47130" name="Rectangle 26"/>
                    <p:cNvSpPr>
                      <a:spLocks noChangeArrowheads="1"/>
                    </p:cNvSpPr>
                    <p:nvPr/>
                  </p:nvSpPr>
                  <p:spPr bwMode="auto">
                    <a:xfrm>
                      <a:off x="1521" y="1813"/>
                      <a:ext cx="175" cy="213"/>
                    </a:xfrm>
                    <a:prstGeom prst="rect">
                      <a:avLst/>
                    </a:prstGeom>
                    <a:noFill/>
                    <a:ln w="9360">
                      <a:solidFill>
                        <a:srgbClr val="000000"/>
                      </a:solidFill>
                      <a:miter lim="800000"/>
                      <a:headEnd/>
                      <a:tailEnd/>
                    </a:ln>
                    <a:effectLst/>
                  </p:spPr>
                  <p:txBody>
                    <a:bodyPr wrap="none" anchor="ctr"/>
                    <a:lstStyle/>
                    <a:p>
                      <a:endParaRPr lang="en-US"/>
                    </a:p>
                  </p:txBody>
                </p:sp>
                <p:sp>
                  <p:nvSpPr>
                    <p:cNvPr id="47131" name="Text Box 27"/>
                    <p:cNvSpPr txBox="1">
                      <a:spLocks noChangeArrowheads="1"/>
                    </p:cNvSpPr>
                    <p:nvPr/>
                  </p:nvSpPr>
                  <p:spPr bwMode="auto">
                    <a:xfrm>
                      <a:off x="1527" y="1805"/>
                      <a:ext cx="186" cy="232"/>
                    </a:xfrm>
                    <a:prstGeom prst="rect">
                      <a:avLst/>
                    </a:prstGeom>
                    <a:noFill/>
                    <a:ln w="9525">
                      <a:noFill/>
                      <a:round/>
                      <a:headEnd/>
                      <a:tailEnd/>
                    </a:ln>
                    <a:effectLst/>
                  </p:spPr>
                  <p:txBody>
                    <a:bodyPr wrap="none"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C</a:t>
                      </a:r>
                    </a:p>
                  </p:txBody>
                </p:sp>
              </p:grpSp>
              <p:sp>
                <p:nvSpPr>
                  <p:cNvPr id="47132" name="Line 28"/>
                  <p:cNvSpPr>
                    <a:spLocks noChangeShapeType="1"/>
                  </p:cNvSpPr>
                  <p:nvPr/>
                </p:nvSpPr>
                <p:spPr bwMode="auto">
                  <a:xfrm>
                    <a:off x="1605" y="1621"/>
                    <a:ext cx="1" cy="192"/>
                  </a:xfrm>
                  <a:prstGeom prst="line">
                    <a:avLst/>
                  </a:prstGeom>
                  <a:noFill/>
                  <a:ln w="9360">
                    <a:solidFill>
                      <a:srgbClr val="000000"/>
                    </a:solidFill>
                    <a:miter lim="800000"/>
                    <a:headEnd/>
                    <a:tailEnd/>
                  </a:ln>
                  <a:effectLst/>
                </p:spPr>
                <p:txBody>
                  <a:bodyPr/>
                  <a:lstStyle/>
                  <a:p>
                    <a:endParaRPr lang="en-US"/>
                  </a:p>
                </p:txBody>
              </p:sp>
            </p:grpSp>
            <p:grpSp>
              <p:nvGrpSpPr>
                <p:cNvPr id="47133" name="Group 29"/>
                <p:cNvGrpSpPr>
                  <a:grpSpLocks/>
                </p:cNvGrpSpPr>
                <p:nvPr/>
              </p:nvGrpSpPr>
              <p:grpSpPr bwMode="auto">
                <a:xfrm>
                  <a:off x="1853" y="1381"/>
                  <a:ext cx="258" cy="655"/>
                  <a:chOff x="1853" y="1381"/>
                  <a:chExt cx="258" cy="655"/>
                </a:xfrm>
              </p:grpSpPr>
              <p:grpSp>
                <p:nvGrpSpPr>
                  <p:cNvPr id="47134" name="Group 30"/>
                  <p:cNvGrpSpPr>
                    <a:grpSpLocks/>
                  </p:cNvGrpSpPr>
                  <p:nvPr/>
                </p:nvGrpSpPr>
                <p:grpSpPr bwMode="auto">
                  <a:xfrm>
                    <a:off x="1853" y="1381"/>
                    <a:ext cx="258" cy="239"/>
                    <a:chOff x="1853" y="1381"/>
                    <a:chExt cx="258" cy="239"/>
                  </a:xfrm>
                </p:grpSpPr>
                <p:sp>
                  <p:nvSpPr>
                    <p:cNvPr id="47135" name="Oval 31"/>
                    <p:cNvSpPr>
                      <a:spLocks noChangeArrowheads="1"/>
                    </p:cNvSpPr>
                    <p:nvPr/>
                  </p:nvSpPr>
                  <p:spPr bwMode="auto">
                    <a:xfrm>
                      <a:off x="1853" y="1381"/>
                      <a:ext cx="240" cy="240"/>
                    </a:xfrm>
                    <a:prstGeom prst="ellipse">
                      <a:avLst/>
                    </a:prstGeom>
                    <a:noFill/>
                    <a:ln w="9360">
                      <a:solidFill>
                        <a:srgbClr val="000000"/>
                      </a:solidFill>
                      <a:miter lim="800000"/>
                      <a:headEnd/>
                      <a:tailEnd/>
                    </a:ln>
                    <a:effectLst/>
                  </p:spPr>
                  <p:txBody>
                    <a:bodyPr wrap="none" anchor="ctr"/>
                    <a:lstStyle/>
                    <a:p>
                      <a:endParaRPr lang="en-US"/>
                    </a:p>
                  </p:txBody>
                </p:sp>
                <p:sp>
                  <p:nvSpPr>
                    <p:cNvPr id="47136" name="Text Box 32"/>
                    <p:cNvSpPr txBox="1">
                      <a:spLocks noChangeArrowheads="1"/>
                    </p:cNvSpPr>
                    <p:nvPr/>
                  </p:nvSpPr>
                  <p:spPr bwMode="auto">
                    <a:xfrm>
                      <a:off x="1872" y="1381"/>
                      <a:ext cx="240" cy="232"/>
                    </a:xfrm>
                    <a:prstGeom prst="rect">
                      <a:avLst/>
                    </a:prstGeom>
                    <a:noFill/>
                    <a:ln w="9525">
                      <a:noFill/>
                      <a:round/>
                      <a:headEnd/>
                      <a:tailEnd/>
                    </a:ln>
                    <a:effectLst/>
                  </p:spPr>
                  <p:txBody>
                    <a:bodyPr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P</a:t>
                      </a:r>
                    </a:p>
                  </p:txBody>
                </p:sp>
              </p:grpSp>
              <p:grpSp>
                <p:nvGrpSpPr>
                  <p:cNvPr id="47137" name="Group 33"/>
                  <p:cNvGrpSpPr>
                    <a:grpSpLocks/>
                  </p:cNvGrpSpPr>
                  <p:nvPr/>
                </p:nvGrpSpPr>
                <p:grpSpPr bwMode="auto">
                  <a:xfrm>
                    <a:off x="1889" y="1805"/>
                    <a:ext cx="190" cy="231"/>
                    <a:chOff x="1889" y="1805"/>
                    <a:chExt cx="190" cy="231"/>
                  </a:xfrm>
                </p:grpSpPr>
                <p:sp>
                  <p:nvSpPr>
                    <p:cNvPr id="47138" name="Rectangle 34"/>
                    <p:cNvSpPr>
                      <a:spLocks noChangeArrowheads="1"/>
                    </p:cNvSpPr>
                    <p:nvPr/>
                  </p:nvSpPr>
                  <p:spPr bwMode="auto">
                    <a:xfrm>
                      <a:off x="1889" y="1813"/>
                      <a:ext cx="175" cy="213"/>
                    </a:xfrm>
                    <a:prstGeom prst="rect">
                      <a:avLst/>
                    </a:prstGeom>
                    <a:noFill/>
                    <a:ln w="9360">
                      <a:solidFill>
                        <a:srgbClr val="000000"/>
                      </a:solidFill>
                      <a:miter lim="800000"/>
                      <a:headEnd/>
                      <a:tailEnd/>
                    </a:ln>
                    <a:effectLst/>
                  </p:spPr>
                  <p:txBody>
                    <a:bodyPr wrap="none" anchor="ctr"/>
                    <a:lstStyle/>
                    <a:p>
                      <a:endParaRPr lang="en-US"/>
                    </a:p>
                  </p:txBody>
                </p:sp>
                <p:sp>
                  <p:nvSpPr>
                    <p:cNvPr id="47139" name="Text Box 35"/>
                    <p:cNvSpPr txBox="1">
                      <a:spLocks noChangeArrowheads="1"/>
                    </p:cNvSpPr>
                    <p:nvPr/>
                  </p:nvSpPr>
                  <p:spPr bwMode="auto">
                    <a:xfrm>
                      <a:off x="1895" y="1805"/>
                      <a:ext cx="186" cy="232"/>
                    </a:xfrm>
                    <a:prstGeom prst="rect">
                      <a:avLst/>
                    </a:prstGeom>
                    <a:noFill/>
                    <a:ln w="9525">
                      <a:noFill/>
                      <a:round/>
                      <a:headEnd/>
                      <a:tailEnd/>
                    </a:ln>
                    <a:effectLst/>
                  </p:spPr>
                  <p:txBody>
                    <a:bodyPr wrap="none"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C</a:t>
                      </a:r>
                    </a:p>
                  </p:txBody>
                </p:sp>
              </p:grpSp>
              <p:sp>
                <p:nvSpPr>
                  <p:cNvPr id="47140" name="Line 36"/>
                  <p:cNvSpPr>
                    <a:spLocks noChangeShapeType="1"/>
                  </p:cNvSpPr>
                  <p:nvPr/>
                </p:nvSpPr>
                <p:spPr bwMode="auto">
                  <a:xfrm>
                    <a:off x="1973" y="1621"/>
                    <a:ext cx="1" cy="192"/>
                  </a:xfrm>
                  <a:prstGeom prst="line">
                    <a:avLst/>
                  </a:prstGeom>
                  <a:noFill/>
                  <a:ln w="9360">
                    <a:solidFill>
                      <a:srgbClr val="000000"/>
                    </a:solidFill>
                    <a:miter lim="800000"/>
                    <a:headEnd/>
                    <a:tailEnd/>
                  </a:ln>
                  <a:effectLst/>
                </p:spPr>
                <p:txBody>
                  <a:bodyPr/>
                  <a:lstStyle/>
                  <a:p>
                    <a:endParaRPr lang="en-US"/>
                  </a:p>
                </p:txBody>
              </p:sp>
            </p:grpSp>
            <p:sp>
              <p:nvSpPr>
                <p:cNvPr id="47141" name="Line 37"/>
                <p:cNvSpPr>
                  <a:spLocks noChangeShapeType="1"/>
                </p:cNvSpPr>
                <p:nvPr/>
              </p:nvSpPr>
              <p:spPr bwMode="auto">
                <a:xfrm>
                  <a:off x="853" y="2029"/>
                  <a:ext cx="1" cy="192"/>
                </a:xfrm>
                <a:prstGeom prst="line">
                  <a:avLst/>
                </a:prstGeom>
                <a:noFill/>
                <a:ln w="9360">
                  <a:solidFill>
                    <a:srgbClr val="000000"/>
                  </a:solidFill>
                  <a:miter lim="800000"/>
                  <a:headEnd/>
                  <a:tailEnd/>
                </a:ln>
                <a:effectLst/>
              </p:spPr>
              <p:txBody>
                <a:bodyPr/>
                <a:lstStyle/>
                <a:p>
                  <a:endParaRPr lang="en-US"/>
                </a:p>
              </p:txBody>
            </p:sp>
            <p:sp>
              <p:nvSpPr>
                <p:cNvPr id="47142" name="Line 38"/>
                <p:cNvSpPr>
                  <a:spLocks noChangeShapeType="1"/>
                </p:cNvSpPr>
                <p:nvPr/>
              </p:nvSpPr>
              <p:spPr bwMode="auto">
                <a:xfrm>
                  <a:off x="1229" y="2025"/>
                  <a:ext cx="1" cy="192"/>
                </a:xfrm>
                <a:prstGeom prst="line">
                  <a:avLst/>
                </a:prstGeom>
                <a:noFill/>
                <a:ln w="9360">
                  <a:solidFill>
                    <a:srgbClr val="000000"/>
                  </a:solidFill>
                  <a:miter lim="800000"/>
                  <a:headEnd/>
                  <a:tailEnd/>
                </a:ln>
                <a:effectLst/>
              </p:spPr>
              <p:txBody>
                <a:bodyPr/>
                <a:lstStyle/>
                <a:p>
                  <a:endParaRPr lang="en-US"/>
                </a:p>
              </p:txBody>
            </p:sp>
            <p:sp>
              <p:nvSpPr>
                <p:cNvPr id="47143" name="Line 39"/>
                <p:cNvSpPr>
                  <a:spLocks noChangeShapeType="1"/>
                </p:cNvSpPr>
                <p:nvPr/>
              </p:nvSpPr>
              <p:spPr bwMode="auto">
                <a:xfrm>
                  <a:off x="1605" y="2029"/>
                  <a:ext cx="1" cy="192"/>
                </a:xfrm>
                <a:prstGeom prst="line">
                  <a:avLst/>
                </a:prstGeom>
                <a:noFill/>
                <a:ln w="9360">
                  <a:solidFill>
                    <a:srgbClr val="000000"/>
                  </a:solidFill>
                  <a:miter lim="800000"/>
                  <a:headEnd/>
                  <a:tailEnd/>
                </a:ln>
                <a:effectLst/>
              </p:spPr>
              <p:txBody>
                <a:bodyPr/>
                <a:lstStyle/>
                <a:p>
                  <a:endParaRPr lang="en-US"/>
                </a:p>
              </p:txBody>
            </p:sp>
            <p:sp>
              <p:nvSpPr>
                <p:cNvPr id="47144" name="Line 40"/>
                <p:cNvSpPr>
                  <a:spLocks noChangeShapeType="1"/>
                </p:cNvSpPr>
                <p:nvPr/>
              </p:nvSpPr>
              <p:spPr bwMode="auto">
                <a:xfrm>
                  <a:off x="1973" y="2029"/>
                  <a:ext cx="1" cy="192"/>
                </a:xfrm>
                <a:prstGeom prst="line">
                  <a:avLst/>
                </a:prstGeom>
                <a:noFill/>
                <a:ln w="9360">
                  <a:solidFill>
                    <a:srgbClr val="000000"/>
                  </a:solidFill>
                  <a:miter lim="800000"/>
                  <a:headEnd/>
                  <a:tailEnd/>
                </a:ln>
                <a:effectLst/>
              </p:spPr>
              <p:txBody>
                <a:bodyPr/>
                <a:lstStyle/>
                <a:p>
                  <a:endParaRPr lang="en-US"/>
                </a:p>
              </p:txBody>
            </p:sp>
            <p:sp>
              <p:nvSpPr>
                <p:cNvPr id="47145" name="Line 41"/>
                <p:cNvSpPr>
                  <a:spLocks noChangeShapeType="1"/>
                </p:cNvSpPr>
                <p:nvPr/>
              </p:nvSpPr>
              <p:spPr bwMode="auto">
                <a:xfrm>
                  <a:off x="853" y="2221"/>
                  <a:ext cx="1120" cy="1"/>
                </a:xfrm>
                <a:prstGeom prst="line">
                  <a:avLst/>
                </a:prstGeom>
                <a:noFill/>
                <a:ln w="9360">
                  <a:solidFill>
                    <a:srgbClr val="000000"/>
                  </a:solidFill>
                  <a:miter lim="800000"/>
                  <a:headEnd/>
                  <a:tailEnd/>
                </a:ln>
                <a:effectLst/>
              </p:spPr>
              <p:txBody>
                <a:bodyPr/>
                <a:lstStyle/>
                <a:p>
                  <a:endParaRPr lang="en-US"/>
                </a:p>
              </p:txBody>
            </p:sp>
            <p:sp>
              <p:nvSpPr>
                <p:cNvPr id="47146" name="Line 42"/>
                <p:cNvSpPr>
                  <a:spLocks noChangeShapeType="1"/>
                </p:cNvSpPr>
                <p:nvPr/>
              </p:nvSpPr>
              <p:spPr bwMode="auto">
                <a:xfrm>
                  <a:off x="1421" y="2221"/>
                  <a:ext cx="1" cy="192"/>
                </a:xfrm>
                <a:prstGeom prst="line">
                  <a:avLst/>
                </a:prstGeom>
                <a:noFill/>
                <a:ln w="9360">
                  <a:solidFill>
                    <a:srgbClr val="000000"/>
                  </a:solidFill>
                  <a:miter lim="800000"/>
                  <a:headEnd/>
                  <a:tailEnd/>
                </a:ln>
                <a:effectLst/>
              </p:spPr>
              <p:txBody>
                <a:bodyPr/>
                <a:lstStyle/>
                <a:p>
                  <a:endParaRPr lang="en-US"/>
                </a:p>
              </p:txBody>
            </p:sp>
            <p:sp>
              <p:nvSpPr>
                <p:cNvPr id="47147" name="Rectangle 43"/>
                <p:cNvSpPr>
                  <a:spLocks noChangeArrowheads="1"/>
                </p:cNvSpPr>
                <p:nvPr/>
              </p:nvSpPr>
              <p:spPr bwMode="auto">
                <a:xfrm>
                  <a:off x="1226" y="2415"/>
                  <a:ext cx="382" cy="348"/>
                </a:xfrm>
                <a:prstGeom prst="rect">
                  <a:avLst/>
                </a:prstGeom>
                <a:noFill/>
                <a:ln w="9360">
                  <a:solidFill>
                    <a:srgbClr val="000000"/>
                  </a:solidFill>
                  <a:miter lim="800000"/>
                  <a:headEnd/>
                  <a:tailEnd/>
                </a:ln>
                <a:effectLst/>
              </p:spPr>
              <p:txBody>
                <a:bodyPr wrap="none" anchor="ctr"/>
                <a:lstStyle/>
                <a:p>
                  <a:endParaRPr lang="en-US"/>
                </a:p>
              </p:txBody>
            </p:sp>
            <p:sp>
              <p:nvSpPr>
                <p:cNvPr id="47148" name="Text Box 44"/>
                <p:cNvSpPr txBox="1">
                  <a:spLocks noChangeArrowheads="1"/>
                </p:cNvSpPr>
                <p:nvPr/>
              </p:nvSpPr>
              <p:spPr bwMode="auto">
                <a:xfrm>
                  <a:off x="1321" y="2479"/>
                  <a:ext cx="208" cy="232"/>
                </a:xfrm>
                <a:prstGeom prst="rect">
                  <a:avLst/>
                </a:prstGeom>
                <a:noFill/>
                <a:ln w="9525">
                  <a:noFill/>
                  <a:round/>
                  <a:headEnd/>
                  <a:tailEnd/>
                </a:ln>
                <a:effectLst/>
              </p:spPr>
              <p:txBody>
                <a:bodyPr wrap="none"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M</a:t>
                  </a:r>
                </a:p>
              </p:txBody>
            </p:sp>
          </p:grpSp>
          <p:grpSp>
            <p:nvGrpSpPr>
              <p:cNvPr id="47149" name="Group 45"/>
              <p:cNvGrpSpPr>
                <a:grpSpLocks/>
              </p:cNvGrpSpPr>
              <p:nvPr/>
            </p:nvGrpSpPr>
            <p:grpSpPr bwMode="auto">
              <a:xfrm>
                <a:off x="2269" y="1381"/>
                <a:ext cx="1378" cy="1381"/>
                <a:chOff x="2269" y="1381"/>
                <a:chExt cx="1378" cy="1381"/>
              </a:xfrm>
            </p:grpSpPr>
            <p:grpSp>
              <p:nvGrpSpPr>
                <p:cNvPr id="47150" name="Group 46"/>
                <p:cNvGrpSpPr>
                  <a:grpSpLocks/>
                </p:cNvGrpSpPr>
                <p:nvPr/>
              </p:nvGrpSpPr>
              <p:grpSpPr bwMode="auto">
                <a:xfrm>
                  <a:off x="2269" y="1381"/>
                  <a:ext cx="258" cy="655"/>
                  <a:chOff x="2269" y="1381"/>
                  <a:chExt cx="258" cy="655"/>
                </a:xfrm>
              </p:grpSpPr>
              <p:grpSp>
                <p:nvGrpSpPr>
                  <p:cNvPr id="47151" name="Group 47"/>
                  <p:cNvGrpSpPr>
                    <a:grpSpLocks/>
                  </p:cNvGrpSpPr>
                  <p:nvPr/>
                </p:nvGrpSpPr>
                <p:grpSpPr bwMode="auto">
                  <a:xfrm>
                    <a:off x="2269" y="1381"/>
                    <a:ext cx="258" cy="239"/>
                    <a:chOff x="2269" y="1381"/>
                    <a:chExt cx="258" cy="239"/>
                  </a:xfrm>
                </p:grpSpPr>
                <p:sp>
                  <p:nvSpPr>
                    <p:cNvPr id="47152" name="Oval 48"/>
                    <p:cNvSpPr>
                      <a:spLocks noChangeArrowheads="1"/>
                    </p:cNvSpPr>
                    <p:nvPr/>
                  </p:nvSpPr>
                  <p:spPr bwMode="auto">
                    <a:xfrm>
                      <a:off x="2269" y="1381"/>
                      <a:ext cx="240" cy="240"/>
                    </a:xfrm>
                    <a:prstGeom prst="ellipse">
                      <a:avLst/>
                    </a:prstGeom>
                    <a:noFill/>
                    <a:ln w="9360">
                      <a:solidFill>
                        <a:srgbClr val="000000"/>
                      </a:solidFill>
                      <a:miter lim="800000"/>
                      <a:headEnd/>
                      <a:tailEnd/>
                    </a:ln>
                    <a:effectLst/>
                  </p:spPr>
                  <p:txBody>
                    <a:bodyPr wrap="none" anchor="ctr"/>
                    <a:lstStyle/>
                    <a:p>
                      <a:endParaRPr lang="en-US"/>
                    </a:p>
                  </p:txBody>
                </p:sp>
                <p:sp>
                  <p:nvSpPr>
                    <p:cNvPr id="47153" name="Text Box 49"/>
                    <p:cNvSpPr txBox="1">
                      <a:spLocks noChangeArrowheads="1"/>
                    </p:cNvSpPr>
                    <p:nvPr/>
                  </p:nvSpPr>
                  <p:spPr bwMode="auto">
                    <a:xfrm>
                      <a:off x="2288" y="1381"/>
                      <a:ext cx="240" cy="232"/>
                    </a:xfrm>
                    <a:prstGeom prst="rect">
                      <a:avLst/>
                    </a:prstGeom>
                    <a:noFill/>
                    <a:ln w="9525">
                      <a:noFill/>
                      <a:round/>
                      <a:headEnd/>
                      <a:tailEnd/>
                    </a:ln>
                    <a:effectLst/>
                  </p:spPr>
                  <p:txBody>
                    <a:bodyPr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P</a:t>
                      </a:r>
                    </a:p>
                  </p:txBody>
                </p:sp>
              </p:grpSp>
              <p:grpSp>
                <p:nvGrpSpPr>
                  <p:cNvPr id="47154" name="Group 50"/>
                  <p:cNvGrpSpPr>
                    <a:grpSpLocks/>
                  </p:cNvGrpSpPr>
                  <p:nvPr/>
                </p:nvGrpSpPr>
                <p:grpSpPr bwMode="auto">
                  <a:xfrm>
                    <a:off x="2305" y="1805"/>
                    <a:ext cx="190" cy="231"/>
                    <a:chOff x="2305" y="1805"/>
                    <a:chExt cx="190" cy="231"/>
                  </a:xfrm>
                </p:grpSpPr>
                <p:sp>
                  <p:nvSpPr>
                    <p:cNvPr id="47155" name="Rectangle 51"/>
                    <p:cNvSpPr>
                      <a:spLocks noChangeArrowheads="1"/>
                    </p:cNvSpPr>
                    <p:nvPr/>
                  </p:nvSpPr>
                  <p:spPr bwMode="auto">
                    <a:xfrm>
                      <a:off x="2305" y="1813"/>
                      <a:ext cx="175" cy="213"/>
                    </a:xfrm>
                    <a:prstGeom prst="rect">
                      <a:avLst/>
                    </a:prstGeom>
                    <a:noFill/>
                    <a:ln w="9360">
                      <a:solidFill>
                        <a:srgbClr val="000000"/>
                      </a:solidFill>
                      <a:miter lim="800000"/>
                      <a:headEnd/>
                      <a:tailEnd/>
                    </a:ln>
                    <a:effectLst/>
                  </p:spPr>
                  <p:txBody>
                    <a:bodyPr wrap="none" anchor="ctr"/>
                    <a:lstStyle/>
                    <a:p>
                      <a:endParaRPr lang="en-US"/>
                    </a:p>
                  </p:txBody>
                </p:sp>
                <p:sp>
                  <p:nvSpPr>
                    <p:cNvPr id="47156" name="Text Box 52"/>
                    <p:cNvSpPr txBox="1">
                      <a:spLocks noChangeArrowheads="1"/>
                    </p:cNvSpPr>
                    <p:nvPr/>
                  </p:nvSpPr>
                  <p:spPr bwMode="auto">
                    <a:xfrm>
                      <a:off x="2311" y="1805"/>
                      <a:ext cx="186" cy="232"/>
                    </a:xfrm>
                    <a:prstGeom prst="rect">
                      <a:avLst/>
                    </a:prstGeom>
                    <a:noFill/>
                    <a:ln w="9525">
                      <a:noFill/>
                      <a:round/>
                      <a:headEnd/>
                      <a:tailEnd/>
                    </a:ln>
                    <a:effectLst/>
                  </p:spPr>
                  <p:txBody>
                    <a:bodyPr wrap="none"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C</a:t>
                      </a:r>
                    </a:p>
                  </p:txBody>
                </p:sp>
              </p:grpSp>
              <p:sp>
                <p:nvSpPr>
                  <p:cNvPr id="47157" name="Line 53"/>
                  <p:cNvSpPr>
                    <a:spLocks noChangeShapeType="1"/>
                  </p:cNvSpPr>
                  <p:nvPr/>
                </p:nvSpPr>
                <p:spPr bwMode="auto">
                  <a:xfrm>
                    <a:off x="2389" y="1621"/>
                    <a:ext cx="1" cy="192"/>
                  </a:xfrm>
                  <a:prstGeom prst="line">
                    <a:avLst/>
                  </a:prstGeom>
                  <a:noFill/>
                  <a:ln w="9360">
                    <a:solidFill>
                      <a:srgbClr val="000000"/>
                    </a:solidFill>
                    <a:miter lim="800000"/>
                    <a:headEnd/>
                    <a:tailEnd/>
                  </a:ln>
                  <a:effectLst/>
                </p:spPr>
                <p:txBody>
                  <a:bodyPr/>
                  <a:lstStyle/>
                  <a:p>
                    <a:endParaRPr lang="en-US"/>
                  </a:p>
                </p:txBody>
              </p:sp>
            </p:grpSp>
            <p:grpSp>
              <p:nvGrpSpPr>
                <p:cNvPr id="47158" name="Group 54"/>
                <p:cNvGrpSpPr>
                  <a:grpSpLocks/>
                </p:cNvGrpSpPr>
                <p:nvPr/>
              </p:nvGrpSpPr>
              <p:grpSpPr bwMode="auto">
                <a:xfrm>
                  <a:off x="2645" y="1381"/>
                  <a:ext cx="258" cy="655"/>
                  <a:chOff x="2645" y="1381"/>
                  <a:chExt cx="258" cy="655"/>
                </a:xfrm>
              </p:grpSpPr>
              <p:grpSp>
                <p:nvGrpSpPr>
                  <p:cNvPr id="47159" name="Group 55"/>
                  <p:cNvGrpSpPr>
                    <a:grpSpLocks/>
                  </p:cNvGrpSpPr>
                  <p:nvPr/>
                </p:nvGrpSpPr>
                <p:grpSpPr bwMode="auto">
                  <a:xfrm>
                    <a:off x="2645" y="1381"/>
                    <a:ext cx="258" cy="239"/>
                    <a:chOff x="2645" y="1381"/>
                    <a:chExt cx="258" cy="239"/>
                  </a:xfrm>
                </p:grpSpPr>
                <p:sp>
                  <p:nvSpPr>
                    <p:cNvPr id="47160" name="Oval 56"/>
                    <p:cNvSpPr>
                      <a:spLocks noChangeArrowheads="1"/>
                    </p:cNvSpPr>
                    <p:nvPr/>
                  </p:nvSpPr>
                  <p:spPr bwMode="auto">
                    <a:xfrm>
                      <a:off x="2645" y="1381"/>
                      <a:ext cx="240" cy="240"/>
                    </a:xfrm>
                    <a:prstGeom prst="ellipse">
                      <a:avLst/>
                    </a:prstGeom>
                    <a:noFill/>
                    <a:ln w="9360">
                      <a:solidFill>
                        <a:srgbClr val="000000"/>
                      </a:solidFill>
                      <a:miter lim="800000"/>
                      <a:headEnd/>
                      <a:tailEnd/>
                    </a:ln>
                    <a:effectLst/>
                  </p:spPr>
                  <p:txBody>
                    <a:bodyPr wrap="none" anchor="ctr"/>
                    <a:lstStyle/>
                    <a:p>
                      <a:endParaRPr lang="en-US"/>
                    </a:p>
                  </p:txBody>
                </p:sp>
                <p:sp>
                  <p:nvSpPr>
                    <p:cNvPr id="47161" name="Text Box 57"/>
                    <p:cNvSpPr txBox="1">
                      <a:spLocks noChangeArrowheads="1"/>
                    </p:cNvSpPr>
                    <p:nvPr/>
                  </p:nvSpPr>
                  <p:spPr bwMode="auto">
                    <a:xfrm>
                      <a:off x="2664" y="1381"/>
                      <a:ext cx="240" cy="232"/>
                    </a:xfrm>
                    <a:prstGeom prst="rect">
                      <a:avLst/>
                    </a:prstGeom>
                    <a:noFill/>
                    <a:ln w="9525">
                      <a:noFill/>
                      <a:round/>
                      <a:headEnd/>
                      <a:tailEnd/>
                    </a:ln>
                    <a:effectLst/>
                  </p:spPr>
                  <p:txBody>
                    <a:bodyPr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P</a:t>
                      </a:r>
                    </a:p>
                  </p:txBody>
                </p:sp>
              </p:grpSp>
              <p:grpSp>
                <p:nvGrpSpPr>
                  <p:cNvPr id="47162" name="Group 58"/>
                  <p:cNvGrpSpPr>
                    <a:grpSpLocks/>
                  </p:cNvGrpSpPr>
                  <p:nvPr/>
                </p:nvGrpSpPr>
                <p:grpSpPr bwMode="auto">
                  <a:xfrm>
                    <a:off x="2681" y="1805"/>
                    <a:ext cx="190" cy="231"/>
                    <a:chOff x="2681" y="1805"/>
                    <a:chExt cx="190" cy="231"/>
                  </a:xfrm>
                </p:grpSpPr>
                <p:sp>
                  <p:nvSpPr>
                    <p:cNvPr id="47163" name="Rectangle 59"/>
                    <p:cNvSpPr>
                      <a:spLocks noChangeArrowheads="1"/>
                    </p:cNvSpPr>
                    <p:nvPr/>
                  </p:nvSpPr>
                  <p:spPr bwMode="auto">
                    <a:xfrm>
                      <a:off x="2681" y="1813"/>
                      <a:ext cx="175" cy="213"/>
                    </a:xfrm>
                    <a:prstGeom prst="rect">
                      <a:avLst/>
                    </a:prstGeom>
                    <a:noFill/>
                    <a:ln w="9360">
                      <a:solidFill>
                        <a:srgbClr val="000000"/>
                      </a:solidFill>
                      <a:miter lim="800000"/>
                      <a:headEnd/>
                      <a:tailEnd/>
                    </a:ln>
                    <a:effectLst/>
                  </p:spPr>
                  <p:txBody>
                    <a:bodyPr wrap="none" anchor="ctr"/>
                    <a:lstStyle/>
                    <a:p>
                      <a:endParaRPr lang="en-US"/>
                    </a:p>
                  </p:txBody>
                </p:sp>
                <p:sp>
                  <p:nvSpPr>
                    <p:cNvPr id="47164" name="Text Box 60"/>
                    <p:cNvSpPr txBox="1">
                      <a:spLocks noChangeArrowheads="1"/>
                    </p:cNvSpPr>
                    <p:nvPr/>
                  </p:nvSpPr>
                  <p:spPr bwMode="auto">
                    <a:xfrm>
                      <a:off x="2687" y="1805"/>
                      <a:ext cx="186" cy="232"/>
                    </a:xfrm>
                    <a:prstGeom prst="rect">
                      <a:avLst/>
                    </a:prstGeom>
                    <a:noFill/>
                    <a:ln w="9525">
                      <a:noFill/>
                      <a:round/>
                      <a:headEnd/>
                      <a:tailEnd/>
                    </a:ln>
                    <a:effectLst/>
                  </p:spPr>
                  <p:txBody>
                    <a:bodyPr wrap="none"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C</a:t>
                      </a:r>
                    </a:p>
                  </p:txBody>
                </p:sp>
              </p:grpSp>
              <p:sp>
                <p:nvSpPr>
                  <p:cNvPr id="47165" name="Line 61"/>
                  <p:cNvSpPr>
                    <a:spLocks noChangeShapeType="1"/>
                  </p:cNvSpPr>
                  <p:nvPr/>
                </p:nvSpPr>
                <p:spPr bwMode="auto">
                  <a:xfrm>
                    <a:off x="2765" y="1621"/>
                    <a:ext cx="1" cy="192"/>
                  </a:xfrm>
                  <a:prstGeom prst="line">
                    <a:avLst/>
                  </a:prstGeom>
                  <a:noFill/>
                  <a:ln w="9360">
                    <a:solidFill>
                      <a:srgbClr val="000000"/>
                    </a:solidFill>
                    <a:miter lim="800000"/>
                    <a:headEnd/>
                    <a:tailEnd/>
                  </a:ln>
                  <a:effectLst/>
                </p:spPr>
                <p:txBody>
                  <a:bodyPr/>
                  <a:lstStyle/>
                  <a:p>
                    <a:endParaRPr lang="en-US"/>
                  </a:p>
                </p:txBody>
              </p:sp>
            </p:grpSp>
            <p:grpSp>
              <p:nvGrpSpPr>
                <p:cNvPr id="47166" name="Group 62"/>
                <p:cNvGrpSpPr>
                  <a:grpSpLocks/>
                </p:cNvGrpSpPr>
                <p:nvPr/>
              </p:nvGrpSpPr>
              <p:grpSpPr bwMode="auto">
                <a:xfrm>
                  <a:off x="3021" y="1381"/>
                  <a:ext cx="258" cy="655"/>
                  <a:chOff x="3021" y="1381"/>
                  <a:chExt cx="258" cy="655"/>
                </a:xfrm>
              </p:grpSpPr>
              <p:grpSp>
                <p:nvGrpSpPr>
                  <p:cNvPr id="47167" name="Group 63"/>
                  <p:cNvGrpSpPr>
                    <a:grpSpLocks/>
                  </p:cNvGrpSpPr>
                  <p:nvPr/>
                </p:nvGrpSpPr>
                <p:grpSpPr bwMode="auto">
                  <a:xfrm>
                    <a:off x="3021" y="1381"/>
                    <a:ext cx="258" cy="239"/>
                    <a:chOff x="3021" y="1381"/>
                    <a:chExt cx="258" cy="239"/>
                  </a:xfrm>
                </p:grpSpPr>
                <p:sp>
                  <p:nvSpPr>
                    <p:cNvPr id="47168" name="Oval 64"/>
                    <p:cNvSpPr>
                      <a:spLocks noChangeArrowheads="1"/>
                    </p:cNvSpPr>
                    <p:nvPr/>
                  </p:nvSpPr>
                  <p:spPr bwMode="auto">
                    <a:xfrm>
                      <a:off x="3021" y="1381"/>
                      <a:ext cx="240" cy="240"/>
                    </a:xfrm>
                    <a:prstGeom prst="ellipse">
                      <a:avLst/>
                    </a:prstGeom>
                    <a:noFill/>
                    <a:ln w="9360">
                      <a:solidFill>
                        <a:srgbClr val="000000"/>
                      </a:solidFill>
                      <a:miter lim="800000"/>
                      <a:headEnd/>
                      <a:tailEnd/>
                    </a:ln>
                    <a:effectLst/>
                  </p:spPr>
                  <p:txBody>
                    <a:bodyPr wrap="none" anchor="ctr"/>
                    <a:lstStyle/>
                    <a:p>
                      <a:endParaRPr lang="en-US"/>
                    </a:p>
                  </p:txBody>
                </p:sp>
                <p:sp>
                  <p:nvSpPr>
                    <p:cNvPr id="47169" name="Text Box 65"/>
                    <p:cNvSpPr txBox="1">
                      <a:spLocks noChangeArrowheads="1"/>
                    </p:cNvSpPr>
                    <p:nvPr/>
                  </p:nvSpPr>
                  <p:spPr bwMode="auto">
                    <a:xfrm>
                      <a:off x="3040" y="1381"/>
                      <a:ext cx="240" cy="232"/>
                    </a:xfrm>
                    <a:prstGeom prst="rect">
                      <a:avLst/>
                    </a:prstGeom>
                    <a:noFill/>
                    <a:ln w="9525">
                      <a:noFill/>
                      <a:round/>
                      <a:headEnd/>
                      <a:tailEnd/>
                    </a:ln>
                    <a:effectLst/>
                  </p:spPr>
                  <p:txBody>
                    <a:bodyPr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P</a:t>
                      </a:r>
                    </a:p>
                  </p:txBody>
                </p:sp>
              </p:grpSp>
              <p:grpSp>
                <p:nvGrpSpPr>
                  <p:cNvPr id="47170" name="Group 66"/>
                  <p:cNvGrpSpPr>
                    <a:grpSpLocks/>
                  </p:cNvGrpSpPr>
                  <p:nvPr/>
                </p:nvGrpSpPr>
                <p:grpSpPr bwMode="auto">
                  <a:xfrm>
                    <a:off x="3057" y="1805"/>
                    <a:ext cx="190" cy="231"/>
                    <a:chOff x="3057" y="1805"/>
                    <a:chExt cx="190" cy="231"/>
                  </a:xfrm>
                </p:grpSpPr>
                <p:sp>
                  <p:nvSpPr>
                    <p:cNvPr id="47171" name="Rectangle 67"/>
                    <p:cNvSpPr>
                      <a:spLocks noChangeArrowheads="1"/>
                    </p:cNvSpPr>
                    <p:nvPr/>
                  </p:nvSpPr>
                  <p:spPr bwMode="auto">
                    <a:xfrm>
                      <a:off x="3057" y="1813"/>
                      <a:ext cx="175" cy="213"/>
                    </a:xfrm>
                    <a:prstGeom prst="rect">
                      <a:avLst/>
                    </a:prstGeom>
                    <a:noFill/>
                    <a:ln w="9360">
                      <a:solidFill>
                        <a:srgbClr val="000000"/>
                      </a:solidFill>
                      <a:miter lim="800000"/>
                      <a:headEnd/>
                      <a:tailEnd/>
                    </a:ln>
                    <a:effectLst/>
                  </p:spPr>
                  <p:txBody>
                    <a:bodyPr wrap="none" anchor="ctr"/>
                    <a:lstStyle/>
                    <a:p>
                      <a:endParaRPr lang="en-US"/>
                    </a:p>
                  </p:txBody>
                </p:sp>
                <p:sp>
                  <p:nvSpPr>
                    <p:cNvPr id="47172" name="Text Box 68"/>
                    <p:cNvSpPr txBox="1">
                      <a:spLocks noChangeArrowheads="1"/>
                    </p:cNvSpPr>
                    <p:nvPr/>
                  </p:nvSpPr>
                  <p:spPr bwMode="auto">
                    <a:xfrm>
                      <a:off x="3063" y="1805"/>
                      <a:ext cx="186" cy="232"/>
                    </a:xfrm>
                    <a:prstGeom prst="rect">
                      <a:avLst/>
                    </a:prstGeom>
                    <a:noFill/>
                    <a:ln w="9525">
                      <a:noFill/>
                      <a:round/>
                      <a:headEnd/>
                      <a:tailEnd/>
                    </a:ln>
                    <a:effectLst/>
                  </p:spPr>
                  <p:txBody>
                    <a:bodyPr wrap="none"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C</a:t>
                      </a:r>
                    </a:p>
                  </p:txBody>
                </p:sp>
              </p:grpSp>
              <p:sp>
                <p:nvSpPr>
                  <p:cNvPr id="47173" name="Line 69"/>
                  <p:cNvSpPr>
                    <a:spLocks noChangeShapeType="1"/>
                  </p:cNvSpPr>
                  <p:nvPr/>
                </p:nvSpPr>
                <p:spPr bwMode="auto">
                  <a:xfrm>
                    <a:off x="3141" y="1621"/>
                    <a:ext cx="1" cy="192"/>
                  </a:xfrm>
                  <a:prstGeom prst="line">
                    <a:avLst/>
                  </a:prstGeom>
                  <a:noFill/>
                  <a:ln w="9360">
                    <a:solidFill>
                      <a:srgbClr val="000000"/>
                    </a:solidFill>
                    <a:miter lim="800000"/>
                    <a:headEnd/>
                    <a:tailEnd/>
                  </a:ln>
                  <a:effectLst/>
                </p:spPr>
                <p:txBody>
                  <a:bodyPr/>
                  <a:lstStyle/>
                  <a:p>
                    <a:endParaRPr lang="en-US"/>
                  </a:p>
                </p:txBody>
              </p:sp>
            </p:grpSp>
            <p:grpSp>
              <p:nvGrpSpPr>
                <p:cNvPr id="47174" name="Group 70"/>
                <p:cNvGrpSpPr>
                  <a:grpSpLocks/>
                </p:cNvGrpSpPr>
                <p:nvPr/>
              </p:nvGrpSpPr>
              <p:grpSpPr bwMode="auto">
                <a:xfrm>
                  <a:off x="3389" y="1381"/>
                  <a:ext cx="258" cy="655"/>
                  <a:chOff x="3389" y="1381"/>
                  <a:chExt cx="258" cy="655"/>
                </a:xfrm>
              </p:grpSpPr>
              <p:grpSp>
                <p:nvGrpSpPr>
                  <p:cNvPr id="47175" name="Group 71"/>
                  <p:cNvGrpSpPr>
                    <a:grpSpLocks/>
                  </p:cNvGrpSpPr>
                  <p:nvPr/>
                </p:nvGrpSpPr>
                <p:grpSpPr bwMode="auto">
                  <a:xfrm>
                    <a:off x="3389" y="1381"/>
                    <a:ext cx="258" cy="239"/>
                    <a:chOff x="3389" y="1381"/>
                    <a:chExt cx="258" cy="239"/>
                  </a:xfrm>
                </p:grpSpPr>
                <p:sp>
                  <p:nvSpPr>
                    <p:cNvPr id="47176" name="Oval 72"/>
                    <p:cNvSpPr>
                      <a:spLocks noChangeArrowheads="1"/>
                    </p:cNvSpPr>
                    <p:nvPr/>
                  </p:nvSpPr>
                  <p:spPr bwMode="auto">
                    <a:xfrm>
                      <a:off x="3389" y="1381"/>
                      <a:ext cx="240" cy="240"/>
                    </a:xfrm>
                    <a:prstGeom prst="ellipse">
                      <a:avLst/>
                    </a:prstGeom>
                    <a:noFill/>
                    <a:ln w="9360">
                      <a:solidFill>
                        <a:srgbClr val="000000"/>
                      </a:solidFill>
                      <a:miter lim="800000"/>
                      <a:headEnd/>
                      <a:tailEnd/>
                    </a:ln>
                    <a:effectLst/>
                  </p:spPr>
                  <p:txBody>
                    <a:bodyPr wrap="none" anchor="ctr"/>
                    <a:lstStyle/>
                    <a:p>
                      <a:endParaRPr lang="en-US"/>
                    </a:p>
                  </p:txBody>
                </p:sp>
                <p:sp>
                  <p:nvSpPr>
                    <p:cNvPr id="47177" name="Text Box 73"/>
                    <p:cNvSpPr txBox="1">
                      <a:spLocks noChangeArrowheads="1"/>
                    </p:cNvSpPr>
                    <p:nvPr/>
                  </p:nvSpPr>
                  <p:spPr bwMode="auto">
                    <a:xfrm>
                      <a:off x="3408" y="1381"/>
                      <a:ext cx="240" cy="232"/>
                    </a:xfrm>
                    <a:prstGeom prst="rect">
                      <a:avLst/>
                    </a:prstGeom>
                    <a:noFill/>
                    <a:ln w="9525">
                      <a:noFill/>
                      <a:round/>
                      <a:headEnd/>
                      <a:tailEnd/>
                    </a:ln>
                    <a:effectLst/>
                  </p:spPr>
                  <p:txBody>
                    <a:bodyPr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P</a:t>
                      </a:r>
                    </a:p>
                  </p:txBody>
                </p:sp>
              </p:grpSp>
              <p:grpSp>
                <p:nvGrpSpPr>
                  <p:cNvPr id="47178" name="Group 74"/>
                  <p:cNvGrpSpPr>
                    <a:grpSpLocks/>
                  </p:cNvGrpSpPr>
                  <p:nvPr/>
                </p:nvGrpSpPr>
                <p:grpSpPr bwMode="auto">
                  <a:xfrm>
                    <a:off x="3425" y="1805"/>
                    <a:ext cx="190" cy="231"/>
                    <a:chOff x="3425" y="1805"/>
                    <a:chExt cx="190" cy="231"/>
                  </a:xfrm>
                </p:grpSpPr>
                <p:sp>
                  <p:nvSpPr>
                    <p:cNvPr id="47179" name="Rectangle 75"/>
                    <p:cNvSpPr>
                      <a:spLocks noChangeArrowheads="1"/>
                    </p:cNvSpPr>
                    <p:nvPr/>
                  </p:nvSpPr>
                  <p:spPr bwMode="auto">
                    <a:xfrm>
                      <a:off x="3425" y="1813"/>
                      <a:ext cx="175" cy="213"/>
                    </a:xfrm>
                    <a:prstGeom prst="rect">
                      <a:avLst/>
                    </a:prstGeom>
                    <a:noFill/>
                    <a:ln w="9360">
                      <a:solidFill>
                        <a:srgbClr val="000000"/>
                      </a:solidFill>
                      <a:miter lim="800000"/>
                      <a:headEnd/>
                      <a:tailEnd/>
                    </a:ln>
                    <a:effectLst/>
                  </p:spPr>
                  <p:txBody>
                    <a:bodyPr wrap="none" anchor="ctr"/>
                    <a:lstStyle/>
                    <a:p>
                      <a:endParaRPr lang="en-US"/>
                    </a:p>
                  </p:txBody>
                </p:sp>
                <p:sp>
                  <p:nvSpPr>
                    <p:cNvPr id="47180" name="Text Box 76"/>
                    <p:cNvSpPr txBox="1">
                      <a:spLocks noChangeArrowheads="1"/>
                    </p:cNvSpPr>
                    <p:nvPr/>
                  </p:nvSpPr>
                  <p:spPr bwMode="auto">
                    <a:xfrm>
                      <a:off x="3431" y="1805"/>
                      <a:ext cx="186" cy="232"/>
                    </a:xfrm>
                    <a:prstGeom prst="rect">
                      <a:avLst/>
                    </a:prstGeom>
                    <a:noFill/>
                    <a:ln w="9525">
                      <a:noFill/>
                      <a:round/>
                      <a:headEnd/>
                      <a:tailEnd/>
                    </a:ln>
                    <a:effectLst/>
                  </p:spPr>
                  <p:txBody>
                    <a:bodyPr wrap="none"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C</a:t>
                      </a:r>
                    </a:p>
                  </p:txBody>
                </p:sp>
              </p:grpSp>
              <p:sp>
                <p:nvSpPr>
                  <p:cNvPr id="47181" name="Line 77"/>
                  <p:cNvSpPr>
                    <a:spLocks noChangeShapeType="1"/>
                  </p:cNvSpPr>
                  <p:nvPr/>
                </p:nvSpPr>
                <p:spPr bwMode="auto">
                  <a:xfrm>
                    <a:off x="3509" y="1621"/>
                    <a:ext cx="1" cy="192"/>
                  </a:xfrm>
                  <a:prstGeom prst="line">
                    <a:avLst/>
                  </a:prstGeom>
                  <a:noFill/>
                  <a:ln w="9360">
                    <a:solidFill>
                      <a:srgbClr val="000000"/>
                    </a:solidFill>
                    <a:miter lim="800000"/>
                    <a:headEnd/>
                    <a:tailEnd/>
                  </a:ln>
                  <a:effectLst/>
                </p:spPr>
                <p:txBody>
                  <a:bodyPr/>
                  <a:lstStyle/>
                  <a:p>
                    <a:endParaRPr lang="en-US"/>
                  </a:p>
                </p:txBody>
              </p:sp>
            </p:grpSp>
            <p:sp>
              <p:nvSpPr>
                <p:cNvPr id="47182" name="Line 78"/>
                <p:cNvSpPr>
                  <a:spLocks noChangeShapeType="1"/>
                </p:cNvSpPr>
                <p:nvPr/>
              </p:nvSpPr>
              <p:spPr bwMode="auto">
                <a:xfrm>
                  <a:off x="2389" y="2029"/>
                  <a:ext cx="1" cy="192"/>
                </a:xfrm>
                <a:prstGeom prst="line">
                  <a:avLst/>
                </a:prstGeom>
                <a:noFill/>
                <a:ln w="9360">
                  <a:solidFill>
                    <a:srgbClr val="000000"/>
                  </a:solidFill>
                  <a:miter lim="800000"/>
                  <a:headEnd/>
                  <a:tailEnd/>
                </a:ln>
                <a:effectLst/>
              </p:spPr>
              <p:txBody>
                <a:bodyPr/>
                <a:lstStyle/>
                <a:p>
                  <a:endParaRPr lang="en-US"/>
                </a:p>
              </p:txBody>
            </p:sp>
            <p:sp>
              <p:nvSpPr>
                <p:cNvPr id="47183" name="Line 79"/>
                <p:cNvSpPr>
                  <a:spLocks noChangeShapeType="1"/>
                </p:cNvSpPr>
                <p:nvPr/>
              </p:nvSpPr>
              <p:spPr bwMode="auto">
                <a:xfrm>
                  <a:off x="2765" y="2025"/>
                  <a:ext cx="1" cy="192"/>
                </a:xfrm>
                <a:prstGeom prst="line">
                  <a:avLst/>
                </a:prstGeom>
                <a:noFill/>
                <a:ln w="9360">
                  <a:solidFill>
                    <a:srgbClr val="000000"/>
                  </a:solidFill>
                  <a:miter lim="800000"/>
                  <a:headEnd/>
                  <a:tailEnd/>
                </a:ln>
                <a:effectLst/>
              </p:spPr>
              <p:txBody>
                <a:bodyPr/>
                <a:lstStyle/>
                <a:p>
                  <a:endParaRPr lang="en-US"/>
                </a:p>
              </p:txBody>
            </p:sp>
            <p:sp>
              <p:nvSpPr>
                <p:cNvPr id="47184" name="Line 80"/>
                <p:cNvSpPr>
                  <a:spLocks noChangeShapeType="1"/>
                </p:cNvSpPr>
                <p:nvPr/>
              </p:nvSpPr>
              <p:spPr bwMode="auto">
                <a:xfrm>
                  <a:off x="3141" y="2029"/>
                  <a:ext cx="1" cy="192"/>
                </a:xfrm>
                <a:prstGeom prst="line">
                  <a:avLst/>
                </a:prstGeom>
                <a:noFill/>
                <a:ln w="9360">
                  <a:solidFill>
                    <a:srgbClr val="000000"/>
                  </a:solidFill>
                  <a:miter lim="800000"/>
                  <a:headEnd/>
                  <a:tailEnd/>
                </a:ln>
                <a:effectLst/>
              </p:spPr>
              <p:txBody>
                <a:bodyPr/>
                <a:lstStyle/>
                <a:p>
                  <a:endParaRPr lang="en-US"/>
                </a:p>
              </p:txBody>
            </p:sp>
            <p:sp>
              <p:nvSpPr>
                <p:cNvPr id="47185" name="Line 81"/>
                <p:cNvSpPr>
                  <a:spLocks noChangeShapeType="1"/>
                </p:cNvSpPr>
                <p:nvPr/>
              </p:nvSpPr>
              <p:spPr bwMode="auto">
                <a:xfrm>
                  <a:off x="3509" y="2029"/>
                  <a:ext cx="1" cy="192"/>
                </a:xfrm>
                <a:prstGeom prst="line">
                  <a:avLst/>
                </a:prstGeom>
                <a:noFill/>
                <a:ln w="9360">
                  <a:solidFill>
                    <a:srgbClr val="000000"/>
                  </a:solidFill>
                  <a:miter lim="800000"/>
                  <a:headEnd/>
                  <a:tailEnd/>
                </a:ln>
                <a:effectLst/>
              </p:spPr>
              <p:txBody>
                <a:bodyPr/>
                <a:lstStyle/>
                <a:p>
                  <a:endParaRPr lang="en-US"/>
                </a:p>
              </p:txBody>
            </p:sp>
            <p:sp>
              <p:nvSpPr>
                <p:cNvPr id="47186" name="Line 82"/>
                <p:cNvSpPr>
                  <a:spLocks noChangeShapeType="1"/>
                </p:cNvSpPr>
                <p:nvPr/>
              </p:nvSpPr>
              <p:spPr bwMode="auto">
                <a:xfrm>
                  <a:off x="2389" y="2221"/>
                  <a:ext cx="1120" cy="1"/>
                </a:xfrm>
                <a:prstGeom prst="line">
                  <a:avLst/>
                </a:prstGeom>
                <a:noFill/>
                <a:ln w="9360">
                  <a:solidFill>
                    <a:srgbClr val="000000"/>
                  </a:solidFill>
                  <a:miter lim="800000"/>
                  <a:headEnd/>
                  <a:tailEnd/>
                </a:ln>
                <a:effectLst/>
              </p:spPr>
              <p:txBody>
                <a:bodyPr/>
                <a:lstStyle/>
                <a:p>
                  <a:endParaRPr lang="en-US"/>
                </a:p>
              </p:txBody>
            </p:sp>
            <p:sp>
              <p:nvSpPr>
                <p:cNvPr id="47187" name="Line 83"/>
                <p:cNvSpPr>
                  <a:spLocks noChangeShapeType="1"/>
                </p:cNvSpPr>
                <p:nvPr/>
              </p:nvSpPr>
              <p:spPr bwMode="auto">
                <a:xfrm>
                  <a:off x="2957" y="2221"/>
                  <a:ext cx="1" cy="192"/>
                </a:xfrm>
                <a:prstGeom prst="line">
                  <a:avLst/>
                </a:prstGeom>
                <a:noFill/>
                <a:ln w="9360">
                  <a:solidFill>
                    <a:srgbClr val="000000"/>
                  </a:solidFill>
                  <a:miter lim="800000"/>
                  <a:headEnd/>
                  <a:tailEnd/>
                </a:ln>
                <a:effectLst/>
              </p:spPr>
              <p:txBody>
                <a:bodyPr/>
                <a:lstStyle/>
                <a:p>
                  <a:endParaRPr lang="en-US"/>
                </a:p>
              </p:txBody>
            </p:sp>
            <p:sp>
              <p:nvSpPr>
                <p:cNvPr id="47188" name="Rectangle 84"/>
                <p:cNvSpPr>
                  <a:spLocks noChangeArrowheads="1"/>
                </p:cNvSpPr>
                <p:nvPr/>
              </p:nvSpPr>
              <p:spPr bwMode="auto">
                <a:xfrm>
                  <a:off x="2762" y="2415"/>
                  <a:ext cx="382" cy="348"/>
                </a:xfrm>
                <a:prstGeom prst="rect">
                  <a:avLst/>
                </a:prstGeom>
                <a:noFill/>
                <a:ln w="9360">
                  <a:solidFill>
                    <a:srgbClr val="000000"/>
                  </a:solidFill>
                  <a:miter lim="800000"/>
                  <a:headEnd/>
                  <a:tailEnd/>
                </a:ln>
                <a:effectLst/>
              </p:spPr>
              <p:txBody>
                <a:bodyPr wrap="none" anchor="ctr"/>
                <a:lstStyle/>
                <a:p>
                  <a:endParaRPr lang="en-US"/>
                </a:p>
              </p:txBody>
            </p:sp>
            <p:sp>
              <p:nvSpPr>
                <p:cNvPr id="47189" name="Text Box 85"/>
                <p:cNvSpPr txBox="1">
                  <a:spLocks noChangeArrowheads="1"/>
                </p:cNvSpPr>
                <p:nvPr/>
              </p:nvSpPr>
              <p:spPr bwMode="auto">
                <a:xfrm>
                  <a:off x="2857" y="2479"/>
                  <a:ext cx="208" cy="232"/>
                </a:xfrm>
                <a:prstGeom prst="rect">
                  <a:avLst/>
                </a:prstGeom>
                <a:noFill/>
                <a:ln w="9525">
                  <a:noFill/>
                  <a:round/>
                  <a:headEnd/>
                  <a:tailEnd/>
                </a:ln>
                <a:effectLst/>
              </p:spPr>
              <p:txBody>
                <a:bodyPr wrap="none"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M</a:t>
                  </a:r>
                </a:p>
              </p:txBody>
            </p:sp>
          </p:grpSp>
          <p:grpSp>
            <p:nvGrpSpPr>
              <p:cNvPr id="47190" name="Group 86"/>
              <p:cNvGrpSpPr>
                <a:grpSpLocks/>
              </p:cNvGrpSpPr>
              <p:nvPr/>
            </p:nvGrpSpPr>
            <p:grpSpPr bwMode="auto">
              <a:xfrm>
                <a:off x="3805" y="1381"/>
                <a:ext cx="1378" cy="1381"/>
                <a:chOff x="3805" y="1381"/>
                <a:chExt cx="1378" cy="1381"/>
              </a:xfrm>
            </p:grpSpPr>
            <p:grpSp>
              <p:nvGrpSpPr>
                <p:cNvPr id="47191" name="Group 87"/>
                <p:cNvGrpSpPr>
                  <a:grpSpLocks/>
                </p:cNvGrpSpPr>
                <p:nvPr/>
              </p:nvGrpSpPr>
              <p:grpSpPr bwMode="auto">
                <a:xfrm>
                  <a:off x="3805" y="1381"/>
                  <a:ext cx="258" cy="655"/>
                  <a:chOff x="3805" y="1381"/>
                  <a:chExt cx="258" cy="655"/>
                </a:xfrm>
              </p:grpSpPr>
              <p:grpSp>
                <p:nvGrpSpPr>
                  <p:cNvPr id="47192" name="Group 88"/>
                  <p:cNvGrpSpPr>
                    <a:grpSpLocks/>
                  </p:cNvGrpSpPr>
                  <p:nvPr/>
                </p:nvGrpSpPr>
                <p:grpSpPr bwMode="auto">
                  <a:xfrm>
                    <a:off x="3805" y="1381"/>
                    <a:ext cx="258" cy="239"/>
                    <a:chOff x="3805" y="1381"/>
                    <a:chExt cx="258" cy="239"/>
                  </a:xfrm>
                </p:grpSpPr>
                <p:sp>
                  <p:nvSpPr>
                    <p:cNvPr id="47193" name="Oval 89"/>
                    <p:cNvSpPr>
                      <a:spLocks noChangeArrowheads="1"/>
                    </p:cNvSpPr>
                    <p:nvPr/>
                  </p:nvSpPr>
                  <p:spPr bwMode="auto">
                    <a:xfrm>
                      <a:off x="3805" y="1381"/>
                      <a:ext cx="240" cy="240"/>
                    </a:xfrm>
                    <a:prstGeom prst="ellipse">
                      <a:avLst/>
                    </a:prstGeom>
                    <a:noFill/>
                    <a:ln w="9360">
                      <a:solidFill>
                        <a:srgbClr val="000000"/>
                      </a:solidFill>
                      <a:miter lim="800000"/>
                      <a:headEnd/>
                      <a:tailEnd/>
                    </a:ln>
                    <a:effectLst/>
                  </p:spPr>
                  <p:txBody>
                    <a:bodyPr wrap="none" anchor="ctr"/>
                    <a:lstStyle/>
                    <a:p>
                      <a:endParaRPr lang="en-US"/>
                    </a:p>
                  </p:txBody>
                </p:sp>
                <p:sp>
                  <p:nvSpPr>
                    <p:cNvPr id="47194" name="Text Box 90"/>
                    <p:cNvSpPr txBox="1">
                      <a:spLocks noChangeArrowheads="1"/>
                    </p:cNvSpPr>
                    <p:nvPr/>
                  </p:nvSpPr>
                  <p:spPr bwMode="auto">
                    <a:xfrm>
                      <a:off x="3824" y="1381"/>
                      <a:ext cx="240" cy="232"/>
                    </a:xfrm>
                    <a:prstGeom prst="rect">
                      <a:avLst/>
                    </a:prstGeom>
                    <a:noFill/>
                    <a:ln w="9525">
                      <a:noFill/>
                      <a:round/>
                      <a:headEnd/>
                      <a:tailEnd/>
                    </a:ln>
                    <a:effectLst/>
                  </p:spPr>
                  <p:txBody>
                    <a:bodyPr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P</a:t>
                      </a:r>
                    </a:p>
                  </p:txBody>
                </p:sp>
              </p:grpSp>
              <p:grpSp>
                <p:nvGrpSpPr>
                  <p:cNvPr id="47195" name="Group 91"/>
                  <p:cNvGrpSpPr>
                    <a:grpSpLocks/>
                  </p:cNvGrpSpPr>
                  <p:nvPr/>
                </p:nvGrpSpPr>
                <p:grpSpPr bwMode="auto">
                  <a:xfrm>
                    <a:off x="3841" y="1805"/>
                    <a:ext cx="190" cy="231"/>
                    <a:chOff x="3841" y="1805"/>
                    <a:chExt cx="190" cy="231"/>
                  </a:xfrm>
                </p:grpSpPr>
                <p:sp>
                  <p:nvSpPr>
                    <p:cNvPr id="47196" name="Rectangle 92"/>
                    <p:cNvSpPr>
                      <a:spLocks noChangeArrowheads="1"/>
                    </p:cNvSpPr>
                    <p:nvPr/>
                  </p:nvSpPr>
                  <p:spPr bwMode="auto">
                    <a:xfrm>
                      <a:off x="3841" y="1813"/>
                      <a:ext cx="175" cy="213"/>
                    </a:xfrm>
                    <a:prstGeom prst="rect">
                      <a:avLst/>
                    </a:prstGeom>
                    <a:noFill/>
                    <a:ln w="9360">
                      <a:solidFill>
                        <a:srgbClr val="000000"/>
                      </a:solidFill>
                      <a:miter lim="800000"/>
                      <a:headEnd/>
                      <a:tailEnd/>
                    </a:ln>
                    <a:effectLst/>
                  </p:spPr>
                  <p:txBody>
                    <a:bodyPr wrap="none" anchor="ctr"/>
                    <a:lstStyle/>
                    <a:p>
                      <a:endParaRPr lang="en-US"/>
                    </a:p>
                  </p:txBody>
                </p:sp>
                <p:sp>
                  <p:nvSpPr>
                    <p:cNvPr id="47197" name="Text Box 93"/>
                    <p:cNvSpPr txBox="1">
                      <a:spLocks noChangeArrowheads="1"/>
                    </p:cNvSpPr>
                    <p:nvPr/>
                  </p:nvSpPr>
                  <p:spPr bwMode="auto">
                    <a:xfrm>
                      <a:off x="3847" y="1805"/>
                      <a:ext cx="186" cy="232"/>
                    </a:xfrm>
                    <a:prstGeom prst="rect">
                      <a:avLst/>
                    </a:prstGeom>
                    <a:noFill/>
                    <a:ln w="9525">
                      <a:noFill/>
                      <a:round/>
                      <a:headEnd/>
                      <a:tailEnd/>
                    </a:ln>
                    <a:effectLst/>
                  </p:spPr>
                  <p:txBody>
                    <a:bodyPr wrap="none"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C</a:t>
                      </a:r>
                    </a:p>
                  </p:txBody>
                </p:sp>
              </p:grpSp>
              <p:sp>
                <p:nvSpPr>
                  <p:cNvPr id="47198" name="Line 94"/>
                  <p:cNvSpPr>
                    <a:spLocks noChangeShapeType="1"/>
                  </p:cNvSpPr>
                  <p:nvPr/>
                </p:nvSpPr>
                <p:spPr bwMode="auto">
                  <a:xfrm>
                    <a:off x="3925" y="1621"/>
                    <a:ext cx="1" cy="192"/>
                  </a:xfrm>
                  <a:prstGeom prst="line">
                    <a:avLst/>
                  </a:prstGeom>
                  <a:noFill/>
                  <a:ln w="9360">
                    <a:solidFill>
                      <a:srgbClr val="000000"/>
                    </a:solidFill>
                    <a:miter lim="800000"/>
                    <a:headEnd/>
                    <a:tailEnd/>
                  </a:ln>
                  <a:effectLst/>
                </p:spPr>
                <p:txBody>
                  <a:bodyPr/>
                  <a:lstStyle/>
                  <a:p>
                    <a:endParaRPr lang="en-US"/>
                  </a:p>
                </p:txBody>
              </p:sp>
            </p:grpSp>
            <p:grpSp>
              <p:nvGrpSpPr>
                <p:cNvPr id="47199" name="Group 95"/>
                <p:cNvGrpSpPr>
                  <a:grpSpLocks/>
                </p:cNvGrpSpPr>
                <p:nvPr/>
              </p:nvGrpSpPr>
              <p:grpSpPr bwMode="auto">
                <a:xfrm>
                  <a:off x="4181" y="1381"/>
                  <a:ext cx="258" cy="655"/>
                  <a:chOff x="4181" y="1381"/>
                  <a:chExt cx="258" cy="655"/>
                </a:xfrm>
              </p:grpSpPr>
              <p:grpSp>
                <p:nvGrpSpPr>
                  <p:cNvPr id="47200" name="Group 96"/>
                  <p:cNvGrpSpPr>
                    <a:grpSpLocks/>
                  </p:cNvGrpSpPr>
                  <p:nvPr/>
                </p:nvGrpSpPr>
                <p:grpSpPr bwMode="auto">
                  <a:xfrm>
                    <a:off x="4181" y="1381"/>
                    <a:ext cx="258" cy="239"/>
                    <a:chOff x="4181" y="1381"/>
                    <a:chExt cx="258" cy="239"/>
                  </a:xfrm>
                </p:grpSpPr>
                <p:sp>
                  <p:nvSpPr>
                    <p:cNvPr id="47201" name="Oval 97"/>
                    <p:cNvSpPr>
                      <a:spLocks noChangeArrowheads="1"/>
                    </p:cNvSpPr>
                    <p:nvPr/>
                  </p:nvSpPr>
                  <p:spPr bwMode="auto">
                    <a:xfrm>
                      <a:off x="4181" y="1381"/>
                      <a:ext cx="240" cy="240"/>
                    </a:xfrm>
                    <a:prstGeom prst="ellipse">
                      <a:avLst/>
                    </a:prstGeom>
                    <a:noFill/>
                    <a:ln w="9360">
                      <a:solidFill>
                        <a:srgbClr val="000000"/>
                      </a:solidFill>
                      <a:miter lim="800000"/>
                      <a:headEnd/>
                      <a:tailEnd/>
                    </a:ln>
                    <a:effectLst/>
                  </p:spPr>
                  <p:txBody>
                    <a:bodyPr wrap="none" anchor="ctr"/>
                    <a:lstStyle/>
                    <a:p>
                      <a:endParaRPr lang="en-US"/>
                    </a:p>
                  </p:txBody>
                </p:sp>
                <p:sp>
                  <p:nvSpPr>
                    <p:cNvPr id="47202" name="Text Box 98"/>
                    <p:cNvSpPr txBox="1">
                      <a:spLocks noChangeArrowheads="1"/>
                    </p:cNvSpPr>
                    <p:nvPr/>
                  </p:nvSpPr>
                  <p:spPr bwMode="auto">
                    <a:xfrm>
                      <a:off x="4200" y="1381"/>
                      <a:ext cx="240" cy="232"/>
                    </a:xfrm>
                    <a:prstGeom prst="rect">
                      <a:avLst/>
                    </a:prstGeom>
                    <a:noFill/>
                    <a:ln w="9525">
                      <a:noFill/>
                      <a:round/>
                      <a:headEnd/>
                      <a:tailEnd/>
                    </a:ln>
                    <a:effectLst/>
                  </p:spPr>
                  <p:txBody>
                    <a:bodyPr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P</a:t>
                      </a:r>
                    </a:p>
                  </p:txBody>
                </p:sp>
              </p:grpSp>
              <p:grpSp>
                <p:nvGrpSpPr>
                  <p:cNvPr id="47203" name="Group 99"/>
                  <p:cNvGrpSpPr>
                    <a:grpSpLocks/>
                  </p:cNvGrpSpPr>
                  <p:nvPr/>
                </p:nvGrpSpPr>
                <p:grpSpPr bwMode="auto">
                  <a:xfrm>
                    <a:off x="4217" y="1805"/>
                    <a:ext cx="190" cy="231"/>
                    <a:chOff x="4217" y="1805"/>
                    <a:chExt cx="190" cy="231"/>
                  </a:xfrm>
                </p:grpSpPr>
                <p:sp>
                  <p:nvSpPr>
                    <p:cNvPr id="47204" name="Rectangle 100"/>
                    <p:cNvSpPr>
                      <a:spLocks noChangeArrowheads="1"/>
                    </p:cNvSpPr>
                    <p:nvPr/>
                  </p:nvSpPr>
                  <p:spPr bwMode="auto">
                    <a:xfrm>
                      <a:off x="4217" y="1813"/>
                      <a:ext cx="175" cy="213"/>
                    </a:xfrm>
                    <a:prstGeom prst="rect">
                      <a:avLst/>
                    </a:prstGeom>
                    <a:noFill/>
                    <a:ln w="9360">
                      <a:solidFill>
                        <a:srgbClr val="000000"/>
                      </a:solidFill>
                      <a:miter lim="800000"/>
                      <a:headEnd/>
                      <a:tailEnd/>
                    </a:ln>
                    <a:effectLst/>
                  </p:spPr>
                  <p:txBody>
                    <a:bodyPr wrap="none" anchor="ctr"/>
                    <a:lstStyle/>
                    <a:p>
                      <a:endParaRPr lang="en-US"/>
                    </a:p>
                  </p:txBody>
                </p:sp>
                <p:sp>
                  <p:nvSpPr>
                    <p:cNvPr id="47205" name="Text Box 101"/>
                    <p:cNvSpPr txBox="1">
                      <a:spLocks noChangeArrowheads="1"/>
                    </p:cNvSpPr>
                    <p:nvPr/>
                  </p:nvSpPr>
                  <p:spPr bwMode="auto">
                    <a:xfrm>
                      <a:off x="4222" y="1805"/>
                      <a:ext cx="186" cy="232"/>
                    </a:xfrm>
                    <a:prstGeom prst="rect">
                      <a:avLst/>
                    </a:prstGeom>
                    <a:noFill/>
                    <a:ln w="9525">
                      <a:noFill/>
                      <a:round/>
                      <a:headEnd/>
                      <a:tailEnd/>
                    </a:ln>
                    <a:effectLst/>
                  </p:spPr>
                  <p:txBody>
                    <a:bodyPr wrap="none"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C</a:t>
                      </a:r>
                    </a:p>
                  </p:txBody>
                </p:sp>
              </p:grpSp>
              <p:sp>
                <p:nvSpPr>
                  <p:cNvPr id="47206" name="Line 102"/>
                  <p:cNvSpPr>
                    <a:spLocks noChangeShapeType="1"/>
                  </p:cNvSpPr>
                  <p:nvPr/>
                </p:nvSpPr>
                <p:spPr bwMode="auto">
                  <a:xfrm>
                    <a:off x="4301" y="1621"/>
                    <a:ext cx="1" cy="192"/>
                  </a:xfrm>
                  <a:prstGeom prst="line">
                    <a:avLst/>
                  </a:prstGeom>
                  <a:noFill/>
                  <a:ln w="9360">
                    <a:solidFill>
                      <a:srgbClr val="000000"/>
                    </a:solidFill>
                    <a:miter lim="800000"/>
                    <a:headEnd/>
                    <a:tailEnd/>
                  </a:ln>
                  <a:effectLst/>
                </p:spPr>
                <p:txBody>
                  <a:bodyPr/>
                  <a:lstStyle/>
                  <a:p>
                    <a:endParaRPr lang="en-US"/>
                  </a:p>
                </p:txBody>
              </p:sp>
            </p:grpSp>
            <p:grpSp>
              <p:nvGrpSpPr>
                <p:cNvPr id="47207" name="Group 103"/>
                <p:cNvGrpSpPr>
                  <a:grpSpLocks/>
                </p:cNvGrpSpPr>
                <p:nvPr/>
              </p:nvGrpSpPr>
              <p:grpSpPr bwMode="auto">
                <a:xfrm>
                  <a:off x="4557" y="1381"/>
                  <a:ext cx="258" cy="655"/>
                  <a:chOff x="4557" y="1381"/>
                  <a:chExt cx="258" cy="655"/>
                </a:xfrm>
              </p:grpSpPr>
              <p:grpSp>
                <p:nvGrpSpPr>
                  <p:cNvPr id="47208" name="Group 104"/>
                  <p:cNvGrpSpPr>
                    <a:grpSpLocks/>
                  </p:cNvGrpSpPr>
                  <p:nvPr/>
                </p:nvGrpSpPr>
                <p:grpSpPr bwMode="auto">
                  <a:xfrm>
                    <a:off x="4557" y="1381"/>
                    <a:ext cx="258" cy="239"/>
                    <a:chOff x="4557" y="1381"/>
                    <a:chExt cx="258" cy="239"/>
                  </a:xfrm>
                </p:grpSpPr>
                <p:sp>
                  <p:nvSpPr>
                    <p:cNvPr id="47209" name="Oval 105"/>
                    <p:cNvSpPr>
                      <a:spLocks noChangeArrowheads="1"/>
                    </p:cNvSpPr>
                    <p:nvPr/>
                  </p:nvSpPr>
                  <p:spPr bwMode="auto">
                    <a:xfrm>
                      <a:off x="4557" y="1381"/>
                      <a:ext cx="240" cy="240"/>
                    </a:xfrm>
                    <a:prstGeom prst="ellipse">
                      <a:avLst/>
                    </a:prstGeom>
                    <a:noFill/>
                    <a:ln w="9360">
                      <a:solidFill>
                        <a:srgbClr val="000000"/>
                      </a:solidFill>
                      <a:miter lim="800000"/>
                      <a:headEnd/>
                      <a:tailEnd/>
                    </a:ln>
                    <a:effectLst/>
                  </p:spPr>
                  <p:txBody>
                    <a:bodyPr wrap="none" anchor="ctr"/>
                    <a:lstStyle/>
                    <a:p>
                      <a:endParaRPr lang="en-US"/>
                    </a:p>
                  </p:txBody>
                </p:sp>
                <p:sp>
                  <p:nvSpPr>
                    <p:cNvPr id="47210" name="Text Box 106"/>
                    <p:cNvSpPr txBox="1">
                      <a:spLocks noChangeArrowheads="1"/>
                    </p:cNvSpPr>
                    <p:nvPr/>
                  </p:nvSpPr>
                  <p:spPr bwMode="auto">
                    <a:xfrm>
                      <a:off x="4576" y="1381"/>
                      <a:ext cx="240" cy="232"/>
                    </a:xfrm>
                    <a:prstGeom prst="rect">
                      <a:avLst/>
                    </a:prstGeom>
                    <a:noFill/>
                    <a:ln w="9525">
                      <a:noFill/>
                      <a:round/>
                      <a:headEnd/>
                      <a:tailEnd/>
                    </a:ln>
                    <a:effectLst/>
                  </p:spPr>
                  <p:txBody>
                    <a:bodyPr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P</a:t>
                      </a:r>
                    </a:p>
                  </p:txBody>
                </p:sp>
              </p:grpSp>
              <p:grpSp>
                <p:nvGrpSpPr>
                  <p:cNvPr id="47211" name="Group 107"/>
                  <p:cNvGrpSpPr>
                    <a:grpSpLocks/>
                  </p:cNvGrpSpPr>
                  <p:nvPr/>
                </p:nvGrpSpPr>
                <p:grpSpPr bwMode="auto">
                  <a:xfrm>
                    <a:off x="4593" y="1805"/>
                    <a:ext cx="190" cy="231"/>
                    <a:chOff x="4593" y="1805"/>
                    <a:chExt cx="190" cy="231"/>
                  </a:xfrm>
                </p:grpSpPr>
                <p:sp>
                  <p:nvSpPr>
                    <p:cNvPr id="47212" name="Rectangle 108"/>
                    <p:cNvSpPr>
                      <a:spLocks noChangeArrowheads="1"/>
                    </p:cNvSpPr>
                    <p:nvPr/>
                  </p:nvSpPr>
                  <p:spPr bwMode="auto">
                    <a:xfrm>
                      <a:off x="4593" y="1813"/>
                      <a:ext cx="175" cy="213"/>
                    </a:xfrm>
                    <a:prstGeom prst="rect">
                      <a:avLst/>
                    </a:prstGeom>
                    <a:noFill/>
                    <a:ln w="9360">
                      <a:solidFill>
                        <a:srgbClr val="000000"/>
                      </a:solidFill>
                      <a:miter lim="800000"/>
                      <a:headEnd/>
                      <a:tailEnd/>
                    </a:ln>
                    <a:effectLst/>
                  </p:spPr>
                  <p:txBody>
                    <a:bodyPr wrap="none" anchor="ctr"/>
                    <a:lstStyle/>
                    <a:p>
                      <a:endParaRPr lang="en-US"/>
                    </a:p>
                  </p:txBody>
                </p:sp>
                <p:sp>
                  <p:nvSpPr>
                    <p:cNvPr id="47213" name="Text Box 109"/>
                    <p:cNvSpPr txBox="1">
                      <a:spLocks noChangeArrowheads="1"/>
                    </p:cNvSpPr>
                    <p:nvPr/>
                  </p:nvSpPr>
                  <p:spPr bwMode="auto">
                    <a:xfrm>
                      <a:off x="4598" y="1805"/>
                      <a:ext cx="186" cy="232"/>
                    </a:xfrm>
                    <a:prstGeom prst="rect">
                      <a:avLst/>
                    </a:prstGeom>
                    <a:noFill/>
                    <a:ln w="9525">
                      <a:noFill/>
                      <a:round/>
                      <a:headEnd/>
                      <a:tailEnd/>
                    </a:ln>
                    <a:effectLst/>
                  </p:spPr>
                  <p:txBody>
                    <a:bodyPr wrap="none"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C</a:t>
                      </a:r>
                    </a:p>
                  </p:txBody>
                </p:sp>
              </p:grpSp>
              <p:sp>
                <p:nvSpPr>
                  <p:cNvPr id="47214" name="Line 110"/>
                  <p:cNvSpPr>
                    <a:spLocks noChangeShapeType="1"/>
                  </p:cNvSpPr>
                  <p:nvPr/>
                </p:nvSpPr>
                <p:spPr bwMode="auto">
                  <a:xfrm>
                    <a:off x="4677" y="1621"/>
                    <a:ext cx="1" cy="192"/>
                  </a:xfrm>
                  <a:prstGeom prst="line">
                    <a:avLst/>
                  </a:prstGeom>
                  <a:noFill/>
                  <a:ln w="9360">
                    <a:solidFill>
                      <a:srgbClr val="000000"/>
                    </a:solidFill>
                    <a:miter lim="800000"/>
                    <a:headEnd/>
                    <a:tailEnd/>
                  </a:ln>
                  <a:effectLst/>
                </p:spPr>
                <p:txBody>
                  <a:bodyPr/>
                  <a:lstStyle/>
                  <a:p>
                    <a:endParaRPr lang="en-US"/>
                  </a:p>
                </p:txBody>
              </p:sp>
            </p:grpSp>
            <p:grpSp>
              <p:nvGrpSpPr>
                <p:cNvPr id="47215" name="Group 111"/>
                <p:cNvGrpSpPr>
                  <a:grpSpLocks/>
                </p:cNvGrpSpPr>
                <p:nvPr/>
              </p:nvGrpSpPr>
              <p:grpSpPr bwMode="auto">
                <a:xfrm>
                  <a:off x="4925" y="1381"/>
                  <a:ext cx="258" cy="655"/>
                  <a:chOff x="4925" y="1381"/>
                  <a:chExt cx="258" cy="655"/>
                </a:xfrm>
              </p:grpSpPr>
              <p:grpSp>
                <p:nvGrpSpPr>
                  <p:cNvPr id="47216" name="Group 112"/>
                  <p:cNvGrpSpPr>
                    <a:grpSpLocks/>
                  </p:cNvGrpSpPr>
                  <p:nvPr/>
                </p:nvGrpSpPr>
                <p:grpSpPr bwMode="auto">
                  <a:xfrm>
                    <a:off x="4925" y="1381"/>
                    <a:ext cx="258" cy="239"/>
                    <a:chOff x="4925" y="1381"/>
                    <a:chExt cx="258" cy="239"/>
                  </a:xfrm>
                </p:grpSpPr>
                <p:sp>
                  <p:nvSpPr>
                    <p:cNvPr id="47217" name="Oval 113"/>
                    <p:cNvSpPr>
                      <a:spLocks noChangeArrowheads="1"/>
                    </p:cNvSpPr>
                    <p:nvPr/>
                  </p:nvSpPr>
                  <p:spPr bwMode="auto">
                    <a:xfrm>
                      <a:off x="4925" y="1381"/>
                      <a:ext cx="240" cy="240"/>
                    </a:xfrm>
                    <a:prstGeom prst="ellipse">
                      <a:avLst/>
                    </a:prstGeom>
                    <a:noFill/>
                    <a:ln w="9360">
                      <a:solidFill>
                        <a:srgbClr val="000000"/>
                      </a:solidFill>
                      <a:miter lim="800000"/>
                      <a:headEnd/>
                      <a:tailEnd/>
                    </a:ln>
                    <a:effectLst/>
                  </p:spPr>
                  <p:txBody>
                    <a:bodyPr wrap="none" anchor="ctr"/>
                    <a:lstStyle/>
                    <a:p>
                      <a:endParaRPr lang="en-US"/>
                    </a:p>
                  </p:txBody>
                </p:sp>
                <p:sp>
                  <p:nvSpPr>
                    <p:cNvPr id="47218" name="Text Box 114"/>
                    <p:cNvSpPr txBox="1">
                      <a:spLocks noChangeArrowheads="1"/>
                    </p:cNvSpPr>
                    <p:nvPr/>
                  </p:nvSpPr>
                  <p:spPr bwMode="auto">
                    <a:xfrm>
                      <a:off x="4944" y="1381"/>
                      <a:ext cx="240" cy="232"/>
                    </a:xfrm>
                    <a:prstGeom prst="rect">
                      <a:avLst/>
                    </a:prstGeom>
                    <a:noFill/>
                    <a:ln w="9525">
                      <a:noFill/>
                      <a:round/>
                      <a:headEnd/>
                      <a:tailEnd/>
                    </a:ln>
                    <a:effectLst/>
                  </p:spPr>
                  <p:txBody>
                    <a:bodyPr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P</a:t>
                      </a:r>
                    </a:p>
                  </p:txBody>
                </p:sp>
              </p:grpSp>
              <p:grpSp>
                <p:nvGrpSpPr>
                  <p:cNvPr id="47219" name="Group 115"/>
                  <p:cNvGrpSpPr>
                    <a:grpSpLocks/>
                  </p:cNvGrpSpPr>
                  <p:nvPr/>
                </p:nvGrpSpPr>
                <p:grpSpPr bwMode="auto">
                  <a:xfrm>
                    <a:off x="4961" y="1805"/>
                    <a:ext cx="190" cy="231"/>
                    <a:chOff x="4961" y="1805"/>
                    <a:chExt cx="190" cy="231"/>
                  </a:xfrm>
                </p:grpSpPr>
                <p:sp>
                  <p:nvSpPr>
                    <p:cNvPr id="47220" name="Rectangle 116"/>
                    <p:cNvSpPr>
                      <a:spLocks noChangeArrowheads="1"/>
                    </p:cNvSpPr>
                    <p:nvPr/>
                  </p:nvSpPr>
                  <p:spPr bwMode="auto">
                    <a:xfrm>
                      <a:off x="4961" y="1813"/>
                      <a:ext cx="175" cy="213"/>
                    </a:xfrm>
                    <a:prstGeom prst="rect">
                      <a:avLst/>
                    </a:prstGeom>
                    <a:noFill/>
                    <a:ln w="9360">
                      <a:solidFill>
                        <a:srgbClr val="000000"/>
                      </a:solidFill>
                      <a:miter lim="800000"/>
                      <a:headEnd/>
                      <a:tailEnd/>
                    </a:ln>
                    <a:effectLst/>
                  </p:spPr>
                  <p:txBody>
                    <a:bodyPr wrap="none" anchor="ctr"/>
                    <a:lstStyle/>
                    <a:p>
                      <a:endParaRPr lang="en-US"/>
                    </a:p>
                  </p:txBody>
                </p:sp>
                <p:sp>
                  <p:nvSpPr>
                    <p:cNvPr id="47221" name="Text Box 117"/>
                    <p:cNvSpPr txBox="1">
                      <a:spLocks noChangeArrowheads="1"/>
                    </p:cNvSpPr>
                    <p:nvPr/>
                  </p:nvSpPr>
                  <p:spPr bwMode="auto">
                    <a:xfrm>
                      <a:off x="4967" y="1805"/>
                      <a:ext cx="186" cy="232"/>
                    </a:xfrm>
                    <a:prstGeom prst="rect">
                      <a:avLst/>
                    </a:prstGeom>
                    <a:noFill/>
                    <a:ln w="9525">
                      <a:noFill/>
                      <a:round/>
                      <a:headEnd/>
                      <a:tailEnd/>
                    </a:ln>
                    <a:effectLst/>
                  </p:spPr>
                  <p:txBody>
                    <a:bodyPr wrap="none"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C</a:t>
                      </a:r>
                    </a:p>
                  </p:txBody>
                </p:sp>
              </p:grpSp>
              <p:sp>
                <p:nvSpPr>
                  <p:cNvPr id="47222" name="Line 118"/>
                  <p:cNvSpPr>
                    <a:spLocks noChangeShapeType="1"/>
                  </p:cNvSpPr>
                  <p:nvPr/>
                </p:nvSpPr>
                <p:spPr bwMode="auto">
                  <a:xfrm>
                    <a:off x="5045" y="1621"/>
                    <a:ext cx="1" cy="192"/>
                  </a:xfrm>
                  <a:prstGeom prst="line">
                    <a:avLst/>
                  </a:prstGeom>
                  <a:noFill/>
                  <a:ln w="9360">
                    <a:solidFill>
                      <a:srgbClr val="000000"/>
                    </a:solidFill>
                    <a:miter lim="800000"/>
                    <a:headEnd/>
                    <a:tailEnd/>
                  </a:ln>
                  <a:effectLst/>
                </p:spPr>
                <p:txBody>
                  <a:bodyPr/>
                  <a:lstStyle/>
                  <a:p>
                    <a:endParaRPr lang="en-US"/>
                  </a:p>
                </p:txBody>
              </p:sp>
            </p:grpSp>
            <p:sp>
              <p:nvSpPr>
                <p:cNvPr id="47223" name="Line 119"/>
                <p:cNvSpPr>
                  <a:spLocks noChangeShapeType="1"/>
                </p:cNvSpPr>
                <p:nvPr/>
              </p:nvSpPr>
              <p:spPr bwMode="auto">
                <a:xfrm>
                  <a:off x="3925" y="2029"/>
                  <a:ext cx="1" cy="192"/>
                </a:xfrm>
                <a:prstGeom prst="line">
                  <a:avLst/>
                </a:prstGeom>
                <a:noFill/>
                <a:ln w="9360">
                  <a:solidFill>
                    <a:srgbClr val="000000"/>
                  </a:solidFill>
                  <a:miter lim="800000"/>
                  <a:headEnd/>
                  <a:tailEnd/>
                </a:ln>
                <a:effectLst/>
              </p:spPr>
              <p:txBody>
                <a:bodyPr/>
                <a:lstStyle/>
                <a:p>
                  <a:endParaRPr lang="en-US"/>
                </a:p>
              </p:txBody>
            </p:sp>
            <p:sp>
              <p:nvSpPr>
                <p:cNvPr id="47224" name="Line 120"/>
                <p:cNvSpPr>
                  <a:spLocks noChangeShapeType="1"/>
                </p:cNvSpPr>
                <p:nvPr/>
              </p:nvSpPr>
              <p:spPr bwMode="auto">
                <a:xfrm>
                  <a:off x="4301" y="2025"/>
                  <a:ext cx="1" cy="192"/>
                </a:xfrm>
                <a:prstGeom prst="line">
                  <a:avLst/>
                </a:prstGeom>
                <a:noFill/>
                <a:ln w="9360">
                  <a:solidFill>
                    <a:srgbClr val="000000"/>
                  </a:solidFill>
                  <a:miter lim="800000"/>
                  <a:headEnd/>
                  <a:tailEnd/>
                </a:ln>
                <a:effectLst/>
              </p:spPr>
              <p:txBody>
                <a:bodyPr/>
                <a:lstStyle/>
                <a:p>
                  <a:endParaRPr lang="en-US"/>
                </a:p>
              </p:txBody>
            </p:sp>
            <p:sp>
              <p:nvSpPr>
                <p:cNvPr id="47225" name="Line 121"/>
                <p:cNvSpPr>
                  <a:spLocks noChangeShapeType="1"/>
                </p:cNvSpPr>
                <p:nvPr/>
              </p:nvSpPr>
              <p:spPr bwMode="auto">
                <a:xfrm>
                  <a:off x="4677" y="2029"/>
                  <a:ext cx="1" cy="192"/>
                </a:xfrm>
                <a:prstGeom prst="line">
                  <a:avLst/>
                </a:prstGeom>
                <a:noFill/>
                <a:ln w="9360">
                  <a:solidFill>
                    <a:srgbClr val="000000"/>
                  </a:solidFill>
                  <a:miter lim="800000"/>
                  <a:headEnd/>
                  <a:tailEnd/>
                </a:ln>
                <a:effectLst/>
              </p:spPr>
              <p:txBody>
                <a:bodyPr/>
                <a:lstStyle/>
                <a:p>
                  <a:endParaRPr lang="en-US"/>
                </a:p>
              </p:txBody>
            </p:sp>
            <p:sp>
              <p:nvSpPr>
                <p:cNvPr id="47226" name="Line 122"/>
                <p:cNvSpPr>
                  <a:spLocks noChangeShapeType="1"/>
                </p:cNvSpPr>
                <p:nvPr/>
              </p:nvSpPr>
              <p:spPr bwMode="auto">
                <a:xfrm>
                  <a:off x="5045" y="2029"/>
                  <a:ext cx="1" cy="192"/>
                </a:xfrm>
                <a:prstGeom prst="line">
                  <a:avLst/>
                </a:prstGeom>
                <a:noFill/>
                <a:ln w="9360">
                  <a:solidFill>
                    <a:srgbClr val="000000"/>
                  </a:solidFill>
                  <a:miter lim="800000"/>
                  <a:headEnd/>
                  <a:tailEnd/>
                </a:ln>
                <a:effectLst/>
              </p:spPr>
              <p:txBody>
                <a:bodyPr/>
                <a:lstStyle/>
                <a:p>
                  <a:endParaRPr lang="en-US"/>
                </a:p>
              </p:txBody>
            </p:sp>
            <p:sp>
              <p:nvSpPr>
                <p:cNvPr id="47227" name="Line 123"/>
                <p:cNvSpPr>
                  <a:spLocks noChangeShapeType="1"/>
                </p:cNvSpPr>
                <p:nvPr/>
              </p:nvSpPr>
              <p:spPr bwMode="auto">
                <a:xfrm>
                  <a:off x="3925" y="2221"/>
                  <a:ext cx="1120" cy="1"/>
                </a:xfrm>
                <a:prstGeom prst="line">
                  <a:avLst/>
                </a:prstGeom>
                <a:noFill/>
                <a:ln w="9360">
                  <a:solidFill>
                    <a:srgbClr val="000000"/>
                  </a:solidFill>
                  <a:miter lim="800000"/>
                  <a:headEnd/>
                  <a:tailEnd/>
                </a:ln>
                <a:effectLst/>
              </p:spPr>
              <p:txBody>
                <a:bodyPr/>
                <a:lstStyle/>
                <a:p>
                  <a:endParaRPr lang="en-US"/>
                </a:p>
              </p:txBody>
            </p:sp>
            <p:sp>
              <p:nvSpPr>
                <p:cNvPr id="47228" name="Line 124"/>
                <p:cNvSpPr>
                  <a:spLocks noChangeShapeType="1"/>
                </p:cNvSpPr>
                <p:nvPr/>
              </p:nvSpPr>
              <p:spPr bwMode="auto">
                <a:xfrm>
                  <a:off x="4493" y="2221"/>
                  <a:ext cx="1" cy="192"/>
                </a:xfrm>
                <a:prstGeom prst="line">
                  <a:avLst/>
                </a:prstGeom>
                <a:noFill/>
                <a:ln w="9360">
                  <a:solidFill>
                    <a:srgbClr val="000000"/>
                  </a:solidFill>
                  <a:miter lim="800000"/>
                  <a:headEnd/>
                  <a:tailEnd/>
                </a:ln>
                <a:effectLst/>
              </p:spPr>
              <p:txBody>
                <a:bodyPr/>
                <a:lstStyle/>
                <a:p>
                  <a:endParaRPr lang="en-US"/>
                </a:p>
              </p:txBody>
            </p:sp>
            <p:sp>
              <p:nvSpPr>
                <p:cNvPr id="47229" name="Rectangle 125"/>
                <p:cNvSpPr>
                  <a:spLocks noChangeArrowheads="1"/>
                </p:cNvSpPr>
                <p:nvPr/>
              </p:nvSpPr>
              <p:spPr bwMode="auto">
                <a:xfrm>
                  <a:off x="4298" y="2415"/>
                  <a:ext cx="382" cy="348"/>
                </a:xfrm>
                <a:prstGeom prst="rect">
                  <a:avLst/>
                </a:prstGeom>
                <a:noFill/>
                <a:ln w="9360">
                  <a:solidFill>
                    <a:srgbClr val="000000"/>
                  </a:solidFill>
                  <a:miter lim="800000"/>
                  <a:headEnd/>
                  <a:tailEnd/>
                </a:ln>
                <a:effectLst/>
              </p:spPr>
              <p:txBody>
                <a:bodyPr wrap="none" anchor="ctr"/>
                <a:lstStyle/>
                <a:p>
                  <a:endParaRPr lang="en-US"/>
                </a:p>
              </p:txBody>
            </p:sp>
            <p:sp>
              <p:nvSpPr>
                <p:cNvPr id="47230" name="Text Box 126"/>
                <p:cNvSpPr txBox="1">
                  <a:spLocks noChangeArrowheads="1"/>
                </p:cNvSpPr>
                <p:nvPr/>
              </p:nvSpPr>
              <p:spPr bwMode="auto">
                <a:xfrm>
                  <a:off x="4393" y="2479"/>
                  <a:ext cx="208" cy="232"/>
                </a:xfrm>
                <a:prstGeom prst="rect">
                  <a:avLst/>
                </a:prstGeom>
                <a:noFill/>
                <a:ln w="9525">
                  <a:noFill/>
                  <a:round/>
                  <a:headEnd/>
                  <a:tailEnd/>
                </a:ln>
                <a:effectLst/>
              </p:spPr>
              <p:txBody>
                <a:bodyPr wrap="none"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M</a:t>
                  </a:r>
                </a:p>
              </p:txBody>
            </p:sp>
          </p:grpSp>
          <p:sp>
            <p:nvSpPr>
              <p:cNvPr id="47231" name="Line 127"/>
              <p:cNvSpPr>
                <a:spLocks noChangeShapeType="1"/>
              </p:cNvSpPr>
              <p:nvPr/>
            </p:nvSpPr>
            <p:spPr bwMode="auto">
              <a:xfrm>
                <a:off x="1421" y="2765"/>
                <a:ext cx="1" cy="248"/>
              </a:xfrm>
              <a:prstGeom prst="line">
                <a:avLst/>
              </a:prstGeom>
              <a:noFill/>
              <a:ln w="9360">
                <a:solidFill>
                  <a:srgbClr val="000000"/>
                </a:solidFill>
                <a:miter lim="800000"/>
                <a:headEnd/>
                <a:tailEnd/>
              </a:ln>
              <a:effectLst/>
            </p:spPr>
            <p:txBody>
              <a:bodyPr/>
              <a:lstStyle/>
              <a:p>
                <a:endParaRPr lang="en-US"/>
              </a:p>
            </p:txBody>
          </p:sp>
          <p:sp>
            <p:nvSpPr>
              <p:cNvPr id="47232" name="Line 128"/>
              <p:cNvSpPr>
                <a:spLocks noChangeShapeType="1"/>
              </p:cNvSpPr>
              <p:nvPr/>
            </p:nvSpPr>
            <p:spPr bwMode="auto">
              <a:xfrm>
                <a:off x="2957" y="2765"/>
                <a:ext cx="1" cy="248"/>
              </a:xfrm>
              <a:prstGeom prst="line">
                <a:avLst/>
              </a:prstGeom>
              <a:noFill/>
              <a:ln w="9360">
                <a:solidFill>
                  <a:srgbClr val="000000"/>
                </a:solidFill>
                <a:miter lim="800000"/>
                <a:headEnd/>
                <a:tailEnd/>
              </a:ln>
              <a:effectLst/>
            </p:spPr>
            <p:txBody>
              <a:bodyPr/>
              <a:lstStyle/>
              <a:p>
                <a:endParaRPr lang="en-US"/>
              </a:p>
            </p:txBody>
          </p:sp>
          <p:sp>
            <p:nvSpPr>
              <p:cNvPr id="47233" name="Line 129"/>
              <p:cNvSpPr>
                <a:spLocks noChangeShapeType="1"/>
              </p:cNvSpPr>
              <p:nvPr/>
            </p:nvSpPr>
            <p:spPr bwMode="auto">
              <a:xfrm>
                <a:off x="4493" y="2765"/>
                <a:ext cx="1" cy="248"/>
              </a:xfrm>
              <a:prstGeom prst="line">
                <a:avLst/>
              </a:prstGeom>
              <a:noFill/>
              <a:ln w="9360">
                <a:solidFill>
                  <a:srgbClr val="000000"/>
                </a:solidFill>
                <a:miter lim="800000"/>
                <a:headEnd/>
                <a:tailEnd/>
              </a:ln>
              <a:effectLst/>
            </p:spPr>
            <p:txBody>
              <a:bodyPr/>
              <a:lstStyle/>
              <a:p>
                <a:endParaRPr lang="en-US"/>
              </a:p>
            </p:txBody>
          </p:sp>
          <p:grpSp>
            <p:nvGrpSpPr>
              <p:cNvPr id="47234" name="Group 130"/>
              <p:cNvGrpSpPr>
                <a:grpSpLocks/>
              </p:cNvGrpSpPr>
              <p:nvPr/>
            </p:nvGrpSpPr>
            <p:grpSpPr bwMode="auto">
              <a:xfrm>
                <a:off x="1213" y="3003"/>
                <a:ext cx="3455" cy="231"/>
                <a:chOff x="1213" y="3003"/>
                <a:chExt cx="3455" cy="231"/>
              </a:xfrm>
            </p:grpSpPr>
            <p:sp>
              <p:nvSpPr>
                <p:cNvPr id="47235" name="Rectangle 131"/>
                <p:cNvSpPr>
                  <a:spLocks noChangeArrowheads="1"/>
                </p:cNvSpPr>
                <p:nvPr/>
              </p:nvSpPr>
              <p:spPr bwMode="auto">
                <a:xfrm>
                  <a:off x="1213" y="3013"/>
                  <a:ext cx="3456" cy="219"/>
                </a:xfrm>
                <a:prstGeom prst="rect">
                  <a:avLst/>
                </a:prstGeom>
                <a:noFill/>
                <a:ln w="9360">
                  <a:solidFill>
                    <a:srgbClr val="000000"/>
                  </a:solidFill>
                  <a:miter lim="800000"/>
                  <a:headEnd/>
                  <a:tailEnd/>
                </a:ln>
                <a:effectLst/>
              </p:spPr>
              <p:txBody>
                <a:bodyPr wrap="none" anchor="ctr"/>
                <a:lstStyle/>
                <a:p>
                  <a:endParaRPr lang="en-US"/>
                </a:p>
              </p:txBody>
            </p:sp>
            <p:sp>
              <p:nvSpPr>
                <p:cNvPr id="47236" name="Text Box 132"/>
                <p:cNvSpPr txBox="1">
                  <a:spLocks noChangeArrowheads="1"/>
                </p:cNvSpPr>
                <p:nvPr/>
              </p:nvSpPr>
              <p:spPr bwMode="auto">
                <a:xfrm>
                  <a:off x="2602" y="3003"/>
                  <a:ext cx="705" cy="232"/>
                </a:xfrm>
                <a:prstGeom prst="rect">
                  <a:avLst/>
                </a:prstGeom>
                <a:noFill/>
                <a:ln w="9525">
                  <a:noFill/>
                  <a:round/>
                  <a:headEnd/>
                  <a:tailEnd/>
                </a:ln>
                <a:effectLst/>
              </p:spPr>
              <p:txBody>
                <a:bodyPr wrap="none" lIns="90000" tIns="46800" rIns="90000" bIns="46800">
                  <a:spAutoFit/>
                </a:bodyPr>
                <a:lstStyle/>
                <a:p>
                  <a:pPr algn="l" rtl="0" eaLnBrk="0" hangingPunct="0">
                    <a:lnSpc>
                      <a:spcPct val="100000"/>
                    </a:lnSpc>
                    <a:spcBef>
                      <a:spcPts val="450"/>
                    </a:spcBef>
                    <a:buClr>
                      <a:srgbClr val="A50021"/>
                    </a:buClr>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A50021"/>
                      </a:solidFill>
                      <a:latin typeface="Comic Sans MS" pitchFamily="64" charset="0"/>
                    </a:rPr>
                    <a:t>Interconnect</a:t>
                  </a:r>
                </a:p>
              </p:txBody>
            </p:sp>
          </p:grpSp>
        </p:grpSp>
        <p:sp>
          <p:nvSpPr>
            <p:cNvPr id="47237" name="Rectangle 133"/>
            <p:cNvSpPr>
              <a:spLocks noChangeArrowheads="1"/>
            </p:cNvSpPr>
            <p:nvPr/>
          </p:nvSpPr>
          <p:spPr bwMode="auto">
            <a:xfrm>
              <a:off x="717" y="1303"/>
              <a:ext cx="1445" cy="1591"/>
            </a:xfrm>
            <a:prstGeom prst="rect">
              <a:avLst/>
            </a:prstGeom>
            <a:noFill/>
            <a:ln w="9360">
              <a:solidFill>
                <a:srgbClr val="000000"/>
              </a:solidFill>
              <a:prstDash val="dash"/>
              <a:miter lim="800000"/>
              <a:headEnd/>
              <a:tailEnd/>
            </a:ln>
            <a:effectLst/>
          </p:spPr>
          <p:txBody>
            <a:bodyPr wrap="none" anchor="ctr"/>
            <a:lstStyle/>
            <a:p>
              <a:endParaRPr lang="en-US"/>
            </a:p>
          </p:txBody>
        </p:sp>
        <p:sp>
          <p:nvSpPr>
            <p:cNvPr id="47238" name="Rectangle 134"/>
            <p:cNvSpPr>
              <a:spLocks noChangeArrowheads="1"/>
            </p:cNvSpPr>
            <p:nvPr/>
          </p:nvSpPr>
          <p:spPr bwMode="auto">
            <a:xfrm>
              <a:off x="2234" y="1303"/>
              <a:ext cx="1445" cy="1591"/>
            </a:xfrm>
            <a:prstGeom prst="rect">
              <a:avLst/>
            </a:prstGeom>
            <a:noFill/>
            <a:ln w="9360">
              <a:solidFill>
                <a:srgbClr val="000000"/>
              </a:solidFill>
              <a:prstDash val="dash"/>
              <a:miter lim="800000"/>
              <a:headEnd/>
              <a:tailEnd/>
            </a:ln>
            <a:effectLst/>
          </p:spPr>
          <p:txBody>
            <a:bodyPr wrap="none" anchor="ctr"/>
            <a:lstStyle/>
            <a:p>
              <a:endParaRPr lang="en-US"/>
            </a:p>
          </p:txBody>
        </p:sp>
        <p:sp>
          <p:nvSpPr>
            <p:cNvPr id="47239" name="Rectangle 135"/>
            <p:cNvSpPr>
              <a:spLocks noChangeArrowheads="1"/>
            </p:cNvSpPr>
            <p:nvPr/>
          </p:nvSpPr>
          <p:spPr bwMode="auto">
            <a:xfrm>
              <a:off x="3741" y="1303"/>
              <a:ext cx="1445" cy="1591"/>
            </a:xfrm>
            <a:prstGeom prst="rect">
              <a:avLst/>
            </a:prstGeom>
            <a:noFill/>
            <a:ln w="9360">
              <a:solidFill>
                <a:srgbClr val="000000"/>
              </a:solidFill>
              <a:prstDash val="dash"/>
              <a:miter lim="800000"/>
              <a:headEnd/>
              <a:tailEnd/>
            </a:ln>
            <a:effectLst/>
          </p:spPr>
          <p:txBody>
            <a:bodyPr wrap="none" anchor="ctr"/>
            <a:lstStyle/>
            <a:p>
              <a:endParaRPr lang="en-US"/>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48129"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Network Topology</a:t>
            </a:r>
          </a:p>
        </p:txBody>
      </p:sp>
      <p:pic>
        <p:nvPicPr>
          <p:cNvPr id="48130" name="Picture 2"/>
          <p:cNvPicPr>
            <a:picLocks noChangeAspect="1" noChangeArrowheads="1"/>
          </p:cNvPicPr>
          <p:nvPr/>
        </p:nvPicPr>
        <p:blipFill>
          <a:blip r:embed="rId3" cstate="print"/>
          <a:srcRect/>
          <a:stretch>
            <a:fillRect/>
          </a:stretch>
        </p:blipFill>
        <p:spPr bwMode="auto">
          <a:xfrm>
            <a:off x="533400" y="1295400"/>
            <a:ext cx="7943144" cy="25146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49153" name="Rectangle 1"/>
          <p:cNvSpPr>
            <a:spLocks noGrp="1" noChangeArrowheads="1"/>
          </p:cNvSpPr>
          <p:nvPr>
            <p:ph type="title"/>
          </p:nvPr>
        </p:nvSpPr>
        <p:spPr>
          <a:xfrm>
            <a:off x="457200" y="319088"/>
            <a:ext cx="8229600" cy="1143000"/>
          </a:xfrm>
          <a:ln/>
        </p:spPr>
        <p:txBody>
          <a:bodyPr lIns="0" tIns="0" rIns="0" bIns="0"/>
          <a:lstStyle/>
          <a:p>
            <a:r>
              <a:rPr lang="en-US" b="1" dirty="0" smtClean="0"/>
              <a:t>Network Properties</a:t>
            </a:r>
            <a:endParaRPr lang="en-US" b="1" dirty="0"/>
          </a:p>
        </p:txBody>
      </p:sp>
      <p:sp>
        <p:nvSpPr>
          <p:cNvPr id="49154" name="Rectangle 2"/>
          <p:cNvSpPr>
            <a:spLocks noGrp="1" noChangeArrowheads="1"/>
          </p:cNvSpPr>
          <p:nvPr>
            <p:ph type="body" idx="1"/>
          </p:nvPr>
        </p:nvSpPr>
        <p:spPr>
          <a:xfrm>
            <a:off x="457200" y="1600200"/>
            <a:ext cx="8229600" cy="4886325"/>
          </a:xfrm>
          <a:ln/>
        </p:spPr>
        <p:txBody>
          <a:bodyPr/>
          <a:lstStyle/>
          <a:p>
            <a:pPr algn="l" rtl="0">
              <a:lnSpc>
                <a:spcPct val="100000"/>
              </a:lnSpc>
            </a:pPr>
            <a:r>
              <a:rPr lang="en-GB" b="1" i="1" dirty="0">
                <a:solidFill>
                  <a:schemeClr val="accent6"/>
                </a:solidFill>
              </a:rPr>
              <a:t>Bisection Width</a:t>
            </a:r>
            <a:r>
              <a:rPr lang="en-GB" i="1" dirty="0">
                <a:solidFill>
                  <a:schemeClr val="accent6"/>
                </a:solidFill>
              </a:rPr>
              <a:t> </a:t>
            </a:r>
            <a:r>
              <a:rPr lang="en-GB" i="1" dirty="0"/>
              <a:t>- # links to be cut in order to divide the network into two equal parts</a:t>
            </a:r>
          </a:p>
          <a:p>
            <a:pPr algn="l" rtl="0">
              <a:lnSpc>
                <a:spcPct val="100000"/>
              </a:lnSpc>
            </a:pPr>
            <a:r>
              <a:rPr lang="en-GB" b="1" i="1" dirty="0">
                <a:solidFill>
                  <a:schemeClr val="accent6"/>
                </a:solidFill>
              </a:rPr>
              <a:t>Diameter</a:t>
            </a:r>
            <a:r>
              <a:rPr lang="en-GB" b="1" i="1" dirty="0"/>
              <a:t> – The max. distance between any two nodes</a:t>
            </a:r>
          </a:p>
          <a:p>
            <a:pPr algn="l" rtl="0">
              <a:lnSpc>
                <a:spcPct val="100000"/>
              </a:lnSpc>
            </a:pPr>
            <a:r>
              <a:rPr lang="en-GB" b="1" i="1" dirty="0">
                <a:solidFill>
                  <a:schemeClr val="accent6"/>
                </a:solidFill>
              </a:rPr>
              <a:t>Connectivity</a:t>
            </a:r>
            <a:r>
              <a:rPr lang="en-GB" b="1" i="1" dirty="0"/>
              <a:t> – </a:t>
            </a:r>
            <a:r>
              <a:rPr lang="en-GB" i="1" dirty="0"/>
              <a:t>Multiplicity of paths between any two nodes</a:t>
            </a:r>
          </a:p>
          <a:p>
            <a:pPr algn="l" rtl="0">
              <a:lnSpc>
                <a:spcPct val="100000"/>
              </a:lnSpc>
            </a:pPr>
            <a:r>
              <a:rPr lang="en-GB" b="1" i="1" dirty="0">
                <a:solidFill>
                  <a:schemeClr val="accent6"/>
                </a:solidFill>
              </a:rPr>
              <a:t>Cost </a:t>
            </a:r>
            <a:r>
              <a:rPr lang="en-GB" i="1" dirty="0"/>
              <a:t>– </a:t>
            </a:r>
            <a:r>
              <a:rPr lang="en-GB" i="1" dirty="0" smtClean="0"/>
              <a:t>Total Number </a:t>
            </a:r>
            <a:r>
              <a:rPr lang="en-GB" i="1" dirty="0"/>
              <a:t>of links</a:t>
            </a:r>
          </a:p>
          <a:p>
            <a:pPr algn="l" rtl="0">
              <a:lnSpc>
                <a:spcPct val="100000"/>
              </a:lnSpc>
              <a:buFont typeface="Arial" charset="0"/>
              <a:buNone/>
            </a:pPr>
            <a:endParaRPr lang="en-GB" i="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50177"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3D Torus</a:t>
            </a:r>
          </a:p>
        </p:txBody>
      </p:sp>
      <p:pic>
        <p:nvPicPr>
          <p:cNvPr id="50178" name="Picture 2"/>
          <p:cNvPicPr>
            <a:picLocks noChangeAspect="1" noChangeArrowheads="1"/>
          </p:cNvPicPr>
          <p:nvPr/>
        </p:nvPicPr>
        <p:blipFill>
          <a:blip r:embed="rId3" cstate="print"/>
          <a:srcRect/>
          <a:stretch>
            <a:fillRect/>
          </a:stretch>
        </p:blipFill>
        <p:spPr bwMode="auto">
          <a:xfrm>
            <a:off x="1828800" y="1447800"/>
            <a:ext cx="5791200" cy="465613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51201" name="Rectangle 1"/>
          <p:cNvSpPr>
            <a:spLocks noGrp="1" noChangeArrowheads="1"/>
          </p:cNvSpPr>
          <p:nvPr>
            <p:ph type="title"/>
          </p:nvPr>
        </p:nvSpPr>
        <p:spPr>
          <a:xfrm>
            <a:off x="457200" y="274638"/>
            <a:ext cx="8229600" cy="1143000"/>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effectLst>
                  <a:outerShdw blurRad="38100" dist="38100" dir="2700000" algn="tl">
                    <a:srgbClr val="000000">
                      <a:alpha val="43137"/>
                    </a:srgbClr>
                  </a:outerShdw>
                </a:effectLst>
              </a:rPr>
              <a:t>Ciara VXR-3DT </a:t>
            </a:r>
          </a:p>
        </p:txBody>
      </p:sp>
      <p:pic>
        <p:nvPicPr>
          <p:cNvPr id="51202" name="Picture 2"/>
          <p:cNvPicPr>
            <a:picLocks noChangeAspect="1" noChangeArrowheads="1"/>
          </p:cNvPicPr>
          <p:nvPr/>
        </p:nvPicPr>
        <p:blipFill>
          <a:blip r:embed="rId3" cstate="print"/>
          <a:srcRect/>
          <a:stretch>
            <a:fillRect/>
          </a:stretch>
        </p:blipFill>
        <p:spPr bwMode="auto">
          <a:xfrm>
            <a:off x="1371600" y="1476375"/>
            <a:ext cx="7391400" cy="4694238"/>
          </a:xfrm>
          <a:prstGeom prst="rect">
            <a:avLst/>
          </a:prstGeom>
          <a:noFill/>
          <a:ln w="9525">
            <a:noFill/>
            <a:round/>
            <a:headEnd/>
            <a:tailEnd/>
          </a:ln>
          <a:effectLst/>
        </p:spPr>
      </p:pic>
      <p:pic>
        <p:nvPicPr>
          <p:cNvPr id="51203" name="Picture 3"/>
          <p:cNvPicPr>
            <a:picLocks noChangeAspect="1" noChangeArrowheads="1"/>
          </p:cNvPicPr>
          <p:nvPr/>
        </p:nvPicPr>
        <p:blipFill>
          <a:blip r:embed="rId4" cstate="print"/>
          <a:srcRect/>
          <a:stretch>
            <a:fillRect/>
          </a:stretch>
        </p:blipFill>
        <p:spPr bwMode="auto">
          <a:xfrm>
            <a:off x="990600" y="1295400"/>
            <a:ext cx="1724025" cy="80962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effectLst>
                  <a:outerShdw blurRad="38100" dist="38100" dir="2700000" algn="tl">
                    <a:srgbClr val="000000">
                      <a:alpha val="43137"/>
                    </a:srgbClr>
                  </a:outerShdw>
                </a:effectLst>
              </a:rPr>
              <a:t>Titan </a:t>
            </a:r>
            <a:r>
              <a:rPr lang="en-US" b="1" dirty="0">
                <a:effectLst>
                  <a:outerShdw blurRad="38100" dist="38100" dir="2700000" algn="tl">
                    <a:srgbClr val="000000">
                      <a:alpha val="43137"/>
                    </a:srgbClr>
                  </a:outerShdw>
                </a:effectLst>
              </a:rPr>
              <a:t>20 </a:t>
            </a:r>
            <a:r>
              <a:rPr lang="en-US" b="1" dirty="0" err="1">
                <a:effectLst>
                  <a:outerShdw blurRad="38100" dist="38100" dir="2700000" algn="tl">
                    <a:srgbClr val="000000">
                      <a:alpha val="43137"/>
                    </a:srgbClr>
                  </a:outerShdw>
                </a:effectLst>
              </a:rPr>
              <a:t>Petaflops</a:t>
            </a:r>
            <a:r>
              <a:rPr lang="en-US" b="1" dirty="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at </a:t>
            </a:r>
            <a:r>
              <a:rPr lang="en-US" b="1" dirty="0">
                <a:effectLst>
                  <a:outerShdw blurRad="38100" dist="38100" dir="2700000" algn="tl">
                    <a:srgbClr val="000000">
                      <a:alpha val="43137"/>
                    </a:srgbClr>
                  </a:outerShdw>
                </a:effectLst>
              </a:rPr>
              <a:t>Oak Ridge National </a:t>
            </a:r>
            <a:r>
              <a:rPr lang="en-US" b="1" dirty="0" smtClean="0">
                <a:effectLst>
                  <a:outerShdw blurRad="38100" dist="38100" dir="2700000" algn="tl">
                    <a:srgbClr val="000000">
                      <a:alpha val="43137"/>
                    </a:srgbClr>
                  </a:outerShdw>
                </a:effectLst>
              </a:rPr>
              <a:t>Lab</a:t>
            </a:r>
            <a:endParaRPr lang="en-US" b="1" dirty="0">
              <a:effectLst>
                <a:outerShdw blurRad="38100" dist="38100" dir="2700000" algn="tl">
                  <a:srgbClr val="000000">
                    <a:alpha val="43137"/>
                  </a:srgbClr>
                </a:outerShdw>
              </a:effectLst>
            </a:endParaRP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529080"/>
            <a:ext cx="8458200" cy="4795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3048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effectLst>
                  <a:outerShdw blurRad="38100" dist="38100" dir="2700000" algn="tl">
                    <a:srgbClr val="000000">
                      <a:alpha val="43137"/>
                    </a:srgbClr>
                  </a:outerShdw>
                </a:effectLst>
              </a:rPr>
              <a:t>SDSC Gordon Supercomputer</a:t>
            </a:r>
            <a:endParaRPr lang="en-US" b="1" dirty="0">
              <a:effectLst>
                <a:outerShdw blurRad="38100" dist="38100" dir="2700000" algn="tl">
                  <a:srgbClr val="000000">
                    <a:alpha val="43137"/>
                  </a:srgbClr>
                </a:outerShdw>
              </a:effectLst>
            </a:endParaRPr>
          </a:p>
        </p:txBody>
      </p:sp>
      <p:sp>
        <p:nvSpPr>
          <p:cNvPr id="4" name="AutoShape 2" descr="data:image/png;base64,iVBORw0KGgoAAAANSUhEUgAAAoMAAAGlCAIAAAAOEWtvAAAgAElEQVR4nOzdeVzM+ePA8U9KKV1SISREt9xEyZEz9xFLdyS5cqWEKMrRIXTrcEX3HZFSovuaZqaZz/2ZqSlZ1tr9+tr97fL7473b+rKWJarp/Xx8Hvsg08xsx+c178+8P+8P8gaCIAiCoK6DdPUTgCAIgqBeDZYYgiAIgroSLDEEQRAEdSVYYgiCIAjqSt+ixK9fv/71119/+eWXV69evXz58j//+c9PENQzvXjx4qeffnr58uXLly9fvXr1yy+//N///d83+CWCIEiMfZUSg/S+ePHiyZMnLS0tAoGAJEmCIHAcR1EURVFSTBEE0dzc/OTJE4qiCILo+CBFUYK3gA926TOFPh+O43w+H8MwDMM6vrkikejp06c//fTTr7/++jV+pyAIEmOdWeLXr1+/fPnyyZMnQqEQdBeERygUMgxDURRJkgRBEASBiSmSJG/dunXu3LnGxkYcx8EHcRzncrk1NTU1NTUNDQ319fU8Hq/jX6EeB8dx8GNMURRFUQzDCIVC8KPO4/EIghAIBE+fPn316lUn/nJBECTGOqfEv/zyy9OnTwUCAYqiYK9EURSGYSiK8nsNkiR//PHHU6dOaWhosFisJ0+egP99giDi4uKMjIzGjRunpaU1YcKEBw8egHEVJDbAwR4cx2maBr8CGIYJhcIffvgBHr6GIOiffWmJf/nll/b2dpIkm5ubwVC4V9W3A47jeXl527dvNzMzU1JSsra2PnbsGIfDAV+N+vr6Bw8ehIaGSkpKOjo6gr12Vz9l6CsCb8GAXwqapp8+fQp7DEHQh3x+iX/99dcnT56QJCkSiWia7uVpIUkyKipKUVGxb9++EhISMjIykydPbmhowDCMz+eDg5kLFizQ09OrqKiAA+LeA0VRhmGam5tpmn727Nlvv/3Wib+9EASJh88p8evXr58/f05RVEtLC0VRXb2v6y64XC6Hw/H29h45cmRxcTGbzebxeOCfKIry8/NTVla+cuVKe3s7yDPUe4AeCwQChmF++umnTv81hiCoR/vXJX716pVIJCIIgmGYrt6/dS8YhjEMs3//fg0NjcuXL3e8TY7j+O3bt9XU1PT19WNjY69cuVJRUdHLDyH0TmAWBY7jbW1t8GA1BEEd/l2JX7x4QRAE2Jt09W6t28EwjM1mT5w4EUEQZWXl0tJS8FXCcTw8PHzKlClmZmampqZmZmapqakEQXT184W6BvgNYhjm559//kq/1RAE9SyfWuLXr18/efIEwzCaprt6V9ZNgRKPHz8eQRA5ObmOEvP5fC6Xy+Pxmpqa2Gw2h8PpOGoN9U5gcEwQxA8//PBVf70hCOoRPqnEv//+e1tbG1iMoqt3Yt0XKPGECRMQBFFQUHi7xOD8lg7w0DTE5/MpikJR9Pvvv//av+QQBHVzHy/xb7/9JhKJKIqCR6T/2T+UGIL+Fljlpr29/fXr19/gtx2CoO7pIyV+/fo1WK4STvf9KFhi6DOAFbseP34MYwxBvdZHStza2gpWzurq/VUPAEvcAUwP/odZafAn6m3gDQt4mBqCeq1/KnF7ezscDX86WGIAx/GysjIPD4/i4uK3YwxWZubz+QRBtLS09M4vzoeAddqfP3/+zX7zIQjqPj5Y4ufPn4PF7rt6H9Vj9M4Sg0tZdPwVRVGRSJSfn6+goJCamtrW1gaGv01NTb6+vufOnSNJsrCw0MXFpaCgoDd8fT4dSZIYhv3nP//5lr//EAR1B39f4levXuE4DmdK/yu9sMQ4jjc1NaEoCsa+GIbV1tZu377d3NxcTk7O1NTU1ta2qqoKXMLI2dl59OjR1dXVx44dU1FRKS4uFvuvz7/FMAxN03BFTAjqbf6mxL///jvYI3T1fqmH6W0lBu9uOjg4bN26lcVigSMoVVVVixYtGjZsmJSUlIaGhomJSVlZGYZhBEHk5uYOHz78woULS5Yssbe3h6/z3oeiqEAgaG1t/fY7AgiCutDflPjp06e99pJKX6JXlRjDMIqiPDw8EARBEGTDhg1sNhv8zGAYlp6erqSkdO3atbfPqG5qalq+fLmJicnYsWOvXLkCS/y3wPEDuDY1BPUq75b41atX4MJBXb1H6nl6T4nB9QyCg4P79esHSuzq6srj8UCJKYp68ODBhg0b7t69+/aRFZqmz58/LyEhYWBgUF1dDWcCfghN0xRFwWPUENR7vFtisIhHV++LeqTeU2KGYa5evaqqqtoxIG5qanpn3tb7h1WEQmFVVdWQIUMcHBzgS71/xjAMPKkJgnqP/ynxzz//DNZl7OodUY/US0rMMMytW7e0tbVBhs3NzRsaGt4/1PzOkBfDsNu3b69bt05VVTUhIQEemv5n4LgUvF4TBPUS/1PilpYWOFHrs/WGElMUVV5ePnXqVJBhPT290tLST/mZwXE8LS1t/fr1wcHBfLiyxyegaRoOiyGol/irxC9fvoQD4i8h9iUmCILFYllaWoIMDx48OCsr69MvU00QhEgkEgqFMMOfAqz1AYfFENQb/FXitra2T9+rQu8T7xKDc5acnJxAhhUUFC5dugTWzPp0sMH/CkEQz54968K9AwRB38YfJf7tt99IkoTzaL6EGJcYRVGKory8vPr06YMgSN++fU+cOEHTNCzrV0WSpFAohFeGgCCxh7x58+b169c//vgjiqJwx/olxLXE4JylixcvysrKggHx9u3b31nkEvoawLnFL1++7Oq9BARBXxfy5s2bly9fwrlaX05cSywQCBITE9XV1UGG165dy2az4eGTb4MkSThvC4LEHvLmzZvvv/8eHpr+cp9Y4neuqwEuT9sxvgRn4r7ziWC1yLfP0P3bISmGYZ1+VINhmMLCwo5zlmbNmlVRUQHPOP9mSJJkGAYeoIYg8Ya8efOmubmZD2fTfLFPKTE43sjlcvl/HvXlcrkNDQ0doaVpurGxkcPhdMyeYxgGwzAOh8PlcgUCAUEQPB6Py+U2NTW9c+c8Ho/D4XTi/xFFUdXV1TNmzOg4Z+mdZbOgrw28LPvll1+6ekcBQdBXhPz+++84jsPd65f7aIkJgmAYZvv27XZ2dmBtyPPnz0+bNs3Y2Nja2rq8vJyiqJCQkIkTJ06dOjU+Pp4gCJIk09LS5s6dO2zYsFGjRu3Zs6e+vr66unrhwoX+/v4Mw4AjGeBVlKura1xcHEVRJEmSJPmFx8YJguByuatWrQIZHjRoUHJyMpxd/42B7yxchhqCxBvy6tUrPp8PS/zl/rnEKIrW1dW5uroiCGJqaoph2N27d0eOHLl9+/aYmBgNDY19+/YVFBRoamoeP35827Zt2tralZWVWVlZQ4cO1dLSWrdu3fTp0xEE8fDwqK6uHjx4sJubG5vNZrFYDMOAiyAZGRnl5eW1tLRUV1dXVlaiKPrZS1mB4+EuLi4gw/369QsLC/u35yxBnYIgiPb29q7eUUAQ9BUhL168AMc8u3qH0+P9c4lxHN+3b9+QIUNGjhw5b948Ho/HYrHu3bsH3vE1MDCwsbHx9/dXV1evqam5c+eOiopKXFyck5OTlpZWYWHhs2fPWltbQ0NDKyoqysvLR40aZWRkNHnyZF1d3aioKIZhbt68OWvWrLq6uoMHDxoaGurq6s6ePbugoOAzRsbgsLmPj4+kpCQo8bFjxwQCAXz/okuQJCkSibp6RwFB0FeEPH369PHjx/CMlC/30aPTaWlpJSUlNjY25ubm4JIJAoFAKBR6eHioq6unpqZ6eXmNGjWqpqamsLBQSUnJx8fHwsLCyspKKBTevXt3x44dBw4cCAkJefjwoZaW1owZM/Ly8pYuXaqnp1dfX3/o0CEnJ6fi4mJwSYaYmJhdu3ZlZWX92+8syHB4eLi8vDzIsLOzM03T8Cekq4BJW7///ntX7ysgCPpakNbW1paWFjjc+XIfLTHDMEKhcP369aDEOI5TFOXj4zNo0KDAwMDW1lYvL6+hQ4eCEquoqAQHB69YsWL27Nk0Taempo4YMQJBkHHjxj148GDkyJGenp7Pnj2LiIhQV1fPyckBSzrzeDw7OztNTU1FRcW1a9fm5eX924IyDJOSkjJkyBCQ4eXLl/N4PPE4HauHAj8nv/76a1fvKyAI+loQoVAIF0vqFB8tMVjW28rKyszMDOTtxIkT6urqFy5caG1tbW5ujoiIUFJSunv37uXLl1VVVfPy8s6ePduvX7+tW7emp6fHx8cPGzZs2rRppaWlmpqaq1evJghi//79I0aMyMzMNDc3v337dlNT07lz58LDw729vZWUlJYtW/avFmyhafrevXv6+vogw9OnT6+qqoLXTepaOI7jOP7f//63q/cVEAR9LQi4LDks8Zf7xBKvXbsWzNi6ffu2goJCv379li1btnTp0hMnTjQ0NKxcuXLixIkGBga2trZ8Pp/NZm/dulVWVrZPnz4yMjL6+vqXLl0qLy/X1NQcOnTokiVLhgwZsn///oSEhDlz5tTX11dVVc2ZM2f8+PHr1q3T0dEJCAj49DExSZJVVVXm5uYgw2PHjs3Pz4dT+bocXGkLgsQeAtf06Cyfcj4xiqLp6ek3btxAUbS0tDQkJOTcuXN+fn4nTpxISEggCKK2tvbs2bPnz59ns9lgDRCCIJKTkwMDAy9cuFBVVSUUChsbG2NjY5OTk8+fPx8VFcXj8UpLS1NTU/l8PphEHRgYeOLEieTkZHDZhk958jiONzU1WVlZdZyzdP36dXjOUncAXkv9/PPPXb2vgCDoa0FQFIWTcTrFJ66xxTAMOB0Ix3HRW0D2wKUDW1paOj4XTOwCHwQHilEUbW5uFggEzc3Nzc3N4IyjjmqCexCJRJ8+2xncw86dO0GG+/fvHxISAt+z6CZQFOXxeLDEECTGkK7ez4iPHrruNIqiAoHA399fSkoKQRBJSUlPT8+3F+CEuhYsMQSJPVjiTtNDSywQCOLi4hQUFMCA2MHBgc/n94hn3kvAEkOQ2IMl7jQ9scQCgSAnJ0dDQwNkePHixSwWC06W7lZgiSFI7MESd5oeV2KapktLS42MjECGx48fD9a+7urnBf0PWGIIEnuwxJ2mZ5WYJMm6urq5c+eCDGtqat69exdOlu6GYIkhSOzBEneaHlRicM7Sxo0bQYaVlJQSEhLAxTGh7gaWGILEHixxp+kpJQanKe/bt09CQgJBEBkZmaCgIHiBh24LlhiCxB4scafpESVGUZSiqDNnzsjKyiIIIiEhceDAAbjIWncGSwxBYg+WuNP0iBIzDBMXF6eiogKOS1tbW8MLPHRzsMQQJPZgiTtN9y8xTdO5ubkjR44EGV6wYEFtbS08Z6mbgyWGILEHS9xpunmJKYp69OjRxIkTQYYnTJhQUlICz1nq/mCJIUjswRJ3mu5cYoIguFzuggULOs5ZyszMhNdZ6hFgiSFI7MESd5puW2IMwyiKsre3BxlWVFSMjY19/9RhFEVFIpFQKAR/ZRimvb29vb0dXK+Cz+cLBIL29vbW1taO/y+SJB8/fvzkyZP29nbQdYIgHj9+/M4RbwzDWlpa4CW/Pg8sMQSJPVjiTtM9S4yiKE3THh4eIMN9+/b19/dnGOadydKg1kFBQTExMSiKEgSRnZ29efNme3v75ORkiqIIgkhJSbGzszt69CiLxQK3r66udnd337Jly969ewsLC2maLi4udnd3v337NkEQ4CFQFGWxWOfOnSssLARXaYTztP8VWGIIEnuwxJ2mG5YYXGfp3LlzMjIyoMRubm40Tb9znSWQ3oCAgD59+tjY2NA0nZSUpK6uvnDhwoULFw4cODA7Ozs/P3/s2LFLly4dO3bs5s2bCYK4c+eOrq4u+J9FEERFRSUtLS0xMVFKSioiIqKtrU0oFBIEgeP4rVu3Jk+efPfuXTDmFgqF778UgD4ElhiCxB4scafphiVmGOb69esDBw4EGbaysuL/3XWWcBzfs2ePtLS0tLS0i4sLSZJZWVknT57EcZzFYvXv39/b29vd3V1PT48kST8/P21t7ZKSkpUrVw4ePDg1NRVF0Rs3bixdujQvLy8lJUVdXd3R0XHDhg179uypq6ujaTo0NHTZsmWNjY1hYWFWVlZr1qwJCQnh8Xgwxp8ClhiCxB4scafpbiWmaTovL09bWxtk2NzcvKGh4f1zlsCO3t3dPSQkxMTExMnJCcdxmqbb2tpEIpGvr6+iomJqauqGDRtmzJiBYVhYWJi6unpcXJy2tvbevXsfP35cUVGRmpqanJxcUVGRlJSkpKRkYmKyd+9eJSUlFxcXhmFcXV09PDwSEhL69++/ceNGe3v7hQsXFhcXd/krlR4BlhiCxB4scafpViUG5yxNnz4dZNjAwKCkpOQfJksTBIFh2MyZMx0dHXEcxzCMYZiLFy+qqqoeOnSIYZi1a9eampriOB4WFqampnbp0qXRo0d7eHg8ffrU19dXWlq6X79+Li4uSUlJqqqq4eHhz58/d3R01NHRqaysXLp0aVxcXGZm5vDhw6dOnWppaRkQEFBfXw/HxJ8ClhiCxB4scafpPiUmCKKhoWH58uUgw0OHDk1PT//n6yyBT5kxYwYoMUVRYWFh2tra/v7+33//fUtLi5OTk76+PkmSZ86cGTVq1L179xYtWqStrZ2fn19SUuLr6ysvL79p06akpKSBAwdeuHDh+fPnTk5OOjo6t27dmjdvXklJCZfLvXjx4q5du8zMzGRlZc+cOQNPo/oUsMQQJPZgiTtNNykxhmEoim7ZsqXjnKXIyMiPzpDCMKy+vt7Y2Hjjxo1gxpa0tPSgQYN8fHyOHz+em5ublJQ0atQoZ2fnSZMmbdiwAcOwlJQUDQ0NRUXFcePG6enpqamphYSEJCYmSkhITJo0ycPDQ0VFZdeuXRERERYWFnw+Pz09fdKkSdu3b3dzc5OTkwsODoYl/hSwxBAk9mCJO013KDE4Z+no0aNSUlLgnCVfX99PucADiqJsNtvDwyMkJIQkybi4uJUrV65du3bFihXLli2LiYlhGCYiImLp0qUuLi5lZWU4jpMkWVBQYG9vv2jRok2bNmVmZoKPODo6enp6rl69eufOnY2NjZcvXw4JCcFxvLGxMTg4ePny5StXrjx79mxTU9O3+Zr0dLDEECT2xLzEra2tYN2Jb+Dp06ctLS1TpkwBI1E2m/3s2bNv89DAkydPnjx5EhYWJicnBwbErq6u4E3fT/xy0TQNpnThOC4UCgUCAcMwDMOA84DBnwUCQccaHTRNg5t1nJiEYZhAIACfKBAIcBwHx7r5fD5477njTj79WfVysMQQJPbEtsQoinK53FOnTrm5ue39Jvbt2+fm5qahoQEu+rt169b9+/d/m4fueALbt29XVVUFGV61ahWHw/lXK1t1LLuBvuedG7zzKW9/8J3P+tC/fsk3t1eBJYYgsSe2JcYwjMViaWlpIb2SmZlZdXU1vMCDGIAlhiCxJ84lbmxsNDIy6uomdgENDY07d+7882RpqKeAJYYgsdc7StxHUk5jav9hM8V7k9OYhvSRQhDE0NCwqakJvhErHmCJIUjs9YoSS0hKDxhnN3DitoETXMR2m7hNZZyDhKQMgiD6+vrgIg1d/U2AOgEsMQSJvd5SYmWD71SMHVXGOYjtZuw4wGATLLH4gSWGILEHSywuGyyxmIIlhiCxB0ssLhsssZiCJYYgsQdLLC4bLLGYgiWGILEHSywuGyyxmIIlhiCxB0ssLhsssZiCJYYgsQdLLC4bLLGYgiWGILEHSywuGyyxmIIlhiCxB0ssLhsssZiCJYYgsQdL/KGwOQ2csHXgBOcu31SMnWCJezNYYggSe7DEf181ZT0rBS2L7rAp629QGfcJzxyWWEzBEkOQ2IMl/ptt4Pgt/YebfZvrJn2UvJbFQOPNsMS9FiwxBIk9WGJYYqhbgyWGILH3dUuMoqhIJBIKheCvAoGgvb29vb2dpumOjzx58kQkEnVkA8dxkUj05MmT9vZ2oVCIoiifz29paWlpaXnnzmmaFggEH3roziqxlJxaPzWDfqp6f7v1HaAz1Wzxrl07p5oukhmoJ/OBm4FNeqDugGHjv7O222ht33+QoczAf7ixvpSsCiwxxIclhqBe4CuWGMMwmqZDQ0NjY2NRFKUoKiMjw9nZedu2bYWFhRRFkSSZkpLi5OR0+vRpsMehKKqpqSkgIGDbtm27d+9OSUkhSZLP54eEhFy8eBHcpuPOs7Ky4uLiwAeBdx69U0osN3iy6qQdAyds/dtNVtfh+PmMN2/e+IVlKxg6qYz/+5uBTclos/58d0b0nGp+NniK6wBj5w/dUnWiq6yaISwxxIclhqBe4GuVGEVRgiACAgKkpKTWr19PUVRCQoK8vPzs2bOnTZumra1dUlKSkZExcuTIOXPmaGhouLu7UxRVWlo6ZcoUBEFkZGRAh9zd3ZuamqZMmWJmZiYQCFpbW2maRlEUwzAnJ6fdu3czDCMSicCgmSCIjifQWSWWHTRh4Hjnv72ZspG9qrFjSl75mzdvcu7VDJ26VcnA/sN36yinY22/L/S/r3599vzn+Zt8++taf/AJGG/up6r/DUr8ziuY91/TvP8S51Nu86EPQp8BlhiCxN5XHBPv3LlTUlJSQkLC0dGRIIiUlJRDhw6hKFpcXCwlJXX69GkXFxd9fX0Mw9zc3HR0dCorK9evXy8rKxsWFsZms+/fv7906VJPT08OhzN37lwzMzMPD49NmzZlZWVRFNXQ0GBpaRkbG/vo0aNt27atX79+165dZWVlHfn5BiWW07G23XPht99+f/Pmza//99u2Q1H9dW0+dJ+K+rbas3ZVNeDg615QylKfuFnZ0K5rS0zTNMMw4M8URQmFQoFAIBAIcBwHHxEIBEKhkKIocBuSJIV/EggE4CEEAkHHDd6+Z3An0BeCJYYgsfdVSoyiKIfD2b17t5+fn46Ojq2tLYZhDMO0tbW1tbUFBwf369fvypUrS5YssbCwIAji5MmTgwYNSkxMHDZsmL29fXt7e2Nj461btzIyMgoKClgs1oIFC5SVlXfs2DF16tQRI0YUFRXdvXvXwsIiJydnzpw506ZN279//7hx43x8fDr2/l+7xIoGdqNMt9exqTdv3vzf//328r+/1HMpowX7FfRs37/xACN7RQO748HJL37+7/MX/wFf+l3H4vrr/P2w+BuUGMMwgUBw8eLFQ4cOcTgcgiBu3bplY2OzfPlyb29vFotFkmROTo6VlZWVldWtW7cIgiAIorKyct++fUuXLl2xYsXFixd5PF5jY+OOHTsuXrxIkmTHI6IoGhAQcP36dYIgMAzDMAyOjz8bLDEEib2vNSbm8XgkSdbV1enp6dnY2IB9McMwubm5gwcPXrlyZWNj45w5cywtLQmCOH36tIqKyuXLl9XV1fft29fW1nblyhVZWVkZGRkdHZ07d+5YWFhMmTIFfLq0tPS5c+cuX768fPny8vLyiRMnamtrb926NTY2tqqq6tuMiQcY2Svo2x4+e6MJb2Y1MS9fvnpUzUNJke/5lIHjHAYYvXuMWl7P1tzKu6IOKynnNPIFlOBxcTmnoJRlvHC/gv7flPtrlxh0MSIiQlFRcfz48RwOp6KiQk9Pz9zcfM+ePYMGDTp8+HBlZeWUKVPWrFljaWlpbGxcW1tbVlZmamrar18/bW1tVVVVBEGOHj3a0NCgrq7u5OTEMAxBEBRFYRjGYrGmT58eHx8vEolwHAczAOAQ+fPAEkOQ2PuKR6dJknz06JGuri4oMU3TDx48MDIyWrVqVWNjI0EQS5YsmTVrFkmSPj4+Q4cOzc3NHT9+vJmZGUEQHA4nLi5u0aJFQ4YMuXXr1rx58xYsWEDT9P379+Xl5f39/Y8ePbp9+3aCIDIyMlauXKmnpycnJ+fg4NDU1AQy81VLLK9nM3u9d/rtymtpJWFX8n/99f/CrtyOTSxMu1W+2M7vnWGxsqHd0KkuQdHZKbllx88l17HJ8lrM72Ja9r3qE+dTBhjZv1/ur11iHMcDAwPV1dWVlJTMzMzYbHZNTc3Fixerq6ubm5unTZu2fPnysLAwNTW1kpKS+/fvKyoqXr169fDhw0pKSlFRUeA11rZt2xISEurr68eMGWNmZrZu3bqlS5empqbSNJ2Xlzdz5szy8vL4+Hhw5GPz5s0PHz6Ek8g+AywxBIm9r1hiHMcfPXo0ZsyYTZs2EQRRU1Njbm5uampaX18P9i/u7u6ampr5+flr1qyZPn06h8M5efIkgiBr166NjIwMCAgYMWLE6NGji4qKLCws1NXVCwoKgoKCZGVl4+PjraysgoODGxoa1q9f7+PjU1lZOWnSpOHDhzc0NIDd/dcrsbKh/aCJW8Ku3j4enHw2MvPYueTXr1/7nEv2u5h28kJa8KWcYdNc3n4DWFHf1n5vaFB0dvi1Oxt2nKttJGrZ5IbtwaFXbkffKLC095fXe/fd5W8wJo6Ojo6IiLC1tZ0xYwaLxSIIoqWlpbW1NSYmRk1NLSgo6OTJk5qamg8fPiwrK1NSUjp+/PiqVavmz59PkmRNTU10dHRYWFhqamp1dfXYsWO1tbVPnz49ffr0yZMnNzQ0BAYGWllZlZWVKSsrz50798SJEytXrrxx4wYs8WeAJYYgsffVS2xkZOTg4EBR1OnTpyUlJbW1tU1NTadNmxYdHV1VVbVw4UIdHR0dHZ3Y2FiSJHk83oEDB1RVVSUkJKSkpExMTGJjY7lc7pIlS7S1tWfNmjV06FAnJ6eioqLFixfn5OTw+fxdu3YNHz58xowZenp6gYGB3+B94v661vZ7L56LzTsccNPZI8Lj1PU3b94cOXvT6UD40cDEExdSHfeHKfwZV0UDO925bpduFGw5GHE+Nnf6ykMNXLqhiZm05GBcUtEWj8iIa3eGTnFW+t+pW9/gfWKCIJqbm52cnExMTMCNBQLBzZs3R4wYAWbY+fr6Dhs2rLS0FAT1xIkTq1evnjNnjlAoTE1NVVNTk5KSmg/tIaoAACAASURBVDRpUllZ2ZgxY1xcXJ4+fRodHa2mppaZmeni4nL48GEulztnzhwtLS1jY+Nt27YVFRXBEn8GWGIIEnudWWIej0dRVPtbRCJRRUVFY2MjmIRVVFRUUFBw69atvLw8Dofzww8/kCSZn59fU1Pz7Nmz9vb277///sWLF3V1dYWFhSUlJSKR6MWLF+3t7TU1NSwW6+HDh/fu3Wtra2tpaampqWltbX3y5MmzZ88ePXqUl5dXWVn5ww8/tLe3P378GNyVUCgcP35855ZYycB2tNmO6xkPLO39Y5MKxy3Yf/jszTdv3hwJuDl9xaHQK/kWG33iU+4bzt+raGCrMs5B0cD2oP81d79rLp5RnqcT9ObtYfMYNk8wZIqzf1i6tduFwKhsh/1h70y6/jYztnAcd3BwACWmaTolJUVHR+fAgQNtbW1Pnz4NDQ0dMGBAcXFxYWGhoqJiQkKCr6+vnJycv79/RUXF9evXdXV1dXR0QIk3btz49OnT8+fPq6urJycnW1paJiQkkCR59erVM2fO2Nvbq6urr1q1isfjwalb/xYsMQSJvc4sMY7jOTk5Bw8e9PDw8PT0BP89duzY0aNHPTw8jhw54vOWw4cPd3zQ29sb3N7Dw+PQoUPe3t4+Pj7Hjx8/fPiwp6enp6ent7e3t7f3sWPHjh8/7uXlBW5z6NAhcPtjx475+PgcO3as40E9PT0PHTp04MCBIUOGdG6J++tY7/W97B2UOGvt0csp95UM7byDEt+8eeMdlDRo0uaohIL5G323H7nkez5FQc9WXs/GZKVXbFLRhMXuUdfvLrbzGzt7F5vHsPkC9YmbN+4M8T2fMmvt0YSMB7pzdoNyf7MSoyiK4/j69esNDQ05HE5ZWZm6ujqCIA4ODtu2bQsJCSkvL58xY8acOXNmzJgxbdo0FotVW1u7ePFiBEGUlJRUVVUVFRUPHjxYU1MzePBgeXl5BwcHTU3N5cuXJyUlTZs2rbS0tK6ubvr06WZmZrt27dLQ0Ni2bRvM8GeAJYYgsff5JaYoqq2tjSAImqZbW1txHGcY5vjx40j301klVtCznbjkYEpemeH8fR7+1/aduCI1av2x4KQ3b94cC07qr2uz40jMQb9rmtO33ch6OGvdUXldm+BLORt2nJuw+ED0jQKtmdv15rqxeQI2XzB40hb9eXsSMh7ozN59JOCm19mbivq2HVO3vs35xODdYn9/fx6Pd//+fRcXFxcXF1tb202bNvn7+xMEUVxcvGXLli1btjx8+BDHcYIguFxuUFCQo6Ojs7NzZmYmTdNsNvvo0aOnTp3avXu3m5tbVVXVvXv3QkJCOBwOjuN37tzZsmWLjY2Nn58fh8OBJf4MsMQQJPY+tcRgWauOPSlBEFeuXNm6dWtNTU1GRoaLi8u9e/eam5t9fHy6rLcf1iklBpkMis7efSxObYJTXFLR7PXHZLQ3ghIfD07qr2s928o7Lrlo8KQta10CQy/fXrct8EL8rQFG9tsORZ8KS5fXs9Gft4fNF7D5Ao0pzipGDsGXclZsPjPGfFdi9iPTNUc63l3+whIbGhqiKCoUCpmPAYf3BQJBS0vLixcvfvrppxcvXrx48eL7779nGKa1tRX8tbW1Fdy+paXl2bNn4Gbt7e1gGZDnz5//8MMPz58///HHH0UikUgkevr0qUAgAGeQg3v44YcfmpubP/p8PuXVwxdlrQeCJYYgsfepJQbLLTEMA3aFBEHk5uYqKys7OjrOnDnT1NS0urqaoqi8vDwvL6/Dhw8f6WpHjx719PTU0NDorBIr6Nkudzodn1ykMcXZdM2RG5mlw6a5yOlYd5RYUd928KQtMYmFC61PyI3ddDoso6SCO9nSY6CxQ0jsrZWbz8iO3Whg8UeJh07d2l/HeqtnlH9omuzYTc4HIy/E31Id76RsaP/lJR49enR6evqtW7dye5Rbt26xWKx/aC04Jf2dWr/9GlEslxCBJYYgsfdJJebxeIcOHVq4cOF3331XXFwM5ieDFZr69Omjra1dWlpKURSYsfW4e3jy5IlAIOisGVtKhnaa07fFJhau3HJWRnuj2/F4rzMJ/XWtZcZsPBJ4882bN16nE6RGbeijZeV2PN7teHwfLaudR2MKSllDJjvrz9sTn1w00nQHomk1cqZrQxPdyGMGTdosO3bTJEv3K6nFY2btHDRpS2xi0eqtAWBY/IUllpCQkJGR6dfTKCgopKWlgWt+vI8kydLS0s2bNxcVFb19Gx6PR/wJTL/vlP51H7DEECT2Pl5isCPYsmXLmDFjTE1NCwoKQIkZhgkMDJSWltbS0srNzX1/5eGu1alnMW1R0Ld1ORQVFJ2joG+raGAbfjV/wSZfRX27AUb2/qHpb968Sc4ts98bar8v1CckJSO/0u14XE0jUVrZFHHtjt/FtMw7lZvdIxz2h7odi2t9/AOfFI0y2zHAyGHQxM0X4vKW2PlJjFi3xN7/Smqx1gxXJUO7Lyxxz3Xz5s0PlZim6aysLAUFhaSkpI61snEcz8vLW7lyZUJCQkFBgaWl5dWrVz90Dz0ULDEEib1PPTrN4/Gampo6BhwEQaSlpSkpKW3fvn3WrFmTJk0qLy/vVmeLdmKJlYycDOfvjUsumrLMQ3W8k/Xu8wWlrNDL+TkFNXcfsAim7Ycff65lk4WPGksquDGJhceCk8Kv5qffrriRWZp6qyIgKiswKuveQ1ZRGbukgsu0PHn240/F5dw7JQ3xyUXJuWXn4/J05+xWNrT3C03b5hWtoGej8mUllpeXNzMzmz17tnmPYmFhkZ+f//6imBiGVVVVrV27Vl9fX1paWldXd/HixRUVFWBF67q6uvnz55uYmMyfP9/Y2BhMLuuSH7mvBJYYgsTep5YYnH7asY/DcfzUqVNr1qxhsVipqalLly5NTk7uVnvAzivxeEVDJ++gxOS8suBLOWU1/OJybnxyUUEpKzH7kdvxOIf9oYtt/fTn7Rk2devQKc6DJ21RGeegauyoOt5RdbyT2gQncJ9DpzhrTHXWmrF95urD63cEuR6+dDo8434Z52paSV5hbWU9lpFf6R+afudBg+5cN0VDhy+cO81mszuuvtCDfOhbWV1dbW1tPWHCBBkZGWNj41WrVlVWVoLbUxR1//79YcOGSUtLZ2dndwyXxQYsMQSJvS86nxgs6w/eoutu789hnVTivqrjZqzxFoq+f/369Zs3byrqsPXbg0eb7RwyxVllnIPMmI0yYzbKjt0kr2ejqG+rqG+rZGCnbGinZGinZPDHpmxop2xoB/5VQd9WTse635iNMtob5XVtBk/aMnyay5wNxyKu3fnvq1/Bt+RMRJaykaPMQL3PLrGBgQGHwyFJEu9p/mG+lUAgyM3NVVBQSElJEQqFHR+naTouLk5DQ0NeXv7EiROwxBAE9TifX2IwZxX8Get+c1Y7q8Qy6sZnonL/8/LVf16+yi6oHmO+U05nk7yejbyuzdtrcaiMcwDFVTaylx27SeG9paTf3wYY2Ssa2Crq2/bXtVbQt3X1iv7+2Yv//PcXgmkzWXVUUlnnS8bEn3h94h6EIIiHDx+6urrev3+/451gHMfz8/OHDh1qY2OzZ88eKSmpGzduEATRtU+1c8ESQ5DY+4rrTnetziqx/JBJ8zb6zd/ka7HRx3D+XgV9W2Uje3k9G2VDe9Xxf93hQGPHgcYOKkYOGlO2mlt5G1jsff8KS/+wKRrYqU/cPGf9scV2fpYO/mNn75FW0YUlfgeGYc3Nzfhbb4JgGJaUlOTi4lJaWtrY2Ojq6hoWFoZ3p3dJvhwsMQSJPVjij5RYafiUA343IhPuTrY82G/MRtDXg/7Xr6c/mLvBByyMpWRgpzXT1T80/WxEluH8vcXl3MMBN8GFh5UN/7roIbgAorKh/QCjP4fRRvbKf/6rooEdOGoto71R6YvfJxbLEvP/bmUPkiRbW1sJgsBxvLW1labpLnliXw8sMQSJPVjijx+dnrLiyOMnP9zILB1o7NBf13rGKq8nT18k55ZpTN3aX9calLi/jvXhszcfVDZpTt+WdbfKOzCxv66NvJ6NspF9f11rZUN7BT0bOR1reT0beT2b/ro2A4wc5PVsBhg5DDCyl9e1URnnoKBvAwbcSgZ2A403wzExBMASQ5DYgyX+WInVjIeb7LyWVtKEt5itO6Kgb+PqFc1qYiKu3VHUtx1jvtPZI3Kf7xXdObu3H76UX1yvOX1bRn7l4YAbA40d5244fuhMgv3e0CGTnWesOrzNK9phf9j5+LzVzmcV9GwnWR50Oxbv7nd12opDxgv3Hw28ud41eImd3z7fy8uczupNmA1LDPFhiSGoF4Al/kiJpdWMp608auN2ofAR+3R4htGCfbu8Y29mPbyaVjJqpuv19BJnj4grqffDrubv9I69ff+PErv7X13nGnQuJneze3g9hzJdfeTAyWttT37wDky8nvHgYTVv6jLPokfsjTtDth+OvvuANdvK+2pqSVEZxzsoccfhmNXOQdPNl8ASQ3xYYgjqBWCJP1LivgPHrdl2ztLe393vGgcTnryQtsj25LX0B4nZj5Y6+Lc9eb7ZPWL74UubdoXs9o7rKPGh09f15+3ZuPPcVs9INl9gtvaolWsQn2yZvNRjsa1fURn7THhm25PnI2e66szezUWFbsfj9Ofu4aLCSzfuKejbDpq8VW6QISwxxIclhqBeAJb4IyWWUDbY7HHJ0t7feOH+lran2QU1gyZuvpb+ILugetWWs09/+GmxnZ/qeEfV8Y7bj1y6fb9u0MTNabcq9vrEOx0Izy6o3rQrpKwWNVt7dN22wCaseepyT0t7/7sPWKfC0p88e6FtvnOU6Y4GLuPsETlksvO1tOLaRnLCEndZHdsvOZ8YllicwBJDkNiDJf5IiTXGzoxLeXAuJldrhmtIbK6Te/gIk21Fj9g43brEzq+ojFPNwsOu5NvtDQ2IyKrjUMsdT5VWNcUnF4VdyW9pe+oTkoIzbUcDE48E3Gz//sd124JcvS7x8OZljqeKytj+oelux+OuppUsdTgVee3OloMRNY1kXlGtztw9feGMLYjP58MSQ1AvAEv8kRJrG8/bfPCS44GwUWY7hk7dqj5xs+5ct80Hwl0ORc1cc9ho/r6Dp65tdo8wXrR/066QbV7R1rvOu3hGbfWMmrrcc/PBiJWbz3y345ylvf+6bUHbvKLNrbwt7f12H4szsNijM3v37mNxWz0jdebsnrrc09kzcvqKQ9/tOLfzaOy4he59B8ASQ3w+LDEE9QKwxB8p8SijObPW+5qs9BplumPyUo85649pzdyuM3uXuZX3GPOdquMdFfVtBxo7DpnsPHTqViVDu4HGjqrjHXXm7J630cfAYo/KOIehU7f217VWGecwYbH7vO+OjzHfNcDQfta6o6arjwydulVjylaNKc4TlrjPXH14xAzX4dO3TV95aMpyL1k1A1hiiA9LDEG9ACzxR0psPMPyambFseDUZU5nrmc83ONzddyig6cjsn3Op8239ltk63/A7/rxkNSVWwJt3EIDonO3ecWs3hp0/HzavhPXzkTmLLI75XH6ppKR4+z1Pv5hWZ6nbx4OTFrtEnwp8f6RwOT51ie3H42z3Rd+PePh8XNpBvMPOB2MSswp9w/PURxiDEsM8WGJIagXgCX+SIkRee0NrmemLtk9ZfGus6E3Vzoc1zZx8jgRtWV/0Jy17nPWHHDeH7znaNjiTYfnWXk4HwiOuJyx0uGY25HQVY7HD/pGzVnrfvpCwhLrI4s2Ht51+OJ32/x2HwldZnfUJ/Cyu2/Ums2+DnsC1jmfCAxPtNt1ZtR0x7VbfA+fjguKSFYZCudOQ3w+LDEE9QKwxB8rsUQfael+kn1lJKVk5OXllZSUpGVk5eT6D1QZINe/v6SUNCIhJSEpLdVXRqqvDIJIysr17yvdT06uv4qKsry8gqSUtKKCgrKysrSMrKKiosoAZVlZOam+MkpKigoKCjL9ZKVl+vWVlunfv7+SoqJMP9n+/eX7y8vLyytI9JGEJYb4sMQQ1AvAEn+gxMNmIt2D/Ih5sMS9GSwxBIk9WOK/rdpmhZELpPoPkuo/uMs3xdGWKsZOsMS9FiwxBIk9WOJ/2Oy7x/aJrx5gicUTLDEEiT1Y4g9tjirGTirGjl2/wRL3brDEECT2YInFZYMlFlOwxBAk9mCJxWWDJRZTsMQQJPZgicVlgyUWU7DEECT2YInFZYMlFlOwxBAk9mCJxWWDJRZTsMQQJPZgicVlgyUWU7DEECT2YInFZYMlFlOwxBAk9mCJxWXr7BLjON7c3EwQBI/HQ1FUKBSKRCKKojpuQFFUS0uLSCQSCAQoivL5fJqmhUIh+HMHgiAYhvmSZ/IOgUDQuXfYzcESQ5DYgyUWl61TSwy+evHx8aWlpRiG4Th+/fr1M2fOFBUVEQSBoijDMMXFxRcvXjx//nx6ejpJkhiGZWdnX79+ncPhdMQYw7BHjx6lpKQ0NTV1yreVx+MlJiampaV1yr31CLDEECT2YInFZeu8EqMoStP04cOHJSUlQ0NDhUJhUFDQ2LFjTUxMpk6dmp+fzzDMpUuXRowYAa5RIScnt2vXLj6fb21tPW7cOA6H097eTtM0n88nSfLYsWMbN27EcVwkErW1tYlEIhzHOx6r4+Mdw1yBQNDW1vb2R2iabmtra21tJUmSx+OZmJgsWbJEJBI9fvz47TG6uIIlhiCxJ84lZrPZ48aN+6PEhptUxm9WMXYS22385gGGNn+UWO+LSkxRVFZW1siRI6WkpMLDw5uamgwNDbdv315fX29gYLBv377i4mItLa2pU6feuHEjLS1t7ty5CxcuZLFYtra2BgYGAQEBXl5eBQUFJEmiKGplZXXixAkcxy9evLh3794zZ87U1dWB54bjOJvNPnPmzP79+3NyckiSxHE8OTl5//79Xl5eOTk5BEFQFHX79m13d/cTJ07U19djGDZz5sy5c+cGBgZ6e3uXlJS83XWxBEsMQWJPbEsMdtAdJVbSWzvAyGaAobXYbkY2ynpWoMRGekY0lxYSQhzFUT760a/VO1+3xsZGS0vLDRs2jBgxIjw8vLy8XElJKSAggKZpCwuLFStWBAUFqampZWVliUQiDMNKS0sfPXqEoqijo2O/fv2WLFlibGw8ZsyYkpKS2tpaMzOzzMzM3bt3a2pq2tnZGRoaurm58Xg8DMO4XK6tra2pqen69euNjY3T09MLCwtnzZr13XffGRkZaWtrl5aWpqenGxoazps3T1tbe/78+XV1dXPnzlVSUlq3bt2oUaNmz57d0XVxBUsMQWJPPEuMYZhAIAgKClJUVEQQBEEk+vSV69O3v7hvcggigYxAVN1Vfe753K2/y+PzRISoGW+mMApDP54rFEVxHPfy8lq0aNGdO3dGjRp1+fLlyspKZWXlCxcukCQ5f/58CwuLo0ePamlplZeX83i8qVOnKikpGRgYZGRkODo6jh07tqqqqqSkZMCAAf7+/tnZ2TNmzKirq1u+fLmCgoKrq+uRI0fu3LnD5/MJgsjKypKTk7OwsNi6daucnJyDg0NDQ4Onp6ezs7Ourq68vHxGRoa9vf2ECRNQFL19+/bBgwcrKirMzc1NTU0ZhvH29h46dGhBQYF4D4thiSFI7IlhicHbnGFhYX9muDcZgiB7EeQKgoQjcpfkJt2ctPXW1tiy2DJ2GYESLXgLgzEESnxooEwQRGFhoZqa2oQJE1avXi0vLz9v3rwbN26oqamdPHlSIBCYm5tbW1tfvnxZUVHx9OnTQqHwwoUL8+fP79u3740bNxwdHSdMmMDlcrlc7rBhwzw9Pc+ePWtjY0NRVHFx8Y4dO7S1tZWVlefOnVtTU0NRVGJioqys7IoVK7Zv375+/fqAgIBTp04NGjTo4MGDJ0+eVFVVzczMXLVq1axZs2iaFggEdXV1DQ0NZmZmy5YtYxgGvCCAJYYgqKcTtxKDab2RkZHKysqgTYMGDRr5rWhpafXr1w9BkD59+mhqan6zxwVGjRql4K6AXEaQSASJQJAIBAlDkFAEiUCGXh5qmWZ5rPBYZk1mPbeewRkhLqQx+p3D1xiGlZeX+/j47N27d/369X379l24cOG9e/cWLVq0YMGCqKgoTU3NoKAgLpdraWkpISGxdOlSFxcXY2PjYcOG5efn29nZSUpKnj59+ujRo/Ly8gkJCd99952vry9FUUeOHLG2tk5KSlqxYoWqqmpJSQlFUSUlJcOGDduyZcuNGzemTJkSFxe3a9cuZWXllJQUKysrSUnJjIyMkydPqqurh4aG7tu3T0dHJz8/38TExMLCgqIoT0/PwYMH3717F5YYgqAeTaxKDEbDMTExampqIMOzZs0qKipisVj1Xx+LxaqurjY2NkYQREFBoaCgoLGx8Rs8bgcei+db6CsRKYFEIv+zRSBIOIKE/jFQnnhzomOeY9jDsMKGQj6fL8AFAlxAoiTGx/h8PoZhra2tT58+ra6utrCwSElJEYlEBQUFFhYWRkZGO3bsYLFYFEVVVVW5uroOGzZs0KBBK1asyM7OJgjCw8Nj5syZK1asMDAw8PT0ZLFYNjY2WVlZJElev37d3Nx80qRJJiYm4eHhKIqCI+GxsbEmJiZGRkZubm4cDqe4uHj+/PnGxsY2NjampqbXrl1ramravXu3kZHR5MmTL1y4wOfzN23a5OzsTJJkcHCwhYVFSUkJfJ8YgqAeTaxKLBAIrl69qq6uDjJsamr68OFDgUBAfhM0TfN4vIkTJ4ISl5eXMwzzbR4aIAjixP0T0tHS75b47Q0kORRBIpGhl4cuSFvgUeCRUJlQxamiMEqICxmMAQNlHo/HZrPBecAURfF4vLq6OpIkcRzn8XgkSTIMw2azGxsbSZIEi3twuVw+n8/j8RoaGiiKQlGUzWaDc4vBKUm1tbUcDodhmI4TjhmG4XK59fX1FEXhOE4QBJ/Pr6+vJ0mSy+Wy2Wwwfbq+vp7NZoNP5HA44IGampo4HA6Px+uqn7dvA5YYgsSe+JRYIBAkJCQMHToUZHj69OlFRUXgrNZvA5w3NWHCBFDi0tLSb3nUFEfxwoZCxRhFiYj3xsR/bpJRkgNiB6jFqSGRf/Y4FEHCkH7R/cbdGLcpZ1NgSeDtuttNvCYBJmgmmgWkAMf++F8AmXx7/SwURQmCIAiiY0gK1gDBMKzjljiOd3wKuIf3vybv3DP4a8dddTxQxyfiOA7+DG7zlb6e3QcsMQSJPTEpsVAoTEtL68jwpEmTCgsLv2WG+V1dYgqj4srj/ubQdCQiFSUlESmBhCNIJDIgdsCC1AW78nety1qnfU1bIlICCUOQi38kGYlABscPNk8xd7vjFl8eX8GuIDGyBW8R4IJ/mOcFfVWwxBAk9sShxEKhMCMjQ0tLC2TY2NgYrAP1jZ9G15ZYgAt87/uC3IKtb1Rf8AfpaOmpiVOHXxmOhCFIONI3qu/MpJkRjyIesB5crbi67fY2kyQTxRhFJPzPJIciSBgiHS095tqY1Vmr/Yr9cmtzuTyuEBe24C2feEIU1FlgiSFI7PX4EgsEgtzcXG1tbZBhXV3d27dvd8kVArq2xDRGb87bjIQjfaL69Inqg0QgCjEKk25OApOoh18ZfqbkzIbsDRIREqDH/S71W5+9/n7D/e+p73k8XnZt9on7J1Znrh51dZREpAQS+j8DZZVYlSmJU1xvu14qu/So8RGJkq1Ea1cNlNG3fOOH7hKwxBAk9np2iYVC4e3bt3V0dECGR48enZubKxAIuuTJdGGJUT7K5/EXpi1EwhGFGIVxN8YhkUifyD4783cuTFuIhCFIGDL+xvgydll0WbRBggH4CBKGDIob5F7gzuFxnlJPW4gWCqPK2eVXyq/szt9tmmSqFKP0zkC5T1SfYZeHLUlfcqzoWGZNJpvHFhEiESH6BgNl7M+3pfl8flNTE5hKBj4i3kmGJYYgsdeDS8wwTEFBAbjGA4Igw4YNy8nJEQqFXfV8urDEGB9jNbH0rush4YjGZQ3f+76yl2SRcGRB2oKChgKD6wZIOIKEIfNS55EoyWpiud1xU4lV6ejx+ITxMWUxNEaDk4yFuLCFaOHz+YUNhYEPAjdkbxh9dbRUlNRfk7z+nOdlmGDolOcU+SjyYeNDAiVEhAicENW5A2UwY4vL5T548CA1Ne3ylavRl2IuxcRcvnI1LT39QWlpU1PT21PDxAwsMQSJvZ5aYpqmCwsLwcm7IMMZGRnNzc1d+JS6sMQ4ipc0lgyMG4iEI7rXdIsaigwTDJFwZGDcwMKGwuzabPU4dSQcQcIR21xbBmNaidbs2mzLdEuJKAkQY4lIiXVZ6+7U3xHiQpBSHMVpjG4lWpvx5npufWJV4v67+2enzFaPU0ci3kryRQQJR9Ti1RakLvC855lSnVLLrf3QyiGfAUNRPo9XWFQUExsbEBh06vSZ02fOnjkbcOZswOkzZ0+dPhMQGBQbF3+/uJjPRzFMDGMMSwxBYq9Hlpim6fv370+dOhVkWEND48aNG104Gga6sMQkSt6ovAHGwfNS5/H5fNtcWyQcQSIQ3yLfNqIt/GF4v+h+SDgiESnhVehFY3Qz3ozy0ZDSEP3r+mDEjIQiQ+KHeN3zquHWCHEhjv7x5FE+SqKkEBe2Eq0YHytmFZ8vPW+Ta2OYYKgQo/DHMl4gyWGIdLS04XXDTTmbgh8EFzQU8Pg8IS4U4AJw+PrfVhnDMDaHnZKaGhAYdPrM2YDAoMCg4Hc28E+BQcHpGRlcLlf8RsawxBAk9npeiWmaLi0tnTFjBsjw4MGDr1271uUZ5ndpiRmMOVtyFpyq5JDrIMAFYQ/DJKMkkXBkSdoSHo8nxIWH7h0Ci231v9Q/9GEoWIC6GW8uZ5fvzN/518HqcGRq4tTosmiMjzEY8047wUBZRIgYjKlvqk+pTvG657UwbaHmFc0+UX3+qPLFzoeU2AAAIABJREFUP5bYVItTm5MyZ8+dPdcqrpWzywmUACuHfOI8L7BUyM3EpNNnAv62we/0+MzZgKTkFB6PJ2YxhiWGILHXw0pM0/TDhw/Nzc071pSOiYl5e82mLtSFJaYxenf+bnD8+Wjh0Ra8pZhVPPLqSPC28b2GexRKYShmnWsNbjP08tCU6hQao/l8PoVRDM6kVactSlvUJ7IP6LFstOx32d/l1+UzGEOi5PuPiPJRUFYwti5mFUc8jHC+5TwlccqA2AF/reQFBspR0nrX9dZmrfUv9s+pzWlsamQwpuMKUR+qMoqiWVnZZwMCP5rhjhifDQjMzcsTs8UvYYkhSOz1pBLTNF1dXT1v3jyQYRUVlcjIyG6SYX7XlRjloygfXZ25GglHpKKkosqiGIzh8/mrMleBw9HBD4IplCJQoo5bNydlDoix8Q3j+6z7FEqBexBiQi6PG1AS8NfB6jBk+JXhXve86rh1zXjzh6ZGd7yj3Iw30xjd0NSQUZPhe993ZebKMdfGSEZJ/rVyyJ8DZZMkE3BCVCmrFEfxZrz5/ROiMAyrqKwMOX/hEzMMtrMBgecvXKypqRGnGMMSQ5DY6zElpmm6rq5u/vz5IMMDBgwIDQ2labqbZJjfpSVm89iTb05GwhHFGMXc2lwCJUiUPFNyBkzIWpe1DtSawqjChkL96/rgKPSC1AV13DoCJcD9ECghwAWljaWu+a5/HayOQKYnTo8rjyNR8v2D1e8/E3AnQlxIoMTDxodx5XG77uyamTRzYNzA/5nnFYZIRkmOvjp6Wcay40XH06rTWE0sBmPAMJ3P56MompSccuZswKdnuCPGaWnpsMQQBPUgPaPEJEmyWKxly5aBDMvLy587d46m6W61w+2qEmMo9oj9aPiV4Ug4MuzysBpODYZiBErk1+cPuTwECUe0rmo9Yj8Cg1oGYxKrEtXj1cF8Lvs8e5SPvj3epTCKxMjkquQFqQv+uK5iGCIbLbsxZ2NBQwFI7EefErhPcEkJASZg89h5dXlnS85uyN6ge123b1Tf/xkohyNKMUoTbkxwynNKqU7B+BiKoiwWKyws/GxA4L8tcUBgUERkVCO7sfu8RPtCsMQQJPZ6QIlJkmSz2StXrgQZlpWVDQwM/OcMv33BAAzDwKWK3r5QAbhyUcftURTtuKIR2IODj7yzNwcntn5oF99VJSZQIq06TTlWGQlHpiVO4/K4YATM5XHnp85HwpE+kX0ulV2isD8ORNMYfa70nGy0LPinI4VH3hnsYnxMgAm4PG5gSaD2Ve2O046HXx7uXeTd2NTYjDeDSyh+CjBQZjBGiAspjKpkV96suule4D43ZS447eqvJIci3kXeJEriGP6gtPTfNrijxMHnQh4+fNStXqV9CVhiCBJ73b3E4Op4GzZsABnu27evn58fwzD/nGEWi8ViscCfKYp69OhReXl5x3X3UBR99OhRY2MjuEQEjuPNzc21tbWVlZX19fVCoRDHcQ6HU11dDa6+97a6ujoOh/O3j9tVJaYx+uLDi1JRUkgYsj57fceYlcKoo4VHwbjWPte+Y+IVxsdIlDxQcABMpZaNlo18FCnE3518DmZWP2p85HLLRTZatmPlS5Mkk2uV1xiMAe9G/ysYipEYKcAFLXgLmOd1ofSCTY6N/nV9qUgpmWiZ9Jp0EiVxHL9z9+5nDIg7YnzvXiGOwxJDENQzdOsSEwTR1NS0ceNGkGFJSUk/Pz+BQPAPGRYKhQ8ePJg0aZKXlxdJkhUVFWvWrNHS0ho6dKijoyOHw6mtrbWysho+fPjEiRPT0tJIkuTz+e7u7kpKShISEqqqqgcOHOByuVevXh0xYkRqaqpIJAK3wXH83r17K1asuHv3Lk3TDMMwDPN2a7uwxJ6FnqC4++7uE+B/LPZJYmRmTSYYd469NraOW9dxFBqcK7wxeyOYvaUaq5pVm8Xgf1NWCqOa8ebU6tTZKbP/OFgdishEy9jk2BSzipvx5k85WP2+jnleLURLM97MbmKnVaedLz1fx61D+SiO43l5eZ/xJnHHW8V37twVmwsmwhJDkNjrviUGCxza29uDDEtJSXl5ef1zhlEUTU5ONjQ0RBDkwIEDDMMEBwfr6OhkZGRcunSpb9++0dHRfn5+Y8aMyc7OtrS0nDt3Lp/P9/DwQBBkzZo1np6eM2fOlJKSSkpKio+Pl5eXj42NzcvLA+NpkiQjIyMXLFjA4XAaGhoyMzNzcnLYbPbbh8G/fYnBO7KbcjaB933Pl57vmPSE8bHGpsaZyTORcEQySvJG5Q1wgBogUbKOWzc7ZTaYKa1/Xf9h48O3b/D2QzTjzTw+z7/Yf/TV0R0zqzUva/oW+bJ5bCEu/JJFpzvmeYkIEbgfHMfz79z5sjHxPVhiCIJ6im5aYoIgeDyes7Nzx2jYw8ODoqh/znBjY+OiRYumT58+fPjw/fv3EwTR0NDAYrHa2toyMzNlZWUvXLiwevXquXPnCoXCEydOjBgx4vbt26NHj96wYUNLS8vz58/ZbPbNmzdRFI2Li1NQUJgxY4aRkZGOjk5ycjJN03v37nVzc7t79665ufmUKVN0dHRWr15dV1cHnlVXlZjL45onmyPhiHS0dHp1+tuDVBIj993dB8ayrrdd3zmeTGN0UUOR7nVdENeFaQtZTawPjXHB6UYPWA8c8xwVYxQ7lgGZlTwroTKBREkaoztruWkMw0pKSj4vw4GBQcHnQkpLS+H7xBAE9RTdscQgYK6urhISEiDDe/bswXH8o2HjcDi3bt0qLy+fPHny3r17CYLAMKy5ubm6unrSpElz5sypra1duHDh8uXLKYo6deqUqqpqfHy8mprauXPnWltbg4ODFy1aZGVlFRMTEx8fLycn5+HhUVlZaWBgsGzZssbGxhUrVkRHRwcGBiII4u7u7uPjc/LkydraWjCHq0tKjKFYJady7LWxYJXpCnbF28NTEiNvVt1UiFEAJxBzeJx3YinABcnVyWqxauAwtVOe0ztTqd9BYzSFUtcrr799sFrhkoJjnmNhQ6EAE3zewep3oCha39BwMTTsX51M/Meh6cCg8IhIFosF505DENRTdLsSg+Lu2bMHZFhCQmLnzp0oin5K1VAUFQgE1dXV48ePByWmKKqysnLOnDnTp08HB5kXLVo0f/58hmFOnjypqamZlZWlqanp7Ozc1tYWGhoKOrr9/9k77/im6v3/5+e413Hv9arX8b3q9V71Xi+o14GCKHuIiCKIoKKIshFxghOoLKV7z+zVplndTZM2SdvMJm2SNs06J3t17zZJs87vjwO1llLagMy8HvmDHk7eOec0Pc/zfn/eY98+HA531113lZSU9PT0bNu27emnn66qqlq1ahWHw2loaPjwww8fffTRu+666+233+bxePCxXRYSmwBTubL8Ptx9iCzEUwVPqfXq8VnNoAFUapXPFDyDyEbcgrylpKnEDP6mYRZgAGygLV2Y/kfkH+Eg9hHeEQtomcK7BQ2gw+hQ69Qna08+QnxkzDl+lPjoybqTLboWu9E+/czqKUQpLIxgqTguPoFGp18zGDZESRxVVNeBriwSgyBosVi+/vrrG2+8Ecbwnj17dDrd+Iqj81poaGh46qmnvvjiC4vFIpfLFy1a9Pjjj9fV1YEgCADA559/PmvWLIFA8O6777788ssajWb37t033njj3r17s7Ozv/zyy5tuuun777/H4/E333zzN998o1Qqn3nmmTfeeAOLxa5Zs0atVldXV3/++ed4PP7QoUMIBOLnn3+Gc7AvC4mtoBUjwdyCvAWRhXi96PWzm0eaAfPuqt2wy/ttzbdnJzwDBsBqtH5T8w2cSv0X9F+yxdnnbeIBr+zym/kfVXz0J9SfTvM4F7GUvpTcQIaD1RdyXiAISiTS5JTUGfbYSkpNS5fJZddMaNoQJXFUUV0HuoJIDIKg1Wo9dOgQjGEEAvHxxx/PCMOGMyR+/vnnDx48aLfbjx8/jkAgHnrooYULF86bNw+LxUokkldeeeWJJ5544okn0Gi0xWJRKpUffvjhbbfdduONN959993btm2TSqUEAuHOO++cP3/+s88++5///IfJZMbExHzyySdms7msrGzu3LnPP//8vHnzlixZUltbexl9YgtoOVl7Eg4U763aezZoLaAFK8XCLu/L1Jd1Bt3ZiIVnF75T+g7s3T5EeKi4qfi8RUpwabIZMBMbiItoi8bagNyBvmNH5Y76lvqIM6vHxCwqmpFbHBefUFJSei1h2BAlcVRRXQe6UkgMhxOPHDly0003wRjesmWLRqOZEYYNZwb4cDgcsVgMAEBtbW1RURGDwcjPz8/PzxeLxbCjXFBQwOVy4fIkk8lkNptZLBaDweBwOBaLxWKxKBSKiooKoVBIoVDq6+stFotAIGhoaIA7fsAWKBSKUqmEjRguB4nhNd1drF2IHAQiB/FL3S9ne6IgADZqGh8jPobIRvwV/dcqZZUJnOSSmgBTk6ZpAW0BDONnC54VtgjhrtRTCwRAO2hv1jUf4x/7J+GfvwarSY/+UvuLwWCAR0REcnYA0NraSiKTpzmLKTYuPr+gQKfTXUuhaUOUxFFFdR3oSiGx2Wym0+k333wzjOFNmzZpNJoxyM1IAABYrVYY4SaTyT5OMBrhjeN7VoMgaLPZ4I1jidA2m81sNtvtdovFAr9r7LEA3m6328c/KFwWEusN+tVFq+ElXlIDaVJ2mgHz6dLhHMTx2uPnihtbQStXxf036d8wSl8telWtU0/TqYWD1bXNtVvKt/wR+cexNiDL6MsYjQy4u9YUbwdBEH4egmUyGcEzSXAtLS0FFEpcfEJc/OQ8huchxsUnFFJprRrNNeYQG6Ikjiqq60BXConhVsN79uxBIBDr1q3T6XSRYfgy6tKTGDSACq0CTsi6A30Hv5kPt+yYICtozRJn3ZB7AyIbsYq5Cu6FOalBG2grkBfcjbl7LJXaCBinWSsMB6stoIXYQHyx8MXTZceZiD+h/rSbtVvaKnUanWcfHpygp1a3isUSLo9XXVPD4/OlUqlWq4VT341Go06nY7M5Obm5cfEJsXHxMHfhF/xjXh6yurrGYDBcexg2REkcVVTXga4UEhvO3JQzMzOVSiXshl5duvQkNgJGtpL9D/w/ENmIWeRZjZrGSalpBIwNrQ3wNIj7cffzmnnn8nThVOpkQfItyFtgHzqGH3Pe7K3xAg2g0+TU6rUx/JgH8A+cDlZnIv5N+ndifaLOoBtbfgYAwAiCjY1NDGZRdk4OvMobG5cQn5CYlJSSh0SWlpWpVCqjEYQ9ZrVaXcPlFlAoSBQ6KzsnOzsHhcZQCgu5PF5ra+sU/cCvdkVJHFVU17yuIBIbDAYQBF0u10zXhq8QXXoSW0BLviz/T+g/IbIQyxnL4dkPk+5pAkxvFr+JyELckHtDgiBhisRmwACYAfPX1V8jchGIbMStqFvzxHl20D6jAzMBJpfRxWvmvVv2LpzXDQerVzFXUWQUvV4PO68sFistPeNUbDwceR7/gv3drOwcLo8HAAAAAPDcDhAEdTqdRqPRaDQ6nW5s44wO7+pSlMRRRXXN68oiscFggGuNDAYDfPO93IczA10WEicLkv9f7v9DZCG2VmydUCs8XjajLUGQANcpbSjdAADnDFAbDAYjYNQZdO+UvQOnQ9+Pu79SURnBvAcbaLMAFowUM69w3ulgdQZiTdEarUFrMBiKioriExKnbmkZF5+QlJxSWckynMnpG6My/D25Vv3g8YqSOKqornldWSTW6/VjTTyMRiN8D7rcBzVdXZbo9JecL+HE6UPcQ1NkRRkBY11L3Z2YOxHZiEeIjwhaBJOuKI/JDJgbNY0LaQthgj5LeVbcKp4662pSgQDoMDoUWsUP3B/+jvv7n1B/wjfgzaC5vLziXBlYZ5UIJyYlp9Rwa64H6E6qKImjiuqa12UmMbwECEMXAACFQvHWW28hkUi73Z6Wlvb+++/L5fKrxTO+xCSGndoNJRsQ2Ygb8m5ASpBjcw8n3RkwACsYKxBZiJuRN2eLss+LVStorVHVwH00EdmINUVrpp9KPUFmwGwH7WWKsgxhhgE0iMXi5NQZtOyIS0jMyspubGwEwesRxlESRxXVNa/LTGKdTtfa2qrVamFvGACA5cuXv/zyy1qtduXKlatXr9ZqtVeLM3TpSdyia5lfOB+RjfgT6k8VyoqpMWkFrT/xf4KxurViK9zNY+qPsIE2ipwCz1VE5CB2sXaBBjCysUtwZrXNaNPr9EQSaaZtLOPiExhMZgSfew0oSuKoorrmddlIDACATqfbsmXLAw888Pzzz9fU1BiNRqvVikaj77nnHiQS+cQTT+Tk5FxFSdSXmMRGwFjbUguX/z5CfESoFk4dcDYBpkplJTwN4sn8JyfMijiX7KA9WZh8U95NiGzETXk3Ha09eiEzl4wgKJVKU9PSZzraIT4hMSs7R6lUAdefWxwlcVRRXfO6nD6xXq+PiYlZv379tm3bYG6BIKhSqZ555plnn332+eefl0gkV9GU2UtMYjNgLmoqugtzFyIL8TL15WZt89RzFwAD0KpvfYn6EiILcSvqVkIDYTrrvoABsICWzzmfw870HZg7kBJkBNlbp60BYGVlZQQTluAXv7b2almquIiKkjiqqMYpHA4GwgEv5B8JDXWEhtqCvdZAhzbYqQt26gKupoBdGrA3/PqyiQM28bgt0oBDHuzQBjp1wU5dsFMf6rcHB93h4S7IPxIOeKFQAILCl/6sLnN02mazuVwup9M5doe1WCxffvklAoH46KOPriIMGy45iS2AJUecc0PuDYgsxNulbxsN5482W0DLgeoDcKj506pPp7noawSMeoN+Q8mGsa7U5YryyGCsN+gpVOrU+dJTuMWlZWXgVbJUcREVJXFU15vCwUDYPxIa6gh2AUGn3A9Wj2pLfWr6qCp/tAnrk+V5xGleYaJXku6VZPgacrxypE+O9snRo00En4o0eublU5G8TVhfE9an+HWLT0H0NqB9crSvEe2RoXwN2V5plkeUPiJI8ojSvA05o03Y0eZ8Xyt9VF/hN/GDLkWo2xj29IT9HigU/J1O+TKTGDijsS1ut7uwsPC2225DIpFXUWjacMlJbAJMh3iH4MKkLzlfTgerZsBMb6TfiroVkY14gfKCQquY5vhCM2Bu0jS9TH0Zrgx+lvKsWC2eTlfq8QIMBr1eTySRIiNxXHwCncGM+sRRRXWNKez3hIc7gu2tfhN/tJXpUxJ9DbkeUapXnO6To30q0qiaMaqv8Jtrg055sEMT6rOGhtpDnr7w6HDYPwIFR6FQ8PRruh8ZgvcPhwJQwBf2j4R9QyFvX2ioPdRrCba3Bp1NfhN/VFc6qqb6lCSfHOURpXvFaR4Z0qfMH9WW+i2CYIc2PNwFBbwX5SJcWVVMJpMpPT199uzZL774olKpvLpuu5eSxPDshy3lWxDZiP+X+/9SBanTITHcHfM5ynOIbMSf0X+mNdKmKEGeIDiV+t/Ef8N1Ta8VvTbTVGqYxARi5CSm0RmR5Ytd1YqSOKprT2FPb6BD6wfYPiXZ15DjEad5G7G+FuoowAm6mkK9prC3N+z3QuHQ5T5SCIIgKBQM+z2QpyfUDQYcDQGwyq+m+hrRXkm6ryF3VEUKGKqCblV4uAMK+iP7hCuLxEajEYfDHTx4kMvlXnWdti4xiTV6zTL6MnjRly6nT1HCNF4mwLSXtRcOUH9b8+003wXLBtpIDaR7sPfAa8a7WLv0Bv2Msrf0Bj2l8AKi06WlURJHFdXVq9CgO2Cp8yvJvoac0UZMUFcGuWXQkBOCIgTYZVZ4FBp2QW2KsLEqrC4INeWFVISAoTzU0Rr29s3I0pVFYr1eb7PZ2tvbrdYLmjN/WXQpSWwEjOJW8ZP5TyKyEA/iH+SquNN0T82AGS/Fw+OKF9MWt+haphmgNpypRIqvjz/dwDIbEVsXC7Mc7ntlPKOxRmkTLQBARUQZWwmJyYlJyTw+/+oKk1wURUkc1bWgAUtYxwg1IQMaWtApCw93+Ee9Hp+/d9DT3tnjcrdZrDYQNILjZDabnU5nV1eX13txIsARyOfz9fX1ud1ui8Wi1+tVKlVjY6NQKBQIhAKhSCiSCMUNAolcJJUrFAp9i8yp4gw1FwUU2JACPaphhnsMEDQtt/7KIvFVrUtJYhNgYilZ9+HuQ2Qh5lDmyDXyaTqLIABKWiWzyLMQ2Yi7sXdXKCtm5BaDBtAIGL/gfIHIQTxGfIzUQDKBJhi9arW6qalJJpPJ5HKlUqnX6eDtv3k7CEokkpTUtJnCOCExKTMrS6FQXC3F5RdRURJHdVXL5xnubmHbyn8BqpHNUj6PX1tWyaEUMggkEpFIwuPxOByOSCRiMBgikUg4IyKRiMfjiUQiiUQik8kMBkMsFttsttHRUQiCwuHwyMhwX29vm9tts1kBAJBIJHw+v6qqqrS0tLy8nEqlkslkMplMo9HKy8vLy8t5PJ5UKtXpdJ2dnaHQJHQcGRnp6uqy2+2trWqhUFBRUVZQUAAfCQ6Hw+PxeDyeQqEwGIyysjIWi1U1TuXl5YVUGh5PxJEKCCRKZXmptUUYMnPDKlxQRYT6DJN+4nhFSXzRdClJbAbMxAbizcibEVmINUVrph8lPr3AXLFlbFzxTBOvjICxWdd8iHuoUlnpMNsNeoNAKKAzGEgUOjMzOy09Iz0jMzsnl0AksVgslUoFN1A7/ekAoNVqI1gqjotPoDEYV03j04uqKImjupQKhUIej6e7u9vhcBgMBrVaLZPJhEIhl8tls9mVlZU0Go1OpxcVFbHZbC6XK5FI1Gq1xWLp6ekJBAIjIyMul4vBYHz//benTv2MRCLxqIzU4wf3f7L7/Q8/+njHroqKCpFIpFAo4NG3bre7t7d3aGhoZGRkAq4CgcDQ0JDL5ZLL5QwG48SJk7/88ktWVlZOdjaOQEhPzzjy00+fffb5li1bduzYwWQyORwOl8sVCAQNDQ0SiUQsFovFYolE0tDQIBAIeDxeeXk5hULB4/EEAqGhocFisWi12rq6OgaDgcViU1JSfvjhh23btm3cuHH16tULFix8+umnMRiM2+3u6enxeDznpWkwGOzp6dHpdGXlFXloXJ1Q/POxQ9tXPyPO3inEH9rw1rpXX33t1VdfW7Vq1YkTJyZYi5L4oukS+8TH+MfG1mun0zBrTGbQnCnKvCHvBkQWYhl9mUanmX6AGpYRMNpAm91sb2xszC8oSEpJgecEwxMd4hMS4UlK8QmJObl5bDZ7bPiSwWAwGo1CoTA5JWX6bnF8QmJGZpZMLr8OS5gMURJH9bspEAj09/fbbDa1Wi0UClksFo1GIxAIGAwGi8USCATYH4XdysrKyrq6OpFIJJFIpFKpVCoVCASlpaVIJPKnn346duxYfHx8Xl5eSkpKVlbW7t27k9NyWVw5Tww2COVFLGUuTfl9HO2p/z0bCASmOKRQKDQwMGA2mxsbG3k8XnFxMewWFxYWFhQUfPLJJ8lpOekZ2YSCUo7IRq3SoRjK72Npzz43x+8/z0pzX1+fXq/n8/lIJDImJubYsWPHjh1LTk5ms9kZGRlbtu4QNZor+a2kooZsYn0ytjYWxX9m3io6nR7ZtXW7XXl5eU8/O+fg4SSRSNUnxrHRJzKIglSi6LPD6BfnvzThgKMkvmi6xCQ+WHPwD3l/QOQiTvJPzijCbAJMtc21D+IfRGQjXqa9PM1mWxONGE0CoTArOyc2Lj4hYXKmwsMNExKTaDS6RqMBxw1TKiktnfYEiKTEpGQ2h3MdxqVhRUkc1UVRIBDo7e0FAEAqlbLZbDqdjsVi8/LysFgsiURiMpk1NTUymUyr1drt9o6OjoGBATgUPF7BYLCjo6O1tZXP5zMYDBwOh8PhyGRySUlJXV2dVCql0+mpqalvvPEGnsJ29UE6F6S0QFIQqtVDuaWOp5+dEwwGf2sw0NPTrdfrBPV1paWlJCIejUYSiQQajcrhsBsb5SaTsbur0+fzQhD0wQcfYMgVUqWdQKlsBKAGEyQEITzLNffFl85yWMODgwNGEBAI6ktLS/B4PA6LJpPJpaUlEonYYjH3dHfJZA15eTmjPm9TU9OKVWttXZClE9K5IKUNkpigeiP02sZ9BQUFEV/w7q6uVatWlVTJHf0QCHT1ywsVZkhigbLpumXLVkZJ/HvpEudOyzSy0qbSbHF2fUv9TJ1anUGXIkjJEedIWiUACJhMJjOsM9M4pn47CIJiiSQ9I3M67aNhHlNpdJ1ONzbZUK/T02h02I2eOiidkJRUWlZmODMV8TpUlMRRRSafz+d2u5VKJYfDoVKpaDQ6OzsbXuysrKxsaGgAQbCzs3NoaGgKPzUQCHR2djY3N7PZ7IKCgtzc3NzcXBKJVF5eLpPJbDZbf3//hLd3ODri4uLK2RJjG6S2QU0mSGyAKhRQcsnAjgNpPb293V2dOm2rWFjHpNOzc3KSk1Pz8tDkfAqbU6NQtlhtjq7uXo934kNAKBTauOk9NKnc3g0pQV8jCIl0UK0OQpXa/vf0nJ6e3pGRYYfDrlTIq6oqUChUckpqVnYeiVzA5tQom9V2h6uvfzAQCI47taBSoe7rHOFy61e9ts7oCusdkNIESfUQvxXitECr1u/CYHEe7+iMXl6v3z8aCvghvz+0Zs3r1BKBpRNSWyCFbligCfM0UAqp6XohsdVqdbvdcETUZDK53e729na32200GvV6vclkamtrG5+hDYKg0+ns6Ojo6OgYa/gFN/+aYNlms9lsk7eXuvSdPexGu8PoiGA+EmAAHEZHm8VtNVlbWlqEQhGXy62uqamtq5PL5fAlOleWMgiCzS0teUj09Kc4JCQmJSQmsaqqxmzC/ygrL09JTTsVGx+fkDjmH8M7w/HtjMys6urq62QO8bkUJXFU05TX63W73QqForKykkwmZ2VlZWVlkUik4uJikUgt+NawAAAgAElEQVRkNBp7e3vPdnMnCI4PAwDA5XIpFEpubm5GRgYejy8tLZXJZA6HY3BwMByevB/k0OhQOVD+OevzF3a8UEBjO3ognQuSG0LV8j4KS5dB4MVlFcUnph4/Ebv7s+83bD3wyttfLlr39eK3vn91y4n1uxLf2p381q7EdTsT1u6IW7s97vVtp97cFr9ue+La7XHvfh57Apd9ODumhCu390CGNkhlgerUgXJxdzqet37Dph9jfk5MSv7hyPH3dx5cvemLJeu/Wrju25XvH12/M/6t3cnrx8xui127LfatHYnv7ErbvCdz9c5jL3z64f999t+VX79pdIb0DkhhgqQGqFYDsVugVet3PvHC62t3Jry+9ZepX298/Msb22LXbU94Z1fae7szVnx0+NlP3n/s0Lw7F/2dWiywdEBqCyQDIYEWul5IDACA3W4vKSk5fPhwU1OTyWRSKBQHDx7cvHlzTEyMWq02m81SqfSzzz778MMPy8vL4aobAABSU1O3bt360UcfZWdnw0ORT548mZSUBOfTw8ZBECSTyWg0Gi7amUCIS0ZiuF7INE7TcWR/YwEAQBCUSKWUQmpGZhZMPthDTUlJxWBxbDZbo9FMevwAAJSVl8805So+ITE7J1ehVI7P3jIajTKZjEqjZWZlJyYmx8bFn4qNgwGfnZPLLCpWKBQzPbVrT1ESR3Uueb3ejo6OlpaWMYc1KyuLSCSWlZXB1Jxm/Q+M8KamprKyMhwOl5mZiUQi6XS6UCg0m83Dw8PnQi8sT8BTb6v/tvrbZfhlq0mrD/MOL9m0JDkNW12nxOeXpmfh4pMykzNwPycg123cmpovU+ttGoNdrbW3aGzNWluz1qbUWBRqc5Pa1NRiUqjNqlarRmNXtJrrm1RFAla+gFyupmp7G744/Akmv0ze4mZWSFD4ouQMTFxi1onYzG079maRalFFag1gb9HbWzS2Fq1NpbUpNZYm2KzapFCbmzU2nb5Nr2/nNyp/Kc5+KW71fTH/fBm56N20d1dtWW90hg1OiN3kQ7P72cpQtRpatX7XsROxSo0VtjDpa4LZk8zM+XGr7ov51/y8BTHcmOdXzR0jsRy4nkhsMplYLNbs2bP/7//+TyAQaLXapUuXPvroo3v27Ln33nt3796t1Wo3bNgwd+7cVatWzZo1q66uDgTBDz74AIFA3HnnnbfddhsCgdi7d69Wq/3f//63bNkyh8PhcDisVit8Q3zrrbeOHDnicDjsdrvVarXb7WMdSC4BieHHgpYWtVAk4nCqKyorK1ksLpcrk8l0Ot00oQWCoEajKSoqTk5JPRUbB/ujY6/4hCQ4/QqNwYglEvC3pwAAQHNzc05uXgTdORISkyoqKie42kajETSCzc3N9fX1HE51VVVVdXWNQCBUq9XwQ9LFvYBXo6IkjmpMwWAQXusVCAQMBgODwWRnZxOJxNLS0oaGBrvdPjIyMk1TcGKUUCiEM4dzcnKIRCKLxWpubu7q6po6rwqWP+RvcjedEp56Pf/1eXnzNpM3Z7Iyq6qrqoqrjhw6kpiUXkCrKGZJqsUWQeuoyAgR2R2Pz34Oz26zd5//RPtDbtOworWvTtcrAtpVBpNGWC88+PXB2LhkLJ5CopQzKqRVIkdtaxhf6Zzz/ItdfT6mxKuxT3XYYSgsa5cdFRxdTVn9Sv4rh+oOSd1SCIJkMtmaNRvcfZC9F2q2QYWiIKraW62GXtv4CY1GO++xnjYrPG32cN3hhraGMBSGIOittRtK2PKOYcjYAbU6ILkFEpuhLJr2Giex0Wik0Wj/+Mc/brvtttmzZ4tEopaWllOnTlVVVQ0ODr799ttPPfUUlUr9+9//TiAQlErlAw88kJSUhMPhbrzxxu+//16r1SoUiu3bt//8888ajWbhwoXz5s3bs2fPW2+9RaPRzGazRCJZvnx5UVERh8P58MMP33zzzV27dolEIpguvyuJYQ9SpVIWF5fk5iFhL3MsYzk1LR2HJ3B5PJjHU9tpUbeQ8/OnXqNNSEyKjYtPz8ioraszjmMnCIJ1dXVJySkzxTB8wHgCQaPRnn1IIAjCa9UWC7xafc7Y+HWoKImvc3m9XpfLpVQqWSwWiUTKy8tDo9EMBkMgEAAAMDg4eN7qmjH19vYaDAY+n19QUIBCofLy8uh0en19PQiCQ0NDUzu+YwqHw60drSnSlHXkdbPjZi+OXbw7eXcmKpNCpNBINFYFSyaTvfXWW0eOJ5fVKJlsdUFZM4ahzKUpDyeXzp79RL2yo1w2OOlHBSBft8+p65aL7VWcVjpLwixjFxdSCgk4AgaFZTKZ77333uGf4mhlEmpFU0FZM47ZkktXHUoqmfXEUxAE2buDJF7voGfi1fAFfBKH5FjdsdWk1QswC/ZV7CszlA2NDo3tUF1dPffFhcUsOaOisaBEjqE1HMdqcso75i9Zh8Viz3UdYLNHa4+uJq1eiFn4aeWn5UD5sP/Xv9NgMLh8+YpTSajSakVhaSOB0YCiNeZQFV8dIy14+eUJmWvXGonJZPLhw4e/+uqr2bNnCwQCk8nkcrk6Ojr4fP5DDz20d+9eHA5333330en0lpaWxx577LPPPvv0008fe+wxnU5nMBiYTCaZTC4rK2tubl6yZMmdd9757bffLl68+NFHH5VIJFQqddWqVfX19XPmzJk9e/aRI0cWL16clpYGw+/3IzEAAAAI8mtrc3JzYfrC/usYNWEqJyQmkvPzFefu1w3PhC4spMbGxU8nbzkuPjEtPUMqlY4ZhNOeIxtrmJCYlJmV3dTUBF5/M4YvRFESX4caHh62WCxSqbS4uBiHw6FQKBKJxGazlUql2+0+71rvmMLhcG9vr06n4/F4FAoFjUZjsdiSkhKpVGqz2WbauwroAXCNuO2k7QuOL1hzcs0HMR8kZCbQC+ginkjToulo7xjz85KTkxcvXbrilVVLli1/YNbKlxYuW75ixeKly/bu3dvWNVLA7+sZ/JVDYSjY42vTdshrWoryeTlIeno2NhOJRhLxxLKSsgZpg91uh0/5l19+WbJk6SurVi1ZtvKBWStfXrQcNvvxxx/DH10iGVCZfGfMhpVtyjhR3JsFby7CLtpRuqOwtbBjuOPs81IqlStWrFi+fPmKFa88MWflv/+35MOdB79M4C5e+kp1dfWEnUPhkKJNMWZ2Z+lOqoY6qdlwOHzkyJGlS5euWLFi8dLl989asWjJiuUrVixatPTtLZ/2DP7ml3hNkRiWy+U6fvz4rFmzBAKB0Wi02Wxisfi5555btGiRSqXC4/HjSbx///5PPvnk8ccfB0Gwvr7+X//61x//+MfHH3+cy+UuXLhw1apV7e3tlZWVf/nLX1Ao1KlTp7Zu3dra2rp27dqHHnpo6dKlu3fv5nA4v6tPDK9Gs6qqklNSp06Sgh3ZPBRKLpdPCmMQBKurq8enR00DxgloDEar0YzFvak0WmSNoxMSk1LT0htkDVF/d0aKkvg60dDQkMlkEolENBoNg8Gg0WgKhcLj8fR6fU9Pz/QdXwiC+vv7DQYDl8vNz8+H6TsWvo6gc6S121rZWHmcfHxXwq6tP239MeFHPBEvqZPYQNtA78C5POlQKBQOhwcGBlduPqkFbOFweOwUyuWeVnsQgsJ93o5mq6xMVIhipueQUtOzkzA4TGU5q6lR4XQ6fb5JHjjGzC7ffMJgcsBmx47B0Q4ViQZa2rVZsqwNhRsWYxd/wPgA34y39lunPscxO/E5Jd+dIvv9frqwv8X8m1C/tkubIcuAzW5hbsGr8Na+85gdO+Cenv756w63t3eHw2Gfz1cq6VcaPeN3u9ZIDACA2WyOiYmBSWy1WkUi0csvv/zmm28aDIa+vj46nX733XcTiUSVSvXggw/Gx8cjkcibbropJiZGqVQSCIQFCxbcd999HA5n0aJFS5cubWtrq6io+Mtf/pKbm7tr165ffvnFYrEwmcyjR49u3LjxoYceWrhwoUajgUOsvweJQRDk8fnJKanT5F9cfAIag21ubp4APAAAWlrUuXkzXuKNT0jkcKrHrFEKCyMmcXJK6ngPO6rpKEria1gjIyMmk6m+vr6wsBCNRqPRaBqNJhQKTSbT4ODgjEwNDQ2BIFhbW0uhUJBIJA6HKy4ulslkTqfT5/PN9MCCgaDdYRdIBNnE7GMpx44lH8MQMfW19XaTfbh/Bl9F32hw9Yc/m+2d47aFhWormcWnVhAyMImJmbFIVF5ZWZlK0ex2tY1ORt+z5fUFVm05YXF2jd9o6bNkSJDzMjYsQC58h/ZOljzL0G2Y/qHCSsVUHk4ohCBIYw3xlWHYLKoJ9R79vcXYxZtom3Iac4BuYKZmh0ZGF759pG/wNH1bLKNlkoHxzzDXGokNBoPJZPruu+8efPDB+vp6rVa7cOFCBAKxffv2n376KSUlRS6Xv/baa0uWLHn77bf//e9/c7lcOA8LgUA8/PDDs2bNuvPOOzdt2iSXy+fOnXvDDTd88cUX8+fPf/LJJ0tLS5csWUKlUnU63caNG5cuXXrs2LH//Oc/K1eu1Gq1YyR+6qmnEAjELbfcAnvkF3guIAgqFIrsnNwZwQ8eIDjBlNEI8ni8CCAan5CIweJ0ej3sFjMYzIhJnJaeIZPLo9HpGSlK4mtMXq8X9hBoNBoSiUShUDQaTSQSmc3moaGh879/nHw+n81mEwqFVCoVXj+m0+mRRZ5hDfYNGjSGsrKylKyUmKSY5LxkZgVTq9X29/VHYA2CIL8/sGLzSYutIxgI2OzWOiGfkI9OyUiJTU2n0GiyBrnT4fR6Z/ygMDziW7X5l3b3MARBHcMdBa0FHxV9tACzYBN1007Kz7QmWWRHC0FQCrLyeGIJBEH6dtcnFNTWoo8XYhaup6xPEie1tLdMcyn9bPUNjCzYcLir9/TTVddAIL+2r2/41xD9NUhiEARJJNJXX32lUChkMtn27dvfe++9jRs3rlu37osvvtDpdPX19du3b9+wYQOVSoUTdDUaTWxs7Lp169avX5+eng77uEeOHDl48OC+ffs2bdpUUVEhlUqPHj0ql8uNRmNVVdVHH3301ltv7du3b8zJg0k8f/7822677d5774UL+C7wXACDoaSkZKbkg5k3wfsEAKCQSp1+EfCEqLJcLgcAAADAShYrsnXi+ITEPCRS1dx8nVclzVRREl8DCgQCbrdbIpEwGIy8vLy8vDwKhVJfXx8BfcPhcEdHh1wuZzKZubm5SCSSQqHA8b/pJ06Pl3fEazfZxbXiPHTeN798s+34th/zfiTxSFq7dsQficHxam/v+nDfSQyeiETlpGUmE8iEujqeATTn17jb+y5o9vCKj45k8LD7Kve9iHrxVdKrJ+pPyF3ycDist0E8ZeQzFlOJpa8e2vc55/OX0S8/mbLsq4pjTe6mQOj8meRTawKJA8EwU9gHun4NAFyDJDYYDGaz2eFwwCusDofD5XLBxUhwUw74f51O51hnD6PRCO8G7wkT1GazOZ1Ou93udDotFgsIgjabDWabxWJxOp2wEbP5106Ter1eIBDU1NTw+XytdmKS8EwFAICquTknd2YO8Rj2mEVFE0YvoDGYyNzZxKRkfm0tPFtJIpWmpqVHAOO4hMRCKvUCr8l1qCiJr1KFw+Genh6FQlFSUpKXl5eZmUkikWpra41G40zpC0HQ8PCwTqdjsVhoNDozM5NAIHC5XKPRONMgNqxQMNTZ1tksay6mFR+LP7bt5La1J9e+l/FeHCeuwdHgC8zYSR0vvz9gt9nr6wQ4HC4hJe5kws+FTIqipbG3r2dsn0r5iNoayacEQoFaa+2nFZ/d9f3D8/Lmf1fzndgh9gZ+DQC4ewKFdb3e0Zk5r/6gn2/hf8n+8vHE/z126skfeT/KnDKOolsx4/D25JpAYgiC6lqGBK2//lFfmyQ2jGuOCPxW4zee/ZbxGyd919n/O8GIxWKxWq1w/fEFngJcMhQZOOMTElFotFqtHmsw2drampWdE7E7y+ZwjEYjABi0Wi2BSJypb52QmJSUklJbVxddJJ6poiS+ujQ8PAwAAJvNxmAw6enpGAymsrJSr9dHgEy/3+90OoVCYUFBAdxto7S0tLm5ua9vZlPoxzTQP2DQGHgsHgaJOXDywDs/vzP/xPyFKQsPsA7wLfzxPItAfb396mZ1SVFJZnZaQvqpNGxCKZ+u1Deu233S5p5YQdxgGOEqZ/A4EgqHmtqajvCPLMIuehH14vainU9t3aK32s/eczQQzuf3tfVOy4sNhUON7sbD/MOLsIvmIecdqDmwJfbw4RQy/L8md5ApGghFGJD+jc4mMeDyFYl+jflfsyS+BgQAQFl5RcQlQ+kZmTKZDCbfhZO4is2GQwVGo7FeIEhOnsEwpcSk5Nj4BCKJNNZ6OqrpK0riK1+jo6NOp1MkEhUUFGRnZ+fm5jKZTKVS2dPTE8HKYl9fX2tra3l5OQqFysjIIJPJAoHA6XROp9vG2fKMeKwWq7BWWEQpysnK+THhxzePvfncz889m/HsJxWflBnKBn2ReNVjxm1We11tPYFAiEs9lUtOR9JTq2RMsF3tCZ0G7cr3TwLmtglvBN2+IvFAcBrxaU2XJl4Uv5q0+vm857cWbaVr6YOjgxAErXk/3mLvmvQtFfIBtfU8TxXqDnWcKG41afULeS98VPwRQ8sY8A1AEJSN4R6KK4T36R4MUur6B0YuKIoO62wSdw0EaIJfn6iiJL5yBQAA/QLSo5JTUkVi8RiJNRotEh15dJrH58MkhsEA521NE8ZxCYmZmVnRrOnIFCXxlSk4+Nzc3Ax3iMzOzobXa8eKX2ek8blXSCQSi8VWVlZqtdrIfu+BQKC9vV3RpKgsrSwkFKJR6HhU/J68Pcuzl8/Lm7ezdGe+Or9taCIdp6lwONzd1d3SrC4vK0cikYnpcWh6Bp6VxW0tMfa0DId/468Pj/he3XISMLsnGOkeCNAF/X1DQegcMnQbsuXZb1Pfnoec9x79PZwK5x781cjwiG/lByeMtvZJ3yvRj/BUk183fZc+S571NvXtuci5mxmb8Sr8hOuQjCr/IT4f/rfPH2aK+qztM/5tnq2zSTwaCNPqoz7x1SAAAGh0esQkTkpOGev/BYtCKYw4Y0smk42P0ms0GnJ+wXQmG8bFJ6SlZ9TW1kYxHJmiJL6i5PF4LBZLfX39WLEQ3KR9YGAgAmu9vb2w+wu372AwGFKp1O12R+b+Dg0NAQDAreFSC6hkPJlGoRFLiMeLj79LeXclYeXWoq25TbkRVODA8ni8VotVWC+iUmh5qLwsdCqKnkarx9QBZWBvc3+gC4Im8R3PRWKfP1RY1+fqnphaZemzYJXYLcwtCzELNxRuyJRnGnuNk5zpsHcKEsOB3/FRZXOfeczs29S3M2WTm4V+S2IIgthNQxMKfyPT2SSGIKiqcWBsPTtK4itXF9jQKjUtXSr9tY0GCII1NTWRJX+hMVi4B9mYQBBs1bQyGIyk5JTYuPizzY5NlcjNQ9YLBFEMR6woiS+7wuFwd3e3SqWC3V8MBsNkMmUymcvlmtCzcDoaHR11OBwikYhKpeJwOAKBwOFwdDpdBGlc0JmBwU1NTcXFxWQCmUamcSo5NeIapBC5u2z3G/lvvEt/N0GcoHArQuFIoqxwqJxdxcknF2AwGEIhhs4lVimpEhsL6FP0+NyB8FQu47lIHA5D5Q2DJtdpDrkH3ZRWys6ynUtxS98seDNeFK9qU01hdmoSD3kgeq3P74fah9oL1AU7SncsxS1dR1mXIE5obm+e+nwnkLgJ9FYrIvm9TNCkJJYZRjr7Tz9yIeC5Q1H9Hho/LimC9VEQBKqrayILJscnJObk5ilVSnCcI9vc3DzT0uTEpOT4hISqKvbZKIW31NXV4wnElNQ0eI7hqdi4U7HxsfEJCYlJWdk5xSWlSpUqOsjhQhQl8eWSz+ezWCx1dXVwpyoymczj8eAWzRFYGxoa0uv1bDYbj8djsVgajSaRSCJe/fV6vSaTic/n5+fnE7CEMnqZTCRTaBRMNfPbmm/XUdatp6w/WntUZBf5gjNOUQ6FQm63u6FBVlxUTCKQSSRScTmN3VBcqy+TuTiG3sYOj300OC1P8VwkhiCoUR+qVDorgcpPKz9dglmyhrzmWO0xqVPqD52/BmlqErcP9XxJJW0r+mQFYcXr+a+fqDvR4GyYjlnoLBKb2/0MUd+FJ21NSmK9w2d0n36OQcAtKS733eYalF6vV6lUKpVKrVar1WqNRjNTCyAIyOWN6RmZEbjF8QmJ+QWUCY9ZIAiyqtgzbRKSh0S1trZO+iQBAIDJZNRqtRKptKKykkajF1AohYXUoqJiHo+vVCrHz5SMKjJFSXyJ1dfXp1arS0tLMRgMFotlMplyubytrS0C9xeCoO7ubriQCY1G4/H4qqoqjUYTefLzwIBara6srMRisXgsnlPBMWqMNpeNZ+Ydqzv2ZsGbr5Ff+7b6W46RA6c1zUijo6MWi6W2tpaSTyHiiUwmkyeoEbfyZdaaRjdX0y1xD5k9/pmZnZTEI/6RalP1Vupn/0td+Crh1R+4P/At/BnVLk9K4uHRYY6J8zX762XY5f9LXbqv7Pt6W70nMLPY8gQSd/QFGML+Ye+FJm1NSmJ3b0AOnD5rBDz6JprReoGCu2yazeaxaRBisXjRokUvvPDCM888M2fOnNLS0rH5idOXTqcrKKDMOKScmJSUnMzn889ueKnRasn5BbFx8dPEeUpqmkgknpqm8JwouNoY1tiP0e/VhQu+jJE1bYhqmgqHw+3t7VKptLCwMDc3l0QiVVdXw5OOIrAWDAZdLpdAICgoKICd6fr6+oj7XoXD4c7OTplMRqfTUSgUmUQW8AWdjs7BwcHm9uZ4UfzagrXL8Mv2V+4vM5R1j5x/4uAEDQ0NabVaFouFwxHIxPzysoomlVxtbWxpFzW21ag7RbZ+w/BoJKvgEEziD3522PsgCAqGgiK76Efuj8vxy1cSVn5I3X+0nNE93BuB2aFh78rNJ1yuAQiCAsGAyC76gfvDcvzypbilX7G/4pl5RVJHiykST3YCiQc9QbpwoKPvInf2OH0W3lDNmVIuhNVqtVgs0TvmBQqeqNjU1KRWqw1nqoYqKioIBMI999yzatWqlpaWCLxDEASFIlFySuqM3OK4hEQsDq8ZN7bhV4MAoGpuxuEJ5x3HFBefkJKayuVyp3/Y56qxjupCBJM4spt4VFPL7/dbLBYul0skEuG+VxKJJOKEqdHRUaPRyOFwcDgcEolkMpmNjY1dXV0zGt4wpmAw6HQ6+Xw+iUTKzc2l0+hNDU0jvSNQCLL327PkWWsL1s5Hzd9esp2mobUPTR6nnUL9/f1NTU1MJhOFROWT8vncWp1Ba+nQa7tlcjdH2V5r6m0d9PVG3N9xTGs+PFUq58WKY1cQVsxHzd9dtrtYX9zr6e0dgCokE6b0zkCvfXiqVM47JToFm91TvqdEX9I1crquSQH6axSRhJEmkDgUCjNFfaa2C02fnpTEwVC4RHw6OoKAJ95H754XIrPZTCQS//znP99888379++Hb50gCLpcrr179z7yyCO1tbUWiyUCy/DvhVlUPP2c5/iExNS0NOFvs6bHCwRBdWsrlUpLTEqGk63GD1iEM61i4+JzcvMEF3XEclSRCY4uREl8EeX1enU6XWVlJRKJzMvLKykpaWlp6e+PsLXy8PCwRqMpKyvLy8tDIpFw9VFka8kQBPl8PrifLgaDyc3NLS4uNmgNIU8IgqB+Xz9BRdhQuOHZnGc3UjdilVjXoGtGxsPhcFdXl1Qqzc/Pz8nOoeRTJCKp0+XoGHSC/apGN0fmZBu6lf3e7gsHMARB5l5zkijl/36Y/XjKrPeZ7+er88c/MXh8EKWuv/fchUxTm73/u1n/TZ79AfODgtaCsx9E9A5fiSQSP34CiSEIqmocaDZf6F/fpCQOhyG6sN8XCEMQhGhra3O5XFESX4iMRmNNTc3+/fv37NmDw+Hgi2m1WrOysu68804ymdzb2zu+KeaMBACAVqMh5+dPs2QoKTmFU109tSMLPysIhUISOT89PQMep3gqNg5+ex4SVVFR0aJWRzF8JchkMpnN5sh9h6jOqLe3V6lUMhiM3NxcLBbL4XDMZnMEtb9j1hQKBYPByM7OxmKx1dXVVqs14l9Tf39/S0tLSUkJPBOisrLSYrTAZUGegIehZWwp2jInd84a8pr0hnRzn3lGxgOBgMPh4PP5BAIhJzuHQWU0ypu6e7r7vd22IZ28jSdxVGk7Zd0jbaFwJGvhE+QccOKUuE20TXNy56wmvvb47jcagJazdwuGIEpdr6tnulfMMeDAKrFjZv+z+w05qD7Xzu29fkptrz8w42jE2SSW6EaEmgtdG5qUxBAEFdadngOB6Onp6ejoiKbVXKBMJlNnZ2dXV5fdbjcYDEajUSwW33///bfffvs777yzadMmNBodMdjg2RKFVCrssE7K4/iExNi4+PT0DC6XN50FWgAA4PwAhULBr62tYrNZVVXVNTVisVij1ZqMxuhX4gqR2Wy22WyRpQtFFQgEXC6XSCSiUCjwAnBtba3b7Y7seoZCoY6ODqlUClsjEon19fVutztiD7K7u7uxsRGepITH4/k8vstx2s0dDY6yQNbust3zUfNXElaerD/Z0j4Jz6aQx+MxmUxwtByVhyopLmlVawYG+kcCAy6PUdleJ7FXtbSL2oZs08wrnlodwx00De3j4o9fzHvxVdKr8eJ4Q49h1Bd6/f1Ei3WS1etQGCqVDADO86R2tw+1U1upHxd//CLqxdWk1QniBEO3wecNrtmcYHOcc43Z4wtj2d0jvotAYo3VWymPvA0ZrHORmMzvbe8NQBCEGBoastvtESQTRTWFQBAUiUQ//fRTTEzMgQMHvvrqKxqNdiFsA0FQr9fXcLkoNBr2fWPj4uEXXLabkpZWQKHIZDKj0Tj9CB1ejyEAACAASURBVAecbGU2my1ms8VigdP3ogy+omQ2m12umQUho/L5fFartba2lkwmo1AoOp0uk8m6uiZvjnhe+f1+h8NRX1+fn5+PRCILCwulUmlnZ+f53zmZgsGg2+0Wi8Vwb5D8/HyRSNTVfvrY/CE/z8L7iv3VUtzSZfhlP9T8IHaIgzNxVQcGBnQ6XUVFBRaLxWKxrMoqvc4wMjLiC4+0eczN7fViR5XKJXANmn0X1mgaVo+npwKs+LTy0yW4Ja8QX/mp9ieZUxaGTj+aeDz+c1UxQRBUoxxSnKNvRrenuxwo31exbzF28SvEV47WHpW75GNmR0ZGp6higiDIHwgT+b3dAzNe7z+bxJZ2f5F4IHhhlUznIjG1vs/k9kEQhPB6vQaDYWwqUVQXS0ajsa2trf2MLvwKw16sWq2uq6tjMJlEEgmLw+PwhPwCSnlFhVQqhT/0Yhx7VFeQTCZTxAi53gQ3meJwOAQCAY1Gw/MSIut+BZ2pJ+bxeCQSCYVCFRUVKRSK3t5Icn0hCAoEAjabra6ubvzDQW/3aWvhcFhoFx7iHVpFXLUcv/xr9tccE2fYP4Oco97e3paWlqKiIiwWSyAQeFye2WQZ9Y36IW+Hx97cIZbY2cq2OlufYcR/EVpVDI4O1phrvqn+ZiVh5QrCim+rv+VZeGfXLk9RTwxBkFg7XK/+zcEM+AaqTdUHOQfHzPIt/LNnQ01dTwxBUCgcZgj7LO0z9vXPJrG7x88UDVxgIdO5SFzRMNBs9kAQhAiFQiaTKUriq0UgCI65rXq9Xq/XA4bTRUTRxf5rT/DvNLJamutHAwMDcM9IGEIsFutCKrA9Ho/RaKyuriYQCFgstrS0tKWl5QJxDqdnYzCYkpISlUo10P+rNblLfqLuxBrymqW4pZ9WflqiL5lRJVJPT49SqYQBTCaT62rrnXZXMBAKQf4ur7O1Q9rg4DS5+JY+3eBohEXMvzmdgE9gE8TwY1aTVi/HL/+i6osKoKLfd85kt6lJ3GwarVMFx8we4R2BzX5Z9WUlWDmF2fOSGIKgStngeedAnK2zSdw7FGSI+nqHLqiQ6Vwk5qmGxNoRCIIQEAQ5nU69Xh+9j19FmnTU4+8ko9HodrvHvG2LxdLW1uZ2uyesaIAg6HQ629vbz/6vi6uLeL5wfntkae2XRnCDNp/vgubFXqvq7+9XqVQlJSVYLJZIJHK5XJPJFHGSucfjAQCgqqoKh8Nhsdjy8nKtVhvxM5DH4wFBEF6jxWAwZWVlra2tQ4O/+n+tna1J0qR1lHWLsYu3F20vbC2cUSJ0V1dXY2MjnU5Ho9EFBRSRUNTmbocgKAyFenxt2k6Z1MFpdNYYe9T93u6xoG7ECoVDTe6mU8JTr+e/vhS3dE/5HoaW0T58/tKpqUmsc3iS2HVjZveW72XqmNMxOx0S81SDEv2MM63OJvGIL0QT9rdPb8ziuXQuEot1I+ymQQgmcU9PD/wHf7lvO1FdcTKbzS0tLWlpafAkJbPZzOfzDx8+nJiY2NjYOLaiDFfaYLHYY8eOpaenNzc3/05fJ4vFYrFYLkqLVjhbLTMzk8ViXbFL43C61kUpKblm1N/fr1QqmUwmEokkkUh8Pt9ms0WctDwyMgKvqsIdtVgsFgAAF+JPGwwGFouFwWDweDw8mXg8gM195kxZ5kbaxkXYRVuYW3AqnLl3BonQcIuPwsJCGMASsaSj/fRydf9op66rscHBljtrDF3KXk/nRUmE1nXpUqQp6ynrF2EXfVT8EbmFbO+fZCrwuXQuEuu6dCmSlNX4N/+b8tLWoo/zW/IdA47pmz1D4o4p9pHoPLzmGf8ezyZxMBSmC/vtnReU1HYuEitN3lLpAAST2OPxuN3uaIA6qgkymUxGo3Hnzp033XQTnU632WzV1dVz5sxZuHDhvffeu3nzZq1WCzvlarX6gw8+uOGGGxAIBAKBmDdvHo/Hg3PB2tvbOzs74ZRy+Een09nZ2el2u202W0dHR1tbG9yZq62tzel0dnR0uN1u2Cy8j16vt9vtbrfbbrcLhcJTp05ZLBYQBO12e2dnZ1tb2/jVcZfL5Xa73W53Z2fn2FfaZrN1dnZ2dHTAtWQAADgcjp6eHqFQeP/993///fcw8Do7O9vb2+FnCHiZ/2z7l1hmszm6SAyrr6+vsbGRRqPl5eWRSCR4ZG/EKeXDw8Narba4uBiFQuHxeDabbTQaPZ4Ip+7ABcplZWWwtaqqKhAEPSO/WusY7sCpcO/S352Pmv829e1sebah2zB9+52dnRKJpKCgIC8v73S+WMfpb8VQoBfoUcqc1Q0OjrazsXukLXAxEqEdAw5kE3IjdeN81Px3aO+gmlCmPlMEdmASW6ynj9beb89ryttI2zgfNf992vsJ9blZHGVEbVSghRtPut0T1+zDoSAUCkDBABQKNJuGWbL+cNAfDvrDwQAUPL0dCk31nUlGsr+NpU7YWN4woHNcUHbbuUiss/uKxf3hcBgBQVA4HB4YGIj2JoxqvEAQlMlkK1asQCAQt99+O5PJtFqtu3btevLJJ+vr6zEYDPy8bzAYzGZzcnLyrbfe+t133/H5/CNHjsyePZtGo9ntdoVCcfDgwZ07d8Ig53K5J06cyMjI2LNnT0ZGRnl5+d69e+Pi4nQ6nUwmO3XqFBKJ3LdvX2JiotFobG1tjY+Pp1KpRqORRCKlpKSUlZXNmTPnjjvuiImJMRqNVCp1x44dR48eVZ8pfdbr9WlpaampqSdOnPj888/ZbLbJZLLZbCUlJbt37/7yyy/lcjnckZRCoezbt++nn3568MEHDx065HK5WCzWrl27vvnmm8bGRovFolKpjh8/vm3btqNHj6pUqsviNEe7a0EQ1NPTc7oTRU4OiUQSiURtbW2Rda2CIMjr9Wo0GiaTmZWVhcVia2pqrFZrxMF/j8fT2tpaXFyck5ODwWBOFyj7fi1QHhodYuqYHxV/9Hze86tJq+NF8a2drdO3393dLRKJSCQSPPxYJpP1nMnw8gaHjD3qBgdbZKtUdzR0DjsvCoD7vH2UVspmxuY5uXPeyH8jVZqq79ZfoM3XP0hs0GoKNYXvMd6bkztnbcHatIY0fZcegqDAKESrGxmZ+gseDoUDvrBvMDToDnUDAVdTwCoa0XHIiYc6JGS/hjHaXOhrwvmaCL4mgkeO9ElzfdLcgCxbwytilDd6xZmjkgx44+lXQ+6oAg/v72sijDYX+lvpo61Mv748ZOJW5eeQ8rJC3UBo0B0eHYICPigcqlYNqay/S3Ta1uGnCfoDwTAC/jkQCMAVLJf+dhPVlSmTyVRWVrZhw4aYmJh77rmHyWSCILhy5cr7778f7qSdn58Pp4kZjcZNmza99NJLRqPR4XCYzebW1laz2SyRSObMmTNnzpy1a9c+8MADeDwehUIhEIi5c+euXLkSgUA899xza9euveWWW1JSUths9h133PHEE09s3Ljx1ltvPXLkiEqleuSRRz755BOr1fr+++//97//LSgoePzxx//2t78dPnwYjUb/97///fjjj+fMmfPee+9pNBqj0ajT6Z577rk//OEPH3zwwQMPPDBv3jy1Wo1Gox988MG1a9fOnTv3mWeekcvlZDL5rrvuWrZs2auvvnrTTTcdP36cw+E8/vjjW7ZsWbx48YoVK+Ry+TvvvPPwww/v3Llz1qxZ33333WUh8fUcmu7p6ZFIJGQyOSsri0QiicXiiKuGoDM+a2lpaU5ODgxgh8MRWUvLMWswgNFoNNzTY7x37g14OUbOp5WfzkXOXYJbcoh7qMndNP3F2t7eXqlUSiKRMjMzCwoK5PLGgf7Td/DRkMfap5e7uEJrmdItaBu0+oMXYY790OhQBVCxu2z383nPL8cvP153vKVjZrXL5zJbrC391zcv/jd59krSyhP1J9Qdv+nF4QtARF5//xkShwO+kKcv1GsJuJpGwepRTZFPSfbKMV5JhleQ7JVk+GRInwI/2kweVuTTUn7slNP8ptqAtT7gagq6FEGXItilD/WaQ73mcK/ZYbVTqh2+DjDUAwZ7zPD2UK851A0GXcqgSxFwKQLOxoBV4Dfx/SBnVFPk1zKVjHgZ+VhAgfFKMryiVK84c7QRWVstFNUrAiA74GgI9hjDnl5ohgVg5yJxZ1+AUtvrHT1DYgiC2traogHqqMZLq9U6HI6SkpK7776bwWCAILhs2bL77ruPSqVu2rTpscceg8uXDQbD6tWrly9fDgeZ4ZQup9N55MiRP//5zzKZrK2tbdWqVStWrMjKyvrrX/9aUFAgk8luv/32Y8eOWSyWp59+eu/evVVVVQ888MAvv/zS398Pc1ckEj399NNfffWV1WrdsWPH008/3dLSsmXLlnnz5jmdznXr1t1zzz179uxZtGjR3/72t6qqKrPZrNPp5s+fv3z58vb29kOHDj388MMcDmfx4sUrV65sb2+Xy+V//etfY2JiNm/e/Pjjj4MgWFdX98ADDxw/fnz//v233nrrzp07X3/99dtuuw2Lxb7xxhv333//7t27Dx06xOVyL0u4yGw2R1wzc5Wqu7u7oaEB9oDJZLJUKu3p6YnYms/nAwCgoqICiUQikciqqqoJyJyRvF4vAABwV0sUCsXhcGw223jv3B/0SxySH7k/LsMuW4RedIB9QGQTTd9+T19/o0JFKaRl5+SRCwpk4wDsh0Zdg2aFu15krWhy1dr7Ae9MJhedSyP+kVpr7QHOgQWoBQswCw5yDorsosjGGE8wy7fwv2Z/vQi76MW8lx7c/1JZM3tSs37PMLHa3WZQBfSlPiXJ05DrEaf5pDk+FWlUw/SDnKBDFuzUh4baodGhcMAbDv368LRw48nOzqkalPZ7IAJ3xh1ME5CV38fmQ1A4HPCGRwdDg23hbkDWZKzhK/2aolFVvk+O8onSfdIcXxNuVM30W+oDXfqwpxcKTfVgdy4SD3tDRF7vsDf0K4lHRkaiExKjGi8AAKxWK4VCgUlsNpvXrl37wgsvOJ3OuLi4P//5z3C2qslk2rNnz7333ltZWdnW1iYQCA4dOiSRSA4cOHDfffdpNBq32/3ee++9+OKLqamp9913H4PB4PP5d955Z0pKilarnTdv3r59+6qqqv7xj3+kpKT09fXt37//X//6V11d3VNPPfXZZ5+1tbVt27btmWeeaWpqevfdd1944QWTybR69ep//etf33zzzZ49e7Zu3VpXV2cymWASr1u3zmq1/vDDD4899hiLxZo7d+67777b3t6u1Wr//ve/f/HFF++///4LL7xgsVgaGhoeffTRY8eO7dix4+677z5w4MD+/fs3b95cUVHB4/E+//zzp59++p577lm6dKlarb7EMIYX6SPuxXh1qbu7Wy6XU6lUJBJJoVAuHMBGo5HFYmGxWDQaXVVVZTQaI/aA4aKmyspKDAaDRqPZbI7ZYhkfHQ+Hw5p2TbIoeX3++mXYZV9UflFmKBv0nHmE8nug0aGwtz883Bka6ggNdYSHO6GRLsjbDXm7IG93X3e7QqFk0Kl56UkkVJa4ltPtskL+EQiCAmFf+4iruaNB4qxRuAWWAXB4elOBp9ZocFTikMTUxrxCfGUBZsGnlZ+yQNaMhhJOZZYf8wrxlQXYBZ+xPmMb2Z39vWs2J9ht4wqogv5Qny1oqfc3F4xIkYVlSqO4MmCo8DvkwV5z2Dc4NdJgDQ37zps7PeILYdk9M22zlYSq+D6uYMLGVlugUnHmyoeCkH8kNOAMuJV+Y7VfTffJkF5JlrcR49cUBZyNoaF26KxcuXOReDQQJtT09A8HfyVxOBy+wis6orr0MpvNZDL51ltvpVKpdrsdRunhw4eXLl26dOlSeMAUfJ/65z//+eCDD65evfqxxx674YYb8Hh8aWnpXXfdtW/fvtTU1IcffjgmJiY3N/f2228vLCzkcrl/+MMfYmNjNf+fvfeOauvM1oez7rp3zbfmNzf3ztzMTMYzk8lMJnYSp9hxjDE2GAOmGNvYjnuL7bjFPe497t240YQqkiiiI7pEFRIIhABRJNQrRQJUQOWonff74zgyoZmSSRuepeUF0tH20ZHQ8757P/vZbW0ff/zxvn37aDTan//854CAgJiYmLfeemvz5s2tra1eXl6ffPJJbGzs+++/P2vWrMbGxr179/7+97/PyMg4ffr0jBkz0Gj0pk2b1q1bx+PxkOz03LlzQ0JC5HL5qVOnZsyYUVFRcebMmT//+c9Pnjw5duzYH//4x7y8vCdPnvz2t7+9du3akSNHXnvttWvXrj1//vz1119//vz54cOHAwICqqurT5w4sXHjRjwev2TJkrfffruhoeEHXqQqFIqp5GN/Fujr62toaEhNTcVgMElJSVNMQUMQ5DF3xGKxhYWFQqFw0jVgm80mlUppdHoCKRGbQCyklYmkcucgH2OXVc/r4DyufrwmMXzBo79ti/mYmLFLXYeCW7Nhfo6rKcneQLRxcFA9FqrDQrUYqBYF1aGd9Vi4CW/nYrvpD+sSr6Sh7qCfPyKjn1aQ7yqLHru4BLg12dpI6GiMbxam1YjS2Ly4Tt5TXW20XUCFpRVuRbWro8Hd0+7WK9wD3TBkgl3jLQ+7YFdDV8N91v1VyasWYRftpe7N4GdMYoriEDjdTm4n92XY7L0Z/Iw+64uFFGRzhW6/JVPoAABus9YhLbdx8LaaGHszxalkuvSKHFafsGPCFe7xdDFBDphU+sLVefwYrp0GAAg1ELXGNKrLltsFW3pd3W0OMQ3i4m01MTYu3i6muw1K8G0mYDQmdrrgpApDt9752uB7p7fF0xgCqVSan5+/bNmywsJCJP177dq1+fPnR0RE0Ol0j7BAJpPl5eWFh4fPnDlzwYIFUVFR7e3tUqk0Pj7ez8/P29v74sWL7e3t6enpwcHBhYWFLBYrMDCQQCDw+fydO3feu3evqKjo7bff3rBhw9KlS1etWsVkMuVyeXx8vJeX15o1a3bs2LF9+/bm5uaMjAwfH58tW7aw2exjx455eXmtWLEiPz8fqVi3t7fv3r37xIkTUqn02bNna9eurampaWlpOX36tLe3t6+vL4lEksvlLS0tx48fX7BgwbZt24KCgmJjY0Ui0aVLl7y8vAIDA1NSUiQSSXJyckhIyOLFi4ODg1NSUn7gPwrEvGXS27ifODyTGJDZvSwWq7t7wkP9PLDb7TKZrKSkhEgkEgiE/Px8gUAwaRU0ZLfL5Ep6WWVCYjIhgVhYUCDgccxdImCQgJ5moKp2tmS2MO4/z9i5Du3jGz9vMyksruCIiIOCxTSgrgUKllvNdnVwXd2tbh3fpZe5DArYoAADXcA1AOxGY7eiua4yKxmHi3tGIhEYVSyNSgkgM3CZYatW11XXKkqv4ZPZslxhT2OvQeLoEYKOBljFdkpLHcICe1u2nZdi4+CgOoy9Hm9rSIAaEqCmJIcg1ylnuLp4br0MtvSC79KzsFcYVRu1PnX9EvySHVk7EpoSNP2aSV9wD1p1rU/ZT9elrvPD+u3I2kHkEYe3REN2V8DWWyKhCJYVO+pRzrZ0ZycP2F8SUiGnfxKTjmyQM2T7bblmrLYChxNOqdR3jXvCBIKnuILLjyhD7pR327OZRrtzPJV+GLb0uTq4UEu6rTbW0ZQEdK0AuCHIuXjdFb1paOIBBiCDaVTqHK99NwY8XS2exnB4+nfFYrFCoeDz+Ug9ePAxSqVSKpUiFjEqlQppQ1KpVO3t7W1tbQqFwiNvHh4fUYe98cYb0dHRiF8Y0m7kaR0eTPlCobC1tVUikSgUira2tuFnMjw4ciTSDSUUCiUSiVwu5/P5SBt0e3u7WCxWKpV8Pl/4rfOrQqFABm8IfwwvWKVS+ctrXjIYDE1NTR43KCaT2dnZOWkVtMvlQtT4RCIRh8MhRhyTnkXocDqV6o6yShaRRMbFR1NJ0c3FOEM9xdWcDLdQQGs6zEuWsp6i07dvivrQ98m761JWx3Bi+No2MD4dltlmb+W35xUU4ghEclJKBYOp1rxssdVDPcK+5rqOMk5HRXtfc49N53pFsRYGThts1buMKpdO4OrgOqTldn421EhycAlwAxluTnO3ZosFOWhO7Ja0jUtwi7/I+CKpMUltmEDP7miQ6qXx9fFbMrb4E/w3p29G1aPEfeLhh7ndbhiGBwYGdn11VZ5729pEtvfKhx9W0tBfJxrvsgmGYSSsydQfuPmaUKL23DPCCcAgg2mUd4+rvgN/iwdx2efukj2/Io9qeuwZLIN1golu2Kp3KWsGWDEuHsmgEc+PuKTV9iEnPPiwnBqDUAO9NuTJSIZnWkQ9DQ8QdbSnSor8OuIeEclUD+m+HezEOTiU5wfEv7OysnLHjh3p6elIr/CQ/wvB4ICjnYnnSOTRwXEGn5jnuUPObfAxI76cHwCIe8kvZvjSwMAA4oeMwWASExORPuCpbPcRLUJiYiIWi0W8qybthAXDsKajs4JZQyIlYqMeZkVfbky72VP2yNWYALdngY460Cvq7uBSuOi9OV8G4AM2pW6Kr4tv1423sccjGcNisUQisaysTCFXeL6ITXa9tK+5TlXCVhTxdXVas9rumnLHGgx3dDWSyq9ui5nr93zmGmJwZMq6+oKTUEsa6G4D1skbXnb2d5J55C+yvvDD+31O+fxZ7bMhQujBePDggb+/f2BgUEBAUMLVnff2B/r7B4aGhh44cGCI9KGcN8BsG6//xvXr15csWRIYGLR0aeCb/5i/aLF/UFCQv3/A7t27h5chYBjk1JgEqldf0sbGxmXLlgUGBi1btuz9T3zenb0Q+dV/6VI6nQ4A6DE606v0JsuE/yTv37/v67PgzObF7SmnwkPCF/stDQwM8vcPOHnypOcPvLCunyezDmViAEBvb69MJpvuLZ7GDwmRSCSTyaYrI8hK4hdgNI20+iADd0kkUkVFhUqlmgoB6/V6RFaNwWAyMjKampqMxgkrYz0wGo0cDieRkobHYnPw93iUb3QlD1ytFNDJAbY+AIDFbimVlJ4rPhdKDI1IirhVeatOU+cch5gIQUdHR0VFBZlMRow+ZDKZ0/Him9fi7Jcb+BxNaY2ykNfN6jQpvhchtAkyUdupR/KPBBGCNqRseF7zvK27zem0AScEjGq3tAxqJNlqYuxcnFNaDsZdHjbYDJn8zP25+31xvuGJ4Xer7jZ0NbzyOqxdu/bi1Ue5dC4lt55T25aYxYlK4lyKzH7v/dkWy3deLKvNXNY03kzG6tWrL197nEvnplA5xAw2hlIXm1J/8WHW7A8/GrEekV9rapK+esNNp9O9vH2zCurS8znkrFpcWm1cCicqmevtvwaPxwMAjGZXKsOg758YE7tcrqCgoOv34lILOGJ2WXvqJUwKK5bCPXGdtHChj8cVjsbtrxeNxMRI2mc6Rz0NoVCI+FgN9qtqb2+Xy+VarRbZLCI/9/T0DPamnhykUqlWq/03/+AhbmI/3x5il8slk8kKCgrQaDSBQJhi5y4AwGw2NzY2pqWloVCopKSkurq63t7Ji4ysVqtIJExLS717925ULKq2JFNXGtldfAsSl4Nv96McNec8/bw/zj8AH3CWfrZSUTkeXTEEQf39/Tqdtq6uFofFPLh3l0ggsGtqDPoXywXIbVUZRVxNOUtZ0NjJ0PRLreOYiWS1Wvv7+we+i/7+fg+fQU6ILqUfLTy6GLc4MCHwUuklloplG6Xb1W3pdWrqbbxkR20ULMmDTR1Dwnp2lpAToklpRwqOLMIuCiIGXS6/XK2uHj5qaTR8seMLYkpxjwVIdIArB7USUC0FJFr3Z17eQ3xJuRIbvXG8TLxlyxZyKh0J26YBXBmolgJiUafXQp8RP2O0hgGu5NV7YgaDsXzF550GoOwD7V2gSQlqpIAhBsvXH0pOTgYAQE6QWqnXmyf8V7lqZUROcX3XAOAr3IpmHlcGqmUgJo0fELDMcx3KmgZq+JYRmBh8K9xHanLT+LeFXC7PycnZs2fPV199VVxcjJRjJRJJXl7exYsX2Wy2Wq1GupW++uqryMhIPp8/5DMzOKc95P4h94jFYg6Hc/Xq1aysLE96efAxP8y4ix8XCoVCLpdP2kL5x0VnZ2dJSQkOh0Oj0fn5+VKpdCovBJnWmpWVFRsbSyQSq6qqtNqxTIbHBgRBbW1tWVlZ9+7e3f3ll8EhYX97+53N4b7i5BO39qz8bPb8pUsDSrglt5i3/An+XmivQ/mHiqXF/dB4MxPd3d2HDx/++uuvb966vXPXlwt9fN/++8yPP/Ga9d7Ht+/e1FpVjR2VVfI8jqZUYWi3OMYb1mw2L1q06L33P5j94ScfzP74g9mffPjh3DkfL5j7kc+n8+cX8Youll9cjFm8ELPweNHxMnnZ+DuREtFPHx4MlaedfXRk1Zw5c2d/OHfuxwvmzF642G9JCb/kQtmFF2ELJxYWQWNX48KIhWhCjrIHtChAvRgw20BZK8BQZXM/W6jV9Q2YbZ4bW2Ci1hgG3zPkZrZANqvLDgGL2fX5xo1YUt6QsOhsyTwvb12PfsgT+822gjpDeZNxjMiQzW2HQGFhaUj4GkkH3K4GjVJQ0w7KWwGtGYSs2YfG4AbMtj6jlVTaK+u0jHGew8P2m6DQ8PDUnCq5DrTIQa0YVPFBWRt4QuYOZmJGi7mC1z8yEwMAjEbjaOXAafw7QCqV4nC4//7v/16xYoWPj8/f//53RCwtl8tv3rz5H//xHwUFBbm5uTNmzHjttdd+9atfvfbaa0uWLGGz2YN3xmq1uqOjQ6PReIzNERkXYg2NUDviAq3T6SorK//nf/7n/PnzcrlcqVR2dnZ62upkMlnHt/ilihiQ5PyQ3N1PHz09PdXV1QQCISYmJjMzk8/nT8WeE4IgoVCYnp4eGRmJRqPpdHpHR8ekMwSIG2VOTg4KhcJisdXV1efPndtz4ESjoKum0ajkNEprq+5lM1bHnP5/+3878/7MHVk70trSTNB4+DnKMQAAIABJREFUByAiRmAUCuXJkye7d39ZWtXME5nL63rzGNoshjqNyYulYuPz79V1lEh6mwegCddo9Xr93//+D0adrJ5vqOWZqxvs+azeyLzKiJiv/799v/nw6Yd7qHty2nMmNMYYweXLlw8cv9rTrXfUJclLMgqrtZH5lRExx5Gwe3P3UtupEw0r7BVG1kSGkkPnoea9GfrmCEycI50xa0nI9lsrdt0J33knfOed5Ttu7byQejySFb7zTvgXL+4M33lnxa47K3fdW/3lo437nq/f+8xv+9kP967/2/l5vw2fjU8pV+i+y8RZ4j/M+GfIlm9W7LrniRC+807Yjhtf3aIdulUctu3miJHX7X3qu/3Mh/vW/f7QzKCTqyQa9zAm3vuB16qVux+s3HXvbHTDpmOYsB03B/8XY4Sdve/zv52f+z+L/5SaXSXXghY54IhGZuJaoZXGHZ2JAQDd3d1KpXKajP89IRaLk5KSrl27ptFoqqqqfvWrXz169AjZtN2/f/93v/sdlUr19/efMWNGVlZWc3PzgwcPEOtpD1MKBIKrV69eunTp5MmTW7ZsSUtLQ9wq0Gj0hg0bduzYUVJSIpPJELPoTZs2nThx4k9/+tO1a9fUajWJRNq4cePevXsrKipkMllVVdXRo0c3bdp0+PBhFov1y/tMIqven5GjllarZbFYFAolJiYmOTm5oaFh0rplBGq1urCwMCoqKjIykkKhtLW1TTqn7XA4EDX+06dPnzx5kp2dLZfL3S43ACAuLu7UyZtGCJSJNFfp2KW4DR/G+i6O3/SH0BnVzdXjjD8wMMDj8VJSkp9ERkZHRzEYDIlE8s93ZgpkdokWNKp6mfKWMll5hbL6cUrcvcc3x6mvHg6TyfTBex8rNEDVB4oFikt0TGDCpo/j/PzRW/8U9labvG1yYQEA33zzzc2bcV0DgNZY9zhlYzBuxUdxS5Zitv4p7C2+gj+hUFK9FFWPWp+6fh5q3ueUz3GNuK6Brq1btqITRtgTf/TpQjZX0CxQ8vgKHl/BEyiK2WpCUUcTX8HjK5oFyhaBii/skEh6xGJdRUPjXWrsokfhf77xri/G71bVrUVrA3DkAsWwPfHHcz+rbRgUlq/g8RUtAkUWo4NSqmkWvIgsEHZKJD0isbaMy72R9WzBg+A/X/9nUELwjqgdIdvWSDQj7Ilv3X7QKtI08pX4ws7SOtXg+J4THhz2etbTBQ+C/3LzXX9c4J3KO16hC1OzX+yJR2PiJpktv9Y0FhO73W6NRqNSqX55X3zTGA8UCoVWq+3o6Dh9+vQbb7xBpVJlMhnCxG+88QaBQHjzzTcvXryIFHelUmloaGhISIhAIEDSyHw+/6OPPvr1r3999OjRf/zjH59++imPx3v06NGbb7755ZdfBgUFzZw5k8lkxsbGvv766xs3bly3bt1//dd/3b17NyMj46233jpw4EBQUJCPjw+LxQoLC/vb3/528uTJBQsWXL9+/Rf2gUQU2j+LtiW9Xs/hcMhk8uPHj9FoNJPJnOJpGwwGLpebmpoaExOTkJDA4XCmosPq7e2tqalBoVCPHz9OTEzk8XgW83dyDLee3/I9ErwpY9/cmEX+2DVfU6NwTBG60Bq+7oxCoRg7uNvt1mq7ystK4mKj0PGooqJClfLFU8yWgeVrQxiC6kppaamouEzIKWvrLBfAB89hTp06NemXYzab350/81pBVETi9jkxiwJxn5+mxiWxFdlMx+z3vA2GyQuhT988HXR2xbq03XNifQPwm87koZLrFDksxwezvMZprqIyqsjN5B1ZOxZhF61KXvWE/UTUJ/I8unXLViKluNcKpD2A3wG4clAjAyS6dv6ChUMyHOoeVw77O+l6J3CyOlhXGFeWpyxfnrL8atXV2q5axLV7+7bt5DT6kLDEoq4FPotGPMkmmb2c91KxZQf2SnXlhYoLocmhKygrbrJucru5AIDa2trw8M87jUClB8Ju0KQCbBmokoDl6w+lpr6Yy5RXO6DUjazYgmBocNhbrFsN2gbkobWrPqcW1+ssQKoDbRpQrwA1chCbLhjMxG1KKKdmTCYGALjdbrVarVarf9n1uWmMCLFYrFarHz58+Lvf/e7WrVueHl+EiXE43Jtvvnnjxo2uri6pVIp4Yfr6+ra1tXmY2MvLKzw8vLu7+8KFC++88w6dTvf29o6IiNDpdPX19W+88calS5fWrVs3Z84cuVzOYDD+8pe/3L59e//+/b/+9a83bNgQGBj4xhtvkEikzZs3z5gxY+XKlQcPHvwpjxOeBBBBhlarnXRn7Q8AZJeZnZ399OnT2NjYKRo4AwAsFkt7ezuVSsVgMMiAh6kwen9/P4/HQxqlKBRKbW3tEFVX10BXOj/9YMHBWddmzbz+4bmi+5mNTQ0SwJMARitIYTiuE9of4Cov3E86dzfx/L0k5HbpQeqVyLQrjyj3o9PQCWloLO7Y6cvrdp6J2HHx66v4m4+zbsdko9Jyi+pppfy8qMx7VWJmg0LVKLPXCQGjFZTzwZFLaN/ANTejci7cSxwcecTbhXvJVx6k3YzMufog/exTzCHs1Qjc+t8c/W0AbuW5wsisxtYGCWgSg6o2kFFlefvdOQfORF64nzJ2zCFhzz3DfIW9sp68ecalv39y3+cS7Qm1qbVBCpokgNkGMpiWWbPndXQMdecYjG5zdwY/Yx91nz/Bf0XSijvMO43djcOHW6xZs+bspbsZedXEdCYmqSKGVPWMxDp3L23Wex8Mmf2s1rlyWDYAAOSEqpRVV8quhBJD/Qn+xwqPFYgKBr4raouIiDh3+f6QsGfvUN6b/eGI2ul2JShrcFrslgp5xYXSC8Gk4KWEpSeLT9KkNKvz5fF0On2e1yJKdlVSJgufwogjVz4nMR8nsLz8ViHaaRgG+XX9fOV3yi5mh7lcXu4Je4p2iiahWR0vw7pcroCAgOt3Y9LyqolpTHRSRTSZ+YzMOnoFt8B7oYeJhRoonWl8BRMj4To6OjzODNP494FcLo+MjHz77befPn3a29uL+GwgTPx///d/WVlZ8+bN++STT6qrq+VyeWJi4u9///t9+/Z59FYIE69bt06hUJw5c2bWrFk0Gm3+/PkbNmzQ6XSNjY1/+MMfzp8/v3Xr1s8++0wulzOZzL/+9a+3b9/evXv3H//4x8jIyMuXL2/bto1Go9FotIsXL4aHh7/11lteXl4/vAv0vwhI775Wq/1piqVhGO7s7KyqqiKRSDgcLjc3VyAQTKUM7HQ65XI5nU4nEAgEAqG0tFSlUk16CQJBkFgsRhyhkU7lISyit+rzRHnHi44vIy4LI4fdq72358Keo6cvG8xA2gGapKBaAMpaQBbT/PmXNw/erXgQX/AcX/CcUBiXWBJNLL7xJHnfiXsbd506c+EGFk/MLShJyqwgURhx5JI7qJSzUU+vER8ls8jV0jJaXdk8bx9eu1HSCZploFYIKr9l4oDPT+25XXU7Ji+KUPAMN8LtOb4whkDDkivjiWVXooiB5/a//uVHv/n6LV9UwIGko+/4z2kSGTp0gK8AOTX2gnpnWStIZwz8471Pv7mPfU4oHDHmkLCXoxI8YRfHLjlbcCVw99qr91D6fiBWg0YpYAlAWQtIrxoYjYkNNkO+KP940fEAYkAYOexK2RWmkmkffQzU3bt3ly1bFro8PCg45A9/num7JCA0dHlwcOi+ffuGNP5qemx3cituVN6OSI7wJ/gfyDuQwc/QWUbel9+6dcsT9vczZvn5B4aGLg8ODt6/f//wfmKX25XawNhEvLAyaWVAQsDhgsM57TkeG87BaGpqWr58eUhYWFhY+PsfffbOe3PDwsJDQsJCQkJKS0sBADAANK5FpALg2zkf1yuvhyeGLyUsPVxwmCqkjhjW7XZfunRp2bJlocuXL1sW/Ls3310aGISc8MmTJz3FF1mXnVKpfzUTAwBcLldXV5dcLv+limWmMRwymYxAILz22mv//Oc/IyMj7969S6fTEXeqW7du/ed//mdhYSEGg/nNb34zY8aMOXPmvP766++//z6NRkM+JAgTz549OywsTC6XHz16dMaMGVVVVVevXv3Tn/507tw5ZJpTWVlZTEzM7373u4MHD27evPm11167ceMGBoP53//93/Pnz69duzYkJITNZiOZ6gcPHiDc/8tgYsTDRKfT/QRp2GAwcDgcCoWCNO82NzdPsQyM1JXJZDIWi83Pz29vb5+0ISXikF9eXk4gEPB4fFFR0RCdts1pK5WVnqWfXUZcFkIKOVdyrlRWOmAfAABER0cfP3FVZwHCDtCsAHViwBCA3Frnx/P8bqGrFN9+nWpUirJSekoSOSszvamh3vht/d4NoB67ol3P5unKhIY6vUPlBFYAgMPhmDnzvTapWaYDbSrAlQJWO2CIwPFv8IeOnq4RwcWNYy1f3MDN0DAuMy5HpEWsy1x3v/Y+p5vjgB02m+3DWR8L5DZ5D2hWgoxqe2xBfy4Hzqq2ffDJgld2c30nbMaLsHa3HQBw/fr1b2481ZpBuwbwFKBWDBgCkFVjm/XhZ4OZ2Oq0eq5kEDHoDP0MXUpHruQ4YTZblm252i4ewdurVdv6lP10OSliVuTiHZlfJDYnqkyqcYYdGDAHbr4qlo28fed18x5WP1ydtNoL5RuM2ZHcQhluwzkaHqFyzt8jD7+/tKmfzGY/rn68MmmlP8F/D3UPpXUCYQ2G/oWrz/f0jlBQUOkcieXjY2IAAAzDOp0OMTv8sb/BpvFDQCKRPHnyJCwsLCIiIjw8fPny5YmJicgeLikpafPmzQwGQ6FQpKWlrVmzZunSpfv27SsvLx+8VhMIBMePH79+/bpUKkWhUPv27eNwOAKB4N69e6GhoWvXri0oKEBcJ2/cuBEaGnr8+PEtW7YQiUSZTPb48eOQkJBNmzYVFxdLJJL8/Pxt27YtX758y5YtNBrt556eQeTiUql0KqW+fwVsNhufz8/OzkZGMgxP804UFouFx+OlpaVhsdj09PQp2nEg5h7JyckYDCY7O7utrW1wqtMNu9ka9tWKq8Gk4ICEgGOFxwrEBXrbd0RwDx48OHj0vFxnbxJD7FZzRZO1iAullOlnf7IghcpMocvLy8sSCARkhrFS8YIYXMDROSDjdTJrlEWNnZUqo3DA/p1XYTKZ/vnuzPoWbavCzhHYqngDJY0Qrcl+6ALq+PHjMACJ5fpW5VAydrqdTBXzcvnlIGLQMuKyU8Wn6FL6YOW20Wj857sz61t1rQo7V2SvbjGT6H3xxWYyvecfsz5Wq0e2rnS4HUwV82LZRSTsGfqZEllJv/07tdhz586dv3JfprU3iqCaVnNFk7WYa08u7Zs1c97AwAByJb8p/yaUHLqUsPRIwZFcYe7kZkXYIGfYjtsy5cs9rswgQ3FQG1I3+OJ8t2duf8iIiyyon2ihw2pzDPedFvWKouuiP6d87ovz3ZqxNZGXWN4uotZMbMH3FFd4+VHqkLBRdVH+6Ii50T7bM7cTmggK4yskBcPRb4Z814/gOw0A6Ox1EEvGzcQIkNYmjUbzSyrUTWM0IAsvuVwuk8kGG2Ahns9IMVipVCI+MCqVarj/M/Jc4bdWz8gPKpVKJpMpFApkVYd4PsvlcoVCoVQqEftJJBryvyNxFAoF8qyf+7gw5C9IoVAMKZj9iIBhWKlUFhcXY7FYPB5fXl6uVqunUgaGYVihUBQWFiIGWywWaypDlhwOh1AozM7Ojo+PT0pK4nA4Q2Ymtmhb7rPuL09c7ovzRUYMac0jNx/Hx8f/9a23P/PymfuZz0feK+Z6h3463+/jTxf5LPKNjHx8434cOSlD1N5uh5AdtltrUbd01VQrCziaUllfqwkaWdxuMpnefffdOXO9Pp2/aI6X/0feqz6eu/DjuT5/fXvWyZMnAQBCNZRc8ZJiG7oablbeDCGF+OH9DuYfpAqpvdYReM5oNL7zzjtz5nrN/WzhnE+9P16wcs6C4P3fZK3Ydu6vb72l0Qyd4tDQ1XCT8TJsnihvxLAAgPv377/993/Om+8z99OFHy1YMd97+eKFy2d/vPD//e03F3MvrkhZsQi7aA91Tzo/vWuga5S3ZVyAbK7wrQ/UKmOvtZfcTN6WuW0hZuGalDXPap+16doAAFYroFRYHBOUyZstUMiWO9ouCwCgc6AT34jflLbJG+O9LnVdDCdG2CtEDuvqBenMftdEqh9P0AU3HuUAADr6O/CN+E3pmxZiFm5K23QoIzKT2zyxsxyE0WYxAQB0Bie2qHdiTAwAgCBIrVarVCqlUvljf6dN418LZDCXB4NtOgYvxYY8OiSCx9V5yNMHR0Du8fw7+J7hx/wLXugPBGSFIRaLu7u7fyJzloxGY01NTUJCQlxcXG5u7tQnIhsMBqS9GIVC5efny2SyqbzS7u7ukpISDAaDw+FKSko6OjoGa4OURuXz2ucrk1Z6ob22ZW4j8Uhq0ysmHAwMDEilUrVa3dvbu/3ow6Nn796/c/PkieOJiYm8psbcqq4agQsAoIe0bVp2tbKQraKJe3lGW8+Ig+49cLvdcrlcJBJJpdKklLzATZeR2SQikciTVMiqspW3C6Jqo5YnLvdCe32R9UVKS8rYPOcJi4RatesGBp9e1dgZnyWQSGSew8R94kc1j5YnLvdCee3M3klppXSbXzHbymQyISvgrq6utbvvXXwSeZZ4dvaF2b+7+JelmHXkZrLG9D0MawIA6Ex93kd3rcKtX4BeEEwKvlN1p7GrcfDFNJndhBK91T7hAk3QriuR9Lgvc7+ch5oXRg57wHow3Adb3eOgMAxO1wSCPyFlB188sDd/7zzUvOWJyx9WP2zVtgIAGoSALZj82nQMJu4xOrFFE9wTI4Bh2GAwyOXyzs7OaYfqaUzjlRCJRHK5XK1WKxSKn4KnNLLLzMzMjI2NJZPJXC53iht0h8MhEAjS09Ojo6MTExMbGhqmEtBisTQ2NiYmJkZHR6elpbUL2h32l2VgnUVH4pE2pG2YEzdnVfKqOE7cRLOFAwMDtbW1t+9GRkXHV7NYhr4XNYK2Dl1WQw1bXVStzBf01PdZu8cm4BHBbVVsOvR08D2d/Z34Rrxf/Kq/P/xoY9pGXCPulSuGEbHnbFx5DR8AkFMNQ3agM+swDZjVKavnxs1dl7oO1zDhsP3u/jRh2uxbi9559MFm6uZEfmK1XJHB+B5SNXaXvUxWdqzw2Px4r9fP/PUI9RhbzXa5R2Ayk9mFL9Fb7eO9zlanlSal7c/96rcX/+qDXvxNxTfcTu5ob1NHryO5YlxMbHVaiyXFh/IPvfvow1n3P7lacXVI2GqBpaJ58ldmDCbu63fFF0x8T+yB3W7v7u5GGl2QhduP/XU3jWn85CASiRQKBVIV7unp+dEnLHV1dZWVlWGxWAwGU1JSMpXBwJ6ApaWlaDQ6Pj6+tLR0KgERz+r8/HwUCoXH46urq/tNL7+5eq29WYKsPdQ9n8V9FkQIult115OEHCcQC+vk5OSYmJjMjIxdR+5l5NcCAGzuAam+tVZdwlTmpdSWynpUrnFPehiOWq5081dRAACdRZfalvpF1hefoj5dmbTyWumjZ0VNI5HReLH3FLq4rEVv01/MJYQTtyxALwgjhz1hP5EZZK9+8iD0Wfuy27P3UPfMj58fRAx6/1hoUnnBi8dgQKRPeKavBw63o1ZTe6nskj/B3xvjfbTwaG5bYeC2b7SdozrH9VtcBPqr98SQE2KpWOdKzvnifBfjFx/IOfTJzl1S9Ssy5zqjk1yqd4w+V9jmtDGVzLP0s744Xx+sz/my87vuX7v6dOh8YgBArcBSOm5/7OEYg4n7re7ovCkwMQKbzYbwsUqlUqlUUql0mpKnMQ1ktBRSxJHJZDqdbopZ3ynCZDJxudzk5OS4uDjEk3KK52M0GrlcbkpKCgqFyszMFAgEU3GZRiwzExIS4uPjCwsLlQrlyzOHTIXiwuPFx/3wfoEJgZfKLtVp6oY3sI4Bu90ulUoLCgowGExCQgK7ht1v7AcAXI1Kwuelt+gYLEUer5PZ2S+DXFAGs1+gmtJqqYzb8OlXO/ZTD/jifINJwdcqrjV2NSIPZTFtKu0kOb7H0rvym2NLnqwKIgX5oAI2ky40dPEmFMFoMxZLio8VHvPD+y0lLL1YerGuo87ldu/5GltS8dKuq7C+ny2YmOWqG3Y3dTfdY94LI4d5x3vvoe7JFGR6pGdhW2+LZJ2jPddmhzHFerNt5E2t0+2s76hHit8LMQsP5B2gtlMtTgsAIHzrA7nqFT3oPSYnqVRvH8bESNgblTeCE4J9sD4Hcg/kCnMRTXgsvvTSgxGYuK7dUvIvY+LY/L6pMjECCIJ6e3uR+fAqlQrZJf/cq3rTmMaEgEw4RnbAiPRMpVL19fX9iBMdkI7bvLw8pOO2urp6ioaaDodDLBbn5+cjjhxsNnsqAQcGBlpaWtLS0tBodFpaGq+JZ7e9WB/Y3fYKecU5+jnENuE0/XSprHS0EUOjQavVVlVVEYlELBZLK6aplWoYhl3A3jEg5XVXkZiE4pZcjUkyeCYSq81SOu4hfYPRb++nSWhn6GcWRC+acXnWOfp5hpLhcH/nrac19NcIJpbh7Lf306S0U7RTgQmBfzj37q7kAywlS2uyZlQ6HeNbSpnt5kpF5fmS88iVPFF8okRWMniq0o6vowrLGzy/8mS2nJrxOm+36dqe1z7/nPK5D9ZnW8Y2Eo80pPJttkCh22+NwcSQA8YU9Q1hYhjAzdrmxzWPV6es9sH67MreldKaMliFZ7ZAy7bdlChfkYAxmF0Eut757coKBjBPy4usjkTC7s7ZndKSojN/R0v4GJN34UHS8FBcsbWo/l/CxBbIHZ3b8/0wMQK3222xWHp6ehAbEKlUqlKpNBoNUh6TyWSI7fA0fl7491lOicXiCV0ZRFKuUCg0Go1Go1EqlQgZK5XK3t5ei8XyIzYKd3V1MRgMIpGIw+GKi4sVCsUUPbx0Oh1i8YHFYouLi5VK5aQDut1upVJJo9HweHxCQgKDwejRvdjcwDBcq6m9wbixImmFP87/SMGRfHG+EZpY45PVam1ubkZap7Iys9pa+RaL1QnsOpu6Rctiq4q5HRVqk+jIjThKbs2Q50o67alV+vG/bzanrUpZdbnscig5NAAfcLb07N2cuHVH7o94MF9py64xjSe21WFFwoaRwwISAk7SThZLijd9fb+iqh05IK3KKO4Yi4odbgdbw77JuOkxoMhpzzHYhnbNud3wECbWD7gSaHqbY6w3V6KXoLnorRlbl+CXbEzbGFcfJ+mTjHjkeJgYW2Rwfrtiae9pj+XEbkrf5If325KxBdOAGVEEMGC2jYeJbTaQVGJ3OIGwVxhbH7sxbaMf3m9L+hZsA1ZpVI74lNGYuElqy6+bvMJjDCa2O9xPs79XJvYAhmEIgkwmk06nQ76hZDKZ5NvJTu3T+Fnh36RjDcniTOjKILyLZKE1Gk1PTw8y4fVHJGCz2czj8VJTUzEYTHp6enNz8xSlWBaLpbW1NT09HY1Gp6en83i8qQTU6/V1dXVIQ3B+Xr5ELPGkmV+4MaSsXkpYui93H6WVMlon0miAYVij0dDpdDweTyaSWVXVPbpeJ2zXQ12CXk6til6vKZP2tRhtLzqgDl3AkTOrhgQxml0J45DyOt1OTgfndtXtlUkrA/ABX+V9lSXIQjpum3iaDQeeOJwjpLh7jK7kCsNomVgkbJ2mzhP2YP7BLEGWx79pz2lUfhkX+RkZpTfCRQBwU3fTo+pHEckRS/BL9lL3prSmdPaPSoTDmdjhghPLDR29IyRyOvo7yM3kXTm7/An+aylrH9c8Hi5XHoJXMjEAgEAbEGgVxCbi9szt/gT/9Wnro+qiBD2CMZ4yTibmd8t2kZ5vTtu2lLB0fer66LroscOCsZmY83Nj4iFwu90OhwOCIJvNZpnGzw3d3d0/9xbeV0KtVstksv7+fqvVOv4rY7PZIAhyOBw/umU0DMMqlYpGo2GxWGSa71T6dxGo1WqE1QgEQkVFxRSlWGKxmEqlotHo5ORkDodj+dbiQKqXRtdFr0td50/w35m9M6EpYRK2CZ4qOA6Ly88tkIikVpvZYNeK9I21mhKOulTc12yw6tzwd9jx8GVMYtZQJrY74VSGQd0zakGhVdf6uObxmpQ1iNFSYnPikIafaq5w/YFI+0gdsjY7nME0jRi8RdsSWR3pCZvUkjQkLAzDu05Fe5hYqIGyqr+TQ27vbY+qi1qfut4P67ctcxuhiSA3yEd7FR4MZ2IAQH6tiSd9WQjotfZmtWcdyDuwBL9kBXnFHead+s565/hEbWMzsdasTeJR/GK2LcQuXpOy5gHrQWNX44gS6yEYm4m1Zi2llbKHuscH4zfvWdi9qgdDWqfGwC+Ziafxs4bFYhEKhb/UHDVid6VUKof71v4sYDQaa2tryWQyGo3Oy8sTi8VTlGJZLJbGxsakpKT4+Pjs7Oz29vapGE339fWxWCwCgYDFYmk0Wqf6xTdyj6WH0ETYkrHFB+2zMX0jqh41eJLPOAHDsFwuR4rWyUkpnNr63r4eI9QjM7VyOkrr1LT2Hm6vtXs0IfSITAzDIJdt4smGGjMpjIq4+rgNaRsWYRdtzdiKa8RJ9dIRw47BxACAgrr+FsXLN0hukMfVx61PXb8Iu2hb5jZ8I340IfQQJjZbQFqFC7hBR38HrhG3OX3zIuyi9anrYzmx7b3tI0YYESMycbMEsJphi8NSJC46VnRsCX5JCCnkctnlKmXVREv1IzJxv70/T5h3KP+QH9YvmBi6En2OIa8ZUlMfGyMysQky5QpzD+Yf9MX5hpHDblfdpolYWNrEMivTTDyNnyhcLhdS4P+xSfP7B0LDKpXqRxRVTQ4wDMtkMiqVikKhyGRyfX39VFwkEXR2dhYVFaFQKAKBUF1dPcTHakJwuVwikSgzMzM6Ojo5Kbn4CU7OAAAgAElEQVS1uRXYAQDA5rRl8DN25ezyxnivIK+IrIlEbBMmCpPJhBiSYDC44kK6XC7XW3RyE7++s4ytLm7T1enMHQ7XK5ZWIzIxAKCqxVzDf/FcnVmHOEN5Y71Xp6yOrot+ZevU2EzcIgU1rbDOoiM3k7dmbF2AXrAmZc1gW6jRgDBxcQXv2xPTH6PgN6Xu8EH7rExa+bD6YYu2ZRJlkeFM7IJdmc2MCPyxpfilS/BLTtFOlUhL+qFJkpDZAoVuu61WGQAADpejQlFxoviEH8FvKWHpWfpZhoLRZxkg0SB4gnL1AbNt2ZabHR0mAIDD7SiXl58oPuGL811KWHqu5FylotLisAAA7HZAovfbJyJXn2biafxEgQzk+eVZqiGt8BqN5ididzVOICSExWJjY2MLCwvVavUUy9IQBPF4PDKZHBUVlZWVJZFIpnJBDAYDk8nEYDDxqPhSeqle+0JZXSorPZB7wBvrHZgQeL3yekNXw3iSkEPgdrslEklWVnZsTFxKEqWxoam7r1PVL2zSVtaoipq7qrsGlPZxb9pGY2JNN0iv6aK2U/dQ93ihvRBnqFcWRD0Yg4kH7ANodsbSuG3eGO8QUshd5t3xhwUAHDiJSy2sosvoB/IOLMQs/OCp35GcS5O7koOx6+u4KqYYANCibblReSMAHzAn9rOA+J1Z/NzhCq9JIHzHncza4uuM6354vwXoBYcLDhdJijw9Ti4XwBSN2sU0BsJ23M6sK77GuOaH9/PGeB8pPFIsKR5ir200uwh0PeSYwB/INBNP46cLg8GA2Ef/YiCRSBQKRXd3949e4h0nkE1wdnZ2dHQ0iURqbGyc9CwjDzo7O+l0OgqFwmAwTCZzKuMokEpwZmZmTHQMJYki4osQKVZTd9O5knM+WJ9F2EWnaadZatY464tDYDAYWEwWFouPj40vKiqWKsVqo7ilp5qtKWrsrNSYJJBzwldjOBPbnLYKRcWenCN/fzjPD7/kYunFWk3tRG22ECYerNiyOW3l8vKjhUd9sD4L4v3Wk06zlJyJtUS77FXKqgXXw/9x+wNfnO+JohNsNbu0ych9hfxoXNh84cZ21NHVqavnxs3dkrGF0krRGHuzmXbzxJqKR4CgR3CXcf+P52e9/3T2zuyd6W3pw2XwI3YxjQ2+jn+36v4fz8/64NmHO7N3ZgoyR1PXTzPxNH5RgCBoiNf0zxpIsl2r1f4saNhoNLLZbCKRGBcXl5+fP9oEnvHDYrHweDzEaiojI0MkEk3F+ctgMCCVYAwKU1laaeoxAQDEfeK7VXeDScHeGO8DeQcKJYUTrS8iQCojudS8+Nj4JHJSTR1LquULDZy6Dhq3o1yuF1gdk2/xPHwJn07lAAAgJ8RWs6+UXwlICFiMW7yfevRKDlVvnmR1nN0g2fTVMwCA3WWvUddcLr8ckBCwELPwWOGxcnl5T7+tqBYeJ8m5YBe3k3u98voy4jJvjPdbJ7weF2GQvCsAoF3lpNaYJp0QURgV2AbshrQNv7/ydkB8CLoBrel/qRGjsgeEmkkqJyR9ElQ9al3qOi+0V0TS2vf2RnBEo9Ygxs/EEr0krj7uc8rnC9ALkLCN0lesRKaZeBq/KCANoL+MbTHilN7T0/MTnAo8GE6nUyqV5ubmeirBU5wQDADo6uoqKSlBo9E4HK6qqmoqlWCHwyESiXKyczAoTAYlQ8wXW21WuUEey4ldS1m7CLtoV/au1NbUESeojwcGvYHNrk0kJ2HiMdn52VxBdVtPXZO2vKGjXNrX2g99D1nT49fwl/CxT+qerExauQi7aF/uvuz2bMRoKb/a1WOY5Mejrlnke+DIjfJbq5JXecJ6sqYwDLJYJlnXWKo6GMDN3c2Pax5HJEd4Y7yRoQ49lp49X6NLK15yT5fekViun9CgIQBAR39HSmvKzuydi7CLViWvelT9KPTQuQoWf8hh9IYBrmhiaQa1SU3ikbZnbvfB+kQkRzxjP5MapHbIvWLbI7li1ImKr2RilVFFbCJuy9zmg/VZnbL6ee1zmUFmh9zhWx4q1a9wlZlm4mn80oAYtvzYNDpVILMdp+gz9a+GXq9HNsFoNLqwsFCpHNmCYPywWq2tra2pqakoFCojI0MoFE6lEtzX11dTU5NISiTiiIwSRqemU9QrSmxO3Ja5bQl+CSIAntyEAwCA0+mSyeQFeYVYDDaBlEBj5tXLK5p0lU1ahkTPM9h0kxjJMBytutZntc/ev+k96/7Hu3N2JzYnDnaGcrtBDtso6pjwjhAJuwy7/PcX3tmZtWtIWA/y64zN8pE33B5fi8WYxVsytmAbsCqTyvPo7lMxHu00AMBsc+OL+yzQuGhGZ9Flt2cfzD/oT/API4fdZNys76xHMuRffh1fVN405PgavqWieVzE0zXQld6Wvo+6bwl+yYrkFXeZd5u6X0azWh1j9xMPWN14et/wCRBdA11pbWn7cvctwS9ZmbTyHvNeU9fLsBaLfTz9xD8LJnY43U+zdNNMPI1xwWw2I14WPzaZTh4KhUIsFptM43Xy+4HhmX8QHx9PIpE4HM7UN8FarbaioiIhIQGHw1VUVGi1E+voGHJ6Uqm0IL+AiCfmZubyGnmt6tbU1tQDeQcCEwI3pG2IqXu1AHgMmEz99RwuJZkSH48ipeNo3Jw6TUlTD0Os5/VZu6YyksEDiV6CacBsydiylLB0e9Z2r1Ob0LnUEY8s5g40SMa7IxT3idEN6E3pm/wJ/l/kfHEs6cqaE9+MkXBhtlmq+d9xR1EYFYQmwgtfi9T1UbUj+FoM6WICADhccFJFX5d+rCtjtBmLJEUni08GEYNCyaGXyi5VKioHVwpG7GICAPBVUMGYllJ91r48Yd6xwmMB+IAwctg35d+wVKzhnUivdPYwmV34EoOnqt5n7csT5R0tPBqAD1ieuPxqxdVqdfVwbcE4nT0MZheB9lNnYqvd/Yw6zcTTGB8cDodUKpVKpT82n04SKpVKIpFMndv+FTAajfX19YmJiWg0uqCgQCaTTXFkk8PhaG9vz8rKio+PT01NbWlpmYq8y2Qy1XPqKckUCpFSRitjt7KTm5O/Lvo6lBy6lrL2UfUjz4SDyUGj0tCLS9AYdAzuWXIRrrQts6GzTKRv1Fk0Dtf3MDYDyZruytm1lLB0Xeo6z4z645fIKVnsEZ/CajOz2l5hJYaE3Zm9Ewn7vPY5EraJp9l44JnTOerena9wMZpgAED3QDellbInZ88S/JLVKasRX4vRNv3DmRiGQU6NQTRSNRdyQRXyioulF4MTgpcRl52inSqWFHvkyoMxGhN39DpSGQbXsHmCFoelVFZ6ln42iBAUTAo+V3KuRFqCpPRHxCuZ2A4BSrm9zzxQKis9QzuzjLgshBRyvvR8qazU7Bj1LRgnE/eYXKRSvWMi84l/eCb+fmYxTePfBx0dHT/TBLVKpZLL5RbLlMWg3zfUanVhYSGyCa6trZ16TzDS40QgEDAYTGlpaUdHx1SiadQaejE9OSE5i5JVUlVC5pBPFJ0ITwyPSI64xbhVq6m1T4EprRZrC681OTnlaczjGHJkGhNXrSgQ6rk9Vo3dNXkvEQ/6rH3p/PR9ufv8Cf4RyRH3Wfe5nVzXoMbV0bqYAACNEiu9YWR26bX2IllTJOwD1gNuJ3dwH9HY/cQAgGaV9nw25XD+4aWEpcsTl1+vvM7WsF95JYczMQCA3tBfP6ia64bddZq6m4ybYeQwf4L/ofxDVCFVZxnLbW00Ju7rdyVVGDxToV2wq0Zdc7XiajApOCAh4FjhsXxR/nhEAGMzsdPlpItYq3FnAhOCAhMCkbB626uLR+Nk4ldORRyOH56JTRbXNBNPYwLQ6/U/x6mXyACSqff8fI+w2+0tLS1JSUmxsbFUKnWKLbwI1Gp1QUFBXFwcmUxubGyciju0w+Hgt/Jz0nKS8clpGWnYMuzxguPLE5evSFpxqewSQ8HwyHcnB223rry0Ig4V9xwXSSyIKeSltmrZWqsKcn0P75HVYS2WFB8pOOKL8w0hhSDpzRGV22MwsbgDyq42DM4wWx3WIknR4YLDi3GLQ8mhV8uv1qhrRgw7GhPb3fZSWemp4lMLMb4fPfU/TXtpQDEejMjEde2uegEAAPB1/Iesh6tSVi3GLd6dvTulJaWjf1yLsNGY2OEA+dXuXhPcpmu7y7wbnhi+GLd4L3VvpiCze2ACvqejMTGvm3en6s4K8gqv+EUB8TtTWzMnZDM+Tibu1DuTKgxjDrMYitGYmCeD/kVM3GtyogqmmXga44bNZvt59TL9BJ0s+/r6KioqkBbeqqqqqWvHHA5Ha2srmUyOiYmhUqkKhWIqmnCT0VRXXZdKTMVisZGUyK/SvgpOCA4hhZwoPkGX0idttITA5XIJ20UUStrDp/cIWbGUcgxXXdFlkUPw90DALreLpWIhI9/98H6naKcq5BVm+1jLkTGYuFvvzmZBSFimknmGfmYxbvES/JLTtNOvpE+EiQfndes76i+VXfIn+C/CLjpRdCKVV0BmqKEJbvtHZOLydtmh1CdIv9Cm9E2EJsJEXbtHY2JRj+xA2oNAfLgP1mdrxlZyM3lwj9P4YbZAodtuKZQvtNMyvewZ+9nKpJVeKK9tGdtSW1Pr5LL0ysl8ABavu6XVDsshwTBwOb692VVaK6WyzwHZYJd90P0OMLru73F80dm7qcPvb5DYCv5FTGx0ogunmXga44bL5UKmW/7YDDsuiMViZETST8RCSy6XZ2VlRUdHJyUl8fn8KbpDAwAMBgODwYiPj4+Pj2cwGFPx5QAAdGm6yovK46Lirj67+kX8F0vQS/wJ/gfzD1LbqVM3Wuo39ddUs+PiY5+hH6HTn1TyC9T9Ygh8P8WCZm3zTcbNgISA+fHz9+fuLxAXjFgQHY4xmNgw4L6fy7xcej0wIdAL7XUg70ChuHCcCxFOo3zrVzFuNxD2Ce+z7geTgj9Ffbore1eWIEtv1QMAAAyymQNa/YSlALtPxJUz2gEAvdbe5JbkrRlb33/+kVd02DP289FMsF8JhIlLKl9YfenMOiKPuD51/aeoT+dFLb9VFjWJgRxDEL71AauVR2omrUtdNzdubkRyBIqLUhhehNXpAaXSNFYCGXbDDisM9bvNOpde7uxudWk4FmFp8uPLuppEewvFzqNAXKKtHmerx0H1WBs71saOsdXEONhRknJKcnbjQNUTW3WUrSbGc4M4aOR4GxcHcYl2HgXipdjbspzC/JKkKCoxxt3d4uqTwuYeGBoATggAuE5kLeFNvmgyBhN36x244r5pJp7GBKDVan8WTIxYaHV2dv7o3h0Wi4XL5RIIhOjo6Pz8/M7OscbDjRNKpZJKpUZFRZHJ5NbW1qmYZjvtTjFfnJGccfHuxc+vf77wyUIfrM9e6t7kluQeS8/UT1Wj0eTl5UU+e/AU/SC3kiLRtVjhKW2sPRD1ip7UPFmRtGIeat7WjK0prSkT7V0ekYlFfaIn7CehxLB3Hs7dmLqV0kp5QZ/jRgGHOfvQqlWJEZ/Ff7YhbQOJRxpSqXXDIL3KqNRO+F3bdeHJSfzdI4VH5sfPD0wIvMO4UyVtSWVMtRdgz0k0OZ+eJ877kvrlPNS8ZcRl91n3xX1ieoNNOjUXmV5rb0pz6ttnF7z3+IPQxND7zPvD53wodK5U5rcvwWF1W/pceqlLw3VISuxtmbamRDsXZ6uNtbKe2Gqe29goiIu38yj9DclJj87rOGlOGcOpqHJ1cF3dza4unqurxaWXuwxKt1EFm5QSsTqjvNPRI3EbFG6jynNz6QSuLp6rq9nVxXNq6p3yKoes0t6e7xDkctMfVZNvOpuIEAcNsZ5ZWU8hdpyzEV9dXlVc2uySlro6G10GJWw1gImY1YzBxJoeO7lMP83E05gA+vv7hT/5uUwSiUQqlf7oTpZarba0tBSFQuFwuNra2qnLtq1WK4/HS0xMjImJyc3NnaLZlklvqmPVPY15uuv6roXXF857Pm9n9k5CE2HSrcDfPVVLcwuPlEh69OwBPiW+XlBthL4HXgcAyA1ybAN2U/omL5TX+rT1aC56yPTA8ePwJVwatQ75WaaXYbiYjWkbF6AXbEzbGMWOx5YKTBNZM3QPdKe3pu+n7v/06WdvnZ+DrkNr+0ctfObVDQg7x5uqsTls1crqC7QLf/nmvc+ee18pu1KrqUUecjgAucxohSb5OTdCxgJRwbzrITPvfRRMDr5cdrmuo85T3WC22tjtk8lbGGyGQnHh0cKjfng/P6z/Wwd9C3ilIx/qGBBLu9NpEkiQZ29MtHOwtuooqBZlb0qyt2U7JCVOFdul5btNHTDUDzttsOvF8sXlci1ad0One4XCUdzpyqye2MrvEbrwzN1kAADsdgKnDbYZ3Ua1W9fGrm2nlbU4+FlQI9lWG2eriYHqsVBjor0936muc+sV8JiZmDGYWKm1J5Ybppl4GhPAT7+XCTk3nU73Y1loORwOoVCYlZWFQqFSU1OFQuHUFwR9fX0MBgOHw+FwOCaTOSWJNQw6VZ35ufnn7p9bd2fdgrven6d8Hl8fL+4TT/Ekkeid2o7ScnocOjYWFV1cmq/qVgDwPayH1CZ1ckvy7pzdvjjf1SmrI2sip9K7jOD4NwkPSCmZosxd2bt8cb6rk1Y/rnns2bQV1tmU2leTZY+lJ0+Ytz93v2/8Z6Fxcx/STqTkxVy/cg9oxUDHd6tqnPIKp7zSKS11CPIcgjyHINchyCsqaeKw2M62NEiQ++39efb2PIe0DFYwgboOaDhmdW2VkHqJfjYE7+v79J2jaRtXnv6ilPGdTbzFCVIYpr4JivMsDku5vPxcybllxGX+OP+/f+0XVUyEho2uqhNaypsnsHw0281lsrKz9LNBxKClhKWnaafL5eW9JmP4locq5csCB+y0uw0Kh7zK3pxs56CaS7OzCnl2YaFTXefWy2Gb0UO3Y2Ccii2+EqKyJ2YI+hiTf+FB8vD7OWLHy+y0y+G26t19Upe61iEstPOSIXYcxEFbG0gOUbGrpx22Df0LHYOJJZ32VMY0E09jIoBhuKOjQy6X/8h8OwoQC62pmDhOBSaTqba2lkgkYjCYkpKSrq4R/JUmBBiGFQpFXl5efHx8SkpKS0vLVKrLkBUStAlx5IT9N4+svL12M3Enth4r7Z1kfXEI+iEjT9xCoWZEoeOSUlObWlvME5UkjQSdRZcpyDyYfzAgIWBl0so7VXfqO+onNDthRGjN2kxB5vzbITPvfrwmdc2dqjvcTu6QsFR2f7vmu5TgcgCbEZh7gF6hUzKpnNgjObsCMQuXPZt5Ae1bnnfcwkbBLRRjRQwn4RLEJUKNZKgl1d6WbWvJtPOznWKaQ0xziGlOCa2S2cKs5DgE1G/vocOyMiBnwOISc0sqk3bhKj4g7Om7vvGf7U2OSMs73MV8BDcm1eNvaYqjHDwS1EiyN6c6hflmSVVasUwtkwOTGrYZ4TGHMkFOqFpVfb3yenhi+BL8kiOFR/JEeXqrYffx+LLKEQycWxW2Iu7AKy825ISq1dXXK68vJy1fgl9ypOBInijPM5IBsrlCt9+SKLQAANjS65CUQvVYqDbWzktxKqpgg6xZrM9lT7hgMU4mbpHb8msnysQja6dr2y0lTaOfp9PmNqqdmno7PxuqQ0N18RAvxamuc39b2hiDids1UBbLOM3E05gY9Hq9RCL5CSaoFQqFRCKZekvuJID4OWMwGMQgur9/qqVQpM2JQqHEx8cXFBQolcqpbPF7e/sqq1iRcU/2X9+97+H6h5nHmLwEU0ct6GkHXTxYwXJIyxzCQoew0CEsgFrS7S2p9pY0zw1qJNl5KZ5fHc2pTn42LC5xy0qsaoZMzihiZMagHydj71Oxt+RcmqtPCqBeYDcCp20MkeoYMEGmQnHhSdrJIGIQ4t/EVDEnN0NieNgTRSeCiEErklfMPh38IAs/WiNvAae/SdAF9wpdympYTIPbcmBesp4dk5ex+zxuYcDTd5ZhF50tOl7Cz+jXtoL+bmDpA1A/cJrZ9fzNh8fqJwYA1Itt5S1DBcOSXklUbdTGtI3LEpYdpB7Masvq6vcs5mDYZrp07WklnQb3iZ2dTU5ljVNaauXnZxa18CupDi7aVo+3cfEQj2IXFTnVdXCfDNgHAABu2C3QCqLYUetS1gXgA/ZS91JaKd3mlxz2xckRtNMAAEknlDP6hAk37G7oarjHvBeRHOFP8N+Xuy+1LXXETqSwXY9EEhXo48ICMiyhujqbBidyG+X2gvrJFG6W73qo1b9CdN0gthZzJ/bHGJdYfiMqZ/j9LL65smVcyQfYaXcblA5ZuZ1LhJtJoIsJHAabzbF4/Q37SCulVgWUy55m4mlMEFar9SfYy4QMqJg6BU4IyCjAjIwMFAqVlZUlEommrtNGrDnweDwWi62qqurtHdU6f/TTcgLICAZU5i5eK4+RkppwK/LqjYcHY1DbS7MPaWuewE0kuJnibiQ6Gog2XrK9JdPBz3aIihziYqeY5pAznMoap7Lac3NIyx2KKpeqxq2qhdUcWFNnlRVrWvA1lZEFtNhnqPtoXDyrML2HnezikV3NifaGBBsHZ6vHQ/UYWx0Wakqy87P/f/beK6ytbMsa/R/u993uvqf7P/3fPveEPqHqVJVT2S4nkgETDMbG4ICNE044Z2OMcw44YWxsMoggcs5ZCCQQCARISCAhlJEEAgTKOex1H0RhDEIIcJ/uB8anByxvDTZbe6+x1lxzjqln1Ou5WMNwj1HMgdQSYM69UqPXoNio+8j729K3eaZ53kbctuzfZCVMvQ5NtNvSt91G3EaykEq9MuhRen5px9fHQka5QM9r1/eV1NW2ttejoJ5sqL9KTatuwn5+WBDgGbfOPdn5Vt2tBmaDZEYE0oSWLtq+Cx8MFjsz9HA0iM6JaDBTxIzrjDuYf9A11fV48fEUQgpbzDb7qaM3YqoaidPerOqQ9bDkQCs1SnmG0T4jDwdYDVBfhR6fRqp/9rHotF+615bPywJS3FI7E4al0xeRs1UxAQC4Ql1+s0RvnC7FfcK+z22f9+Xuc4W7niw5Ce+GTyZCT4JAIOTm5hYUFGRkZGxy8ustfF38bHdi2F0UCjXtyA6aqrbL2q+4vb3dRJuWlrbsF6/Pnz8XFBTk5eUhEAiztnS4fmU9YW5yoVBYWFiYn59fWFh45MgFn90nTP/Mz8+fdH23Xom/ADJia3MTbu/BJ10YastZ43QwKSmpoKAgNzcXg8FMzq27GKrKDtmSEi9hfvgfWMvE5XKZTOZivCzmC5VKhcfj09LSEhIS6urqhofn4XUwG0ZGRhAIREJCgsmaw1orEqMBUomMQqqR3QzRaiFKiRwX3VP3OCf5YtTnm6/fP07OTWztrB4VdAMZF6iEQC0BWgWkW8hq1QDAuGGsT9Rd0VkYnRXxIfpjTl5BH4X6VczcoIO0SkglMspHjGKOQdivH+zSsZq01EotKUeDT1d3pWpwiZoOmJ6UC1iNYKTPIObgeNgPmA8Hcw/uzdx7q+ZWFa1qwU2cJgEBCMfHPUM925Gxwx3ufq36Wnl/+VTaK4+TM4sxE1dROqRjILVdqZr2WB0hE3CaiYQxdNcocbAjvCV8X/Y+b7h3cGVwVX/VuHKOE5vTYwsAwB0GSQ3UtO60Y0XHHJMc9+ftj8ZFz/Sa/urPMVdPDABAEGSdjK+2eEflo2nEtEPZuxyiVx/I2RuLetHbFqXvTIIIGRCtBhrpBVPKrC0osUCkz2sSTwa8uVKuKVfOMcnxUMGhhK6EmYnQkwgICHBwct9/6JTvvhN3rpzrzg09GHBhg9Oetb/8Mu3GxpAVDd3WKvF+f//Nzlv3Hzq1e/+JnXuP7dh9wmv3SQc3v9Wr15h9Xlopikbi3MMCEon845/+4ud/Yo//CV+/4957jnvtPuG5K/BPf12WlpY2QdWnQJHmPcLs27dv85Ztrx8/4FR/jA/ZtWNXgNfuQBtn3y1btkyWPLT3q+rw8iUlXsK8IRAI/ucoMZfL5XA4/zAnS4lEgkajExISTBnR32QVzmazi4qKYmJiioqKrOwWDKnEen6HllyixcGgzkSopwDqK6YSEtIrb9/5fOzWq0vvo8ORaNTwmCWnQythgAzj6mGmlNjCrs5uTIzP+vwx6kN1VS2PO/+kZcgIdEqgFgOFEAx197REvIe7e0evdIhaERizNqPoBL+vFFhXDWwB/WP9Ya1h3unejkmOZ8vO5pPzpwZjJ3H1SWpWaRvQjEDkAkNnvLYnH4yQgUEPABiSDN2ribCP83FJdjlZfDKTmGl9SnkHiXXwcsRs/ytWiwsphYfzTy37uMk7w/sd5h1xmGjlzvfp27G1TdPXxJgeTTcNAADGlGOmdocOMIc9WXui2qIY44wvx2nlRmG/rr9G1ZGgbo0y9FcA1UQkOTAkBtFMmvnrtBpQgdUzhSN5vXnHi4/bw+x9s3wj2iJM9tqWcejQIXh2zagC0EcAeQC09arR/SCtVrBuvc20RxVFUkzrh2EBBw4eTM+tM9H28kAnE7QyALx6cKOtvVklRpFk6J65n1AkEunlvWdQBDhjoG8QEDgAywBoGvDefyk9Pd10DIasaO6dnxIbDIYdO3YWV+HY46CPrVG0JtB7aBgWiMkju7punVTiZrICRVpS4iXMH/9Dapn+wRZaAoGgsrIyOjo6MzOTQqEsporXBAiCyGRyZmZmbGxsTU2NNRlekEam57Rou5I1LZ8gQgbgtAAJd3i8L7sn7WLJ9d1v9wc+PReXmkQi9mrUi3UOgQAkVo8yRN2E0QYUozyrGhYe/TYuLg7T1CIWLcrrY0wxlk5IP1pwdEvSllNFp3J7cnnjDDDGAJwWiJilxUZqcAk6aqVxnDGvhTtPyovrjNudvXtD/IZD+YfSutNm2kLp9XrJrzhzOyYvLlzREDqMSZdxOQAApUaZTcr2z/O3jbd1S9wdXBrJFG7m1T8AACAASURBVLGs+dUQBMlkMrFYLJFIquvbdgaGjo6OSiQSkUhkypzX6DV1zLpLFZfsEu22pW+7Wnr/XTVSqprjvp1KKxaLD158n1WMNP082VIMQxkLrS66XHnZLtHOI83jOfp51+BXPtjTYdQbJRwlKX+48jlELVaOD/pd+JBT0mCinay1U+qUheRKj8QT62NsvNK9XqBf4Ifw1rekPHH8BCytjDcOyFzQxQDNFNBIAUnlnE229tN2cJAEBYFl7fN77Oix5IwKEy2eCVr6QCMFwEpZtg6bzc5fG4jKDtrc6QVNTU1e3ntYAkAbBEQ2aKMBFAUgesF2v/M5OTmmY5p7raKaht27dueXYThjgMQBfT1sfDe/sQ98ysS7u3tODiCNRAW2T7mkxEuYN7RaLYPBYDAY/70yzOVyeTze4hVxTjCZzNzc3MjIyOLi4sV3CwYAqNXqzs7O5OTk+Pj4pqYmqxo1GlRgoBHCxUKkbCAgAYNWppW1sFvu1N6xjdjs+cLr4pNLeTl5A8xvcHoS9ThT1IMfasQJ6jH9NYVVOVExUenwjG4CcTGTnlHlaHZPdkBRwIb4Db5ZvlG4KLMbopBaahju0fYUqlo/a9pjwRAOQJZmFSOKkayerICigI3xGy3QmgCHw//2t7+vWr1mxco1Fw/uJafc3uPi9Lefvl/hvcIvxW9T4iavdK/w1nCmiNnPM9R1WJslJ5PJ1q1bt3zFqpWr1ixfbf/Dhj2/rLFbt8bxL9//cDjk8OOmx07JTvYw+xs1N1AclN6oVylBWataOdfALpVK165da6JdsWrN39fvXL7GZe1q2zUr7ZetWl7cWXwHeWddrMOaSPvbiNst3JaZ3QNnAwwGW/XDnzOeBpBSr+7yPfjTzy5rV9uuXWm/et2aUkJpCCLEMcnRPnHzruTrVX3NU9tmzAlTrwi73XaJqaUDQtDDAZ10gCGDhl4AK2Ot3+TA5Q+PixVjIvmYSDYmkpe0jGPJEpFYPiYy85JIVHKpVi7Vj0mk7YPtdnvtk9IrptEmljA2bLTjfaGVj4nk4yLZuEhW0jKO6RGLJQqz5GMi+bhYoZDrKirqtnv5MQYhKg8QmABLBY29oI4EvPaei41LkMhV42J5NW4ciR+f7Txn0kolarFI5b19V15pM3sU9LBBOx009YEGMojI6JqqxAi8rIuuWlLiJcwbEATx+fz/xgA1nU4fGBgYHBz8L3Wy1Gq1JBIpPT09Ojq6trZ2IclTMyCRSJqbm+Pj45OSkrq6uixUJY2MjJgsSthstojTI6l/R8l8wsA2jIyP4Pn4J8gnLikuq0NX7w3d++TdE0QlYnTIqkC0TCYz0U4Dh8ORqUVsEQU/hOoYqusZbe2itpZVlMbHJebm5PdT+y0nb89Gy+VyR+Wj5bTy8+XnHWAO29K3vWp+1Tvaa9XFMugMAiK74hW//LGOg2GzvtCyWCz+OL+cVn6+YoL2dfNra6Km7969u3j5LmdQS+jTdbRjooreOn488ueXq/6vM//3lcIr+KEv26WcEX0hRjIjXck8xGLx33/4EdvF66Vr8GQ9omPsU03jweS7f3608vf3f3+2/GxZf5lK/yV8KpYb8pulIvkcCicSif7+w48tXVxCv6yTrGnr1lW0CsMq6nfFXvunc79Z93nd9errcS3lJW3z3oO4e/fu1ZDnBLpIQiXLG2F1TbSwygbf2Kv/dO7/WR+1/lLlpVpGrUSlqsNBo9bt10MQRBwmvmp+5ZXuZZdo96cdfzKjxKXMPy7b4nXspe+pt76Br31OvPY99TY4ovX4naydJ1/5Br6efO0+HeZ/NuLguc++p978cvjsD5e3/u3pz38O/fF/e61OyUFxRr9W4mL6//enH70CnvgGvp1k8Al87XvqTfDH1pP3cn1Ohk4l9w187Xvq7Z7T7w+e+3zw3GePk4//09fD89Q+Bt84TYm37T27ysZnz7lw38DX194izzwqmnaeFmjdjz1ccfTA/1m/PK+kmT0CetiggwaaKWaUuBIn6eWol5R4CQvB+Pj4f5e/B4PBYLPZAoFgkU18LUAmk2Gx2OTkZBgMhsFgvslm8MjISG1tbVxcnMl32rLdh1KptLOzW7feZqOt87Yt7piIC69v7Pntit/+wfcPv4T+sgW2xfez77V31+Li4nBNOIloHoVb4eHh3/39Rxtbx/UbndZvcF67fvPq9at9D7u9SbmPYZX3jeEGRDRyf09JcWliPKy8rNzKGEBYWNh3f//Rxs7RxsbZwdbd1sb976tW/mblb3535HdOMKet8K0PGx62clutD2+aoNFoflm3/vIRX0rWw8wHR5xsnb//eeVvVv7mX3f968o3K022UFge1nraqKio89dvVTLxF8sf2cG818dtO1rw6E0das0mp5GRrypwRqWgEGPthdXpdGuW/0JhqerpzEeIWA/4gXVxrr45l93vnrh+7/rM4w0A5DdLpXPl5Gk0mtUr1nJ4gCUEZb19t6oj3VL2r4t390w+9cdtf2ML2AAAiRyUt827g8KzZ89CX8YJFKCY0P0i5+i2xK3r4j22JZ/647bvqAPUiYMgUNwiYQ7Nsc1BEVI+t3/em7PXLtEuoDAgk5Q5qhgNOBKQCDezJl67waGTSKPQ+WQaj0zj9vbzkquGMIRBCo1HpvH66INMlpDDEZFpvPyW2nMZIWve2P/4dtWx4mMZxEwSh7Z7b0ByRhVnxpr4l3WbOon9v9LyJsnT6oYaOwfJNK7pTQqd388QsNnjbPZ4J4UWg8jYFXt0+Zv1f7nzvcc1XwbfzJr49dtwKnOITOPlNAxVYYcodN6UX8GbSdtB7o9GpO+KO/rT6zUbP9v92eOvcypxGVZK42uXlHgJC4FSqfxvqWUyLYn+6yy0hEJhQ0NDYmJienp6d3f34vs0AAC4XG5ZWVlMTExhYSGTaZWThkwm+/G7ZT0UaRdDltZUfTsz4Jdw59VRHhufee64uiM2KTYbno1vwyvk807mfPToUcidV6xhPY461thLqSIiy0nlleSmo1cO9TF6+/qoedn5iYmJ9fX105TJMu7du/f48cehMdBKGY9prDuScXvdJ7cV4Zv/Zc+/FuALFlwKzOfzVy7/pYMkI1CH6qrvnUs+uPaT2/rYbStvOZ5+cXpe3ZE1Bk07v31/xP4/3/3OAeYRkHf1E7oCQZJh+0ANDqyz2VZQUkfq43aTOd1kTjeFg+oYSKoS4EiciXdmvEgULoU6RKONUukCJLH5jz5/9EreaxPvsh1+8H5VYi6OjaGCW4+yDh8+0dPH++qzFE4HiRNfPtTUxe2mzMpMpwtxXdS/2614UPHeO/3Qhljn7alH7lem5OL4JRj9yuV29ch2EmWgoX0gqWqoq5dDILNnO9VpJ9zPFJy5f9H1zo49Occ3xm7Znhb4oDotDzdY2qJbtdx2dHRihQ1BoAQr7eeb349giBgwPOxwwWHnZGf/PP+4zripmwIBRwLSc+vG1YA1BihDAM8BbWyQgRjdZGs/7cnNRklkUyYSfAU/vTc9sDxwW9a246XH4b3wQcXgFNojmfn102jTawV2mx3NnmRRq3RYPH2WRhQSw9rC/PL9tmVtu4m42cBrKKss2+m7XyAFPDGgDQMiD7SzAYYJdvpfzsub6MuEICj7eJY2wrqF3e+w7/wK/LyyvULqQ+o59TKNbJfv7vK6LqEKsEYBeRB0DYA2DogtoE4qMQSBIoyYM7KkxEtYEEy1TP/gZbHJQkso/DYOxtMgEAhM/X3z8/P7v4VFJQRBDAajoKAgLi6uoqJiXjbRYrH4J6dlIRUvvbMOOab47MsLeVSW9jmn8kVo9JunL2kUyoItJN9/fPsm9j1xtLeJ3Yhmt2DYzCaGNg81ts1rLyw+Pj83m4Dv1OvmLZxPnjw5+uDi0+ZIjzQ/B5jXgdwbbxpq0tBDq1baLmYjnz/I/9Fl+Y2K51vT9tvHux/NvvC2obqaojl7NeLFixfWMBiMBvwQ/n3r+z05e7yyvdbfXr/3yVECT8jgA+oAwPWDxh5Q3KJcY7/H89D9w1c/Hbj04cClDwcufjh+K+VuTNeRa7EHLoZPvHnpw4FLHw5d/hhwJfJUUELA1Ujnk7f+cNDrD9fXf/d8xW9O/9vdynfVvZQeNuhlAWwfQPWBqw8T/r7S/vDVyKkM/hfDD135fDcGH3gvY/8U8kOXPx69Gn0qKOHIlUjH48F/OOT1H1d//qdLv92e6vekLqaC2I+ng65+0EQGhc3Kv/2wdseR+wcvfTx+K+V+HPHglU/+X5+nGdqrkY7Hg39/yPOPN9f/72u/2/B280tkXBWJ1s0EBDpoJoPCZuXynzcODn5RvkqcrJfz1c3Ak/IySZknS066pLj45fp9xH7sHTGz17B3797gOy+yihpgmfUxcEREUv17GPLmi4yfflo5tdrQoAd5jTqVBvBl/AxixlRas3sNu3btCrn7MqvwK9rg52nLV/48s3pCq4eyG8Vy5cRtQBAQwlrCdmfvdklxOV16Orc3d9KHpLGxccNG+7RcREp2fVw6IjKlPhxW/zYRuclpZ0pKCgAAgkAVTkbmTH8uDJABP4QPaw0z2ZucLj2dR86b2vDD3dX90YuPGYUNiZn10XBERHL9+yTkpXuxNnb2pudCbwBZKPGIWL+kxEtYIIaHh/+RtpdsNpvJZC6y959ZmPoVxsfHl5aWcjiL7QEHANDr9RQKJSsrKy4urra2dl6LS4qQEoWL2pOx55/P/8v+7MAPzTmFrYScwubYmOzI2PxweHtEGgpHYDS0kusxPXO+kJheNIbSjO3r7KGxhcyeYVxybVRuM7yTSyZyxQQ2QHbIUvNbwz4lnww8/S4ivqqhswnX34ilWKZtaCE3Y2ltOHZrF62aiPqI/fjzs7XfPV9xOO/C+8ac2p5BXD/A9oESjOanFetzihDIll5rzraxlTKVNrw13CVm62+u/NY/69RHdG49WYCng3YqaO4Hp6+HP378eM4rGdke6Z/n75o6YUAhUAk+fvwYHPRcKAeUAYBngNY+0NADSrDqdTbuKHTLyJhUMCoWjIqHR8VUjjgDOUofEA0LxYJR8YhQOjamUMgMYpGaxKZFoWF7Ug+v/2S7PW1HREdEfW/9ilVr6EwddwT0sEF7P0D3gkYKuPYIdur0mdFxmYl28jU4Is5GCruoohGheEQoHR9XKmQG0biqm02NaIzzSfJf/8nWN2vXG+SbHx2XEWlS/ijo54IuOmgmA2QPKGhWrPjZpovQMzompXJEqbVCzqBo2q+YSktg9X1siPVJ9l//ydYnwxfWAzsRfOLJy88iOaDzAIEJWvpAQw8oaJZPU+J6vIrKAQAAoVJYSCm8WHHRNdXVZDvaMdhhIZPrw4cPPj4+u3bt3rnT9z9Xbd+6zWf37t2+vr5Xr16dGmdiCYeDctNOFp93S3WbcDMd6rRAGxYW9ivtrj+t8vLw8jXRXrt2zWz4KhUh6eSRY3Gx+/P2u6S4mIxTZvZ5JJFIe/fu9fX13bNnzy8O3qs2ee/Zs2fXrl2+vr4mKxIIAuXtMtoU91PKKCUKFzVJm9qdOiCZvo9jNBqfP3/u6+u7a9fuHTt8fr/Ca8fOXaYTvnfvnmlzTaOD0pFiidKwpMRLWCCkUimNRvvH1DINDAwwGAyrcoythtFo7O/vz8nJiY2NraqqWrxNNABAq9V2d3fD4fCEhAQ0Gm29AzZHwjHF+kwPdjwm/gebn5qwjNJSTHR0SnxSfmEdFUE0vIS1XX7dePw2/Nj1z0eDPh8NijTzuv752I2ok8GxJ4NjA65H7A96cfndy/iahIruwrT6Aq/DAS/fxQxLAbZ7LCMP8eFTYlRifnwO1m3Xeb/rGceDY4/dmIU2KPL4jajTNxMu3YGfuBHjHBj8231b/vXyT38P/dklyvsvB+1vf/g0OA5YfNDDBm39oLEXFDTL/vrD6l0nHx8PjpmN0wztfud/vfzT30NXOUfu2HRt7wpHWypLzRsGFA7A0QCqFzT2gVPX38+mxAOSgSR80pHCI87JzofyDyV0JUztFREREXH95pNRJegfAiQOwNFBUx+o6DCus3Ht7/+qpYRcDQpbJPIpqyAtpK3n1IfUh2zP3L43b+/r1te4IZzOqAMA6HS6VavWUFgKlhCQeaCLCVqooJkGgp6mBgUFmT3P8jY5Z3giTqsyqmpYNTcQN7Znb/fL9wtrC8MP4yEA6XS61cvXUtkathBQeIDAAth+gO4DJVjtyjW2phmeQgNy0BKluTi90qCsZlYH1QZ5ZXrty98Xhg0jjBCMwAgAeP78+ZMXn0cUgDoIiJyJtN4SrGbF6k1TlbiWMBxWXxRSG+KW6uaV7vW48XHzQPO89hrUaq3XsVc01lfNQGUaWSWt8kbNDYdEl3Wftz5EPmnhtsyLVqXSeB59yZzdd5or5cZ1wGw+7XOEOR4qOBTTEUMdo8528FR8hFU+CMuZ+X5Nu4EjgPhSPqwLdrjgsFOy08H8g7Edsf3jVnUikclUm/c9Fomne5hIFIaMRrFSY1xS4iUsEDqd7h+zVTwwMMBkMhffVXASBoOBRCKlpaXFxcUhkchvkhSt1WpxOFxSUhIMBsNisVYmeY0qR7N6sk4Un3BMctybs3eyAmeQM3TqeGBERAw8o7i+ld1OhTBUgKKCS3djtvkHl7XL1WqNQqWe9lIqNaZkcrlSzR/j4bltKFo5hlNNE+FFaoFCrQQAvHjx4mrQvcLS+o+fY2Hw4rJGJrIHKsSonLYdiSlklLSOq2bSqjRajQEAYDQA+ggrBhu/J91vU6zNgfwDSd1JfUKqVmu8d+/hk2efhySAPABqujSZKAWCBAoxihWrNtLodKVaa+Zsp9DShpkx2PjdaXtt4mwPFhxMJib3CakqtZ7JHFi/1o7CUtH4gMgC7f2zKvGoYjS7J/tk8UnHJMfd2bsjsBFmo6ZhYWEXr95hClRd/arWHkUjQVndocpDiVestuvp6Zl6pFwFylu1GjUwQAY0B30Hccc11dUjzeMO4k4ju3GaB6dEIvnxp2XtxCESS9VOUaK7FXWdqhq86tK92EuXLpn96lF4qJMuRrFRN2tvbknZ4pnm+aDhQROnSan7EmUVi8U//rSsnSQgsVS4PlUzUVHfpazqUGXVC7//aS2XywUASJXGXLR4XPZlHanWq+tZ9cG1wc7JztvStz1seNjEaZqauQ0AuHfv3t2HbxlDqk6qqqVH0UBQVneosupGly/bKJfL9UZ900DTHcSdjdEuG2NcbtXdqmfWSxfkuKLW6HccezU0KAMAGIERw8Pcqb/jDnd3S3V7gHyQ2l6dixmck2QmVGqd17GXbP70jSqhUpjTm2NqruWesjMw8xVhyFrjFBM+JVc9fD9diYflwpAi2K70Y04wp13ZuyLaIkgjpHnRyhQa5/2PRdLpIXSBSJeNFmn10JISL2Hh4PF4/9W1TCYny29loaXX6/F4PAwGi4uLa25u/iaLbI1G09bWZnLd6uzstMalUqFVlPeXny8/b5do553p/br5NXF4wjtJOCQsLir+8OHD0aPHeujiMS0YlAOaEBAHAV4AQl5mHT56MgejksxyPTRG+YCEQhhq6Bis7RPixtWD+inFuIN8fnhY2LuwDzVIXC9LyxIBqhDgB0FdL1i5elM/nZ3VpGAKzGzrqgyq0v7Sc5XnnFKc9ubs/YT7RBmjTD3g8ePHr8LiVAAMyUE3H+RiQUYTVIYzrPrFzkJwXmVQldJKz1acdUpx8svz+4T71Df2leOjQCBYv8luUAzGVIArBv2jgDAI8MPg0u3YV69eAQAUOkV5f/m58nMOMAevdK+X6JddQ10WwpsxMTF/+ct3v6y3Wbve9scVvyxftX7VWtsVP2/685//RqF89Rcp1dCHmqYbFY+90r0ckxwvV12uoldNthiaBqlUumzZstVr1q/dYPvzmg0/LFu7ao3NyjU2f/n+p5CQkGkHQwBq57cfz7mzPmaLa6rr9err9SzzOieRSH788cfVa9avWWez+hebH5atXb5qw6q1tstXbfzrX/9mWryqNKCkWa1RAwiC2vhtD5APXFNdnZOdg2qC6pn1Mq35GWFoaOj33//wy3qbNb/Y/PDTL7+sdXCw9VyxatM//e1frhVe88zw3Jy0+Urlldd1BTXdi+1XvfP466L22hfNL9zh7puTNl+qvFRJrzTZjrIGQU3nvBO/wa+9mDi8iTm0Uqc09aa0h9l7pnm+QL/oFnTTh1SV2HnnKHyEVTwKyzX9rNApKmgV58rO2Sc6rIpwuY94bvnusoDZejFxRnT5zSKDcUmJl7AIjI2NcTic/yINNllocTgctfob9NfT6XRdXV3x8fFxcXHt7e3WujpbhFarbW9vj4+Ph8Fg3d3dcxY364w6NAd9o+aGA8zBOdn5Xv29dn77ZAUOn8vPy8mLjIysra3t7+//7W//PSjk2c17r6/den0p5N3Z66/OBL1ycPe7cuUKqlfT1POVFKv1Co6Y2slvaGaXEYaa+FKW1vDVH8hisbKzs+Pj408FBvrs2nf30bub995dvR12IfjNmeuvjpx/+m+//Y+xsTGGwJDZKJ6c62v0mnpW/dXqq7aJtq6prk9RT7uGzPs33bx5083D+86jV9dvvbp2+93pa69uf269+bb8N//27zNT1TQGDYKJuFJ1xSbBxjXV9Rn6WddQl9lKJC6X+3/+399dD3kafOfVtVtvLgW/O3vp1ZmLrzY67jgUfOhh00N7mL1TstM95L1WXqs1qdRyudxkCMPn8w+df/4+Mn1oaIjH4w0NfQmf0sfp4a3hHnCv79+vPZR3vJBSKFTOkSRo6hbK4/EGBwcLi2o8/EOYTCafz+fxeFNne33CvjeYN55pnraJtp6wE1HNBSK1yAKt0Wg00fJ4PC6Xu/vEfRi8cNoJ63Tgcx0upOqFV7rXpoRNZ8rOlPWXiVSWaAEAMpmMz+ePjo6KxeL9gc8efQ6/l3Pv56c/f/fqu4DCgDxynlAhBACQGKCpZ+HlA/Rx+rvm97+/t3zlp5+PFR/L682bdiU76ar67oXYxRv0wPtIGIXJw/KxpgfKMcnxNuI2hovR6CeSvft5hkrcvOsP45IbQ0LhbYNtQTVB9jB7xyTHu/V3m9gtcOSwdBHFjLMpMYWrKcVKAQBLSryEhcNUy/RfsVX8DS20VCpVe3t7QkICDAYjEAjfxAxErVabNDg5OZlMJltOtDZAho7BjseNj91S3ewS7a5UXkGykJPjBQBgYGAgLy8vJiamtrZWJJoYQxMSEp4/fx4aGnr27Pllm/abfn7+/HlLS8vgGJTZIDMagdag4ktZ3UPNLQMVHXwkV0JT66aPa3Q6PSsrKzIysqamRi6Xt7W1PX36NDQ09OXLl6vt9wcEnA4NDX3x4sX79+9Ns5PSZi2FK+/gd9xD3tuSsmVz0uYbNTeaOE06i/3bm5qaptD6nzhx6nNS8e0Pta/evJuc9GgN2lZe6936u87Jzg4wh+Da4OaBZsu2UEqlMjo6+tWrV+Hh4WfPXl9us3fP4T3/bPfP/+vw//rP0JWXK68gmIgFl0hdfwYvqPrSi4kn48G6YHty9qyLW+ef7x/fkQxroI3Pv8dmZw/n4OXPU99hi9kxHTG+Wb7r49YfyD+QQcwYU45heyHSPHtDn7kTX4/5klHMFrOjcdHeGT7fv1+zN+tgJilzzhnDNIxoRtLJ6StDNy/7uPpo+dFMSuaY9qudGjxdhbCil9E0DEgGErsS9+Xu25CwwTdzz/Kzuzto5r1cMGRFK2Xe4S6D0YBhY1fe3LYx2s4WZnux8mINvWbmbWBlI6YvtJChc7DzIOzsf9z/wSHZ4WLFxVpG7SRtLlo2LF64gcFsStxJU1bhZGBJiZewGEAQxGKxvnktE51ON8nwIlVTqVROxo27u7u/iROISqXC4XAwGCw1NbWnp8dCWTMEQb2jvWEtYTszdzrAHE6VniqiFE0LQnI4HJMGIxCI2dLCKcyRI9ejp74j16izMX1d/NY2Xk0HH8kUkeXa6YphykfLzs62QH7hYRKm60uTAAhAxGHi+YIn6z55uCS7nC8/X0GrUMyQ9jlx/kESlsAGAFR1QBojAADgBfiX6JfbM7Y7JjleqLhQ0T9vWoFR8LDu1V+frPMp8bmNuV3JqYYh+Is0XAl6lJFT0jaiHMnqyTpedNw20dYnyyeiLYIlnvCaLsdquMJ534E4POvwxSgIAjwpL607LaAwwCbBZk/OnpiOmKnptc09iharOx+YcDY4sRrZPaQYSiOmHSk8YpNg45fr9wkbE4/oGZljDfwVBHJBdk/2ieIT9jD7nZk7V1/3yUXXmj2SyFLXdFh7lYfkQ1mkrONFx+0S7XZm7oxoi2CIGDot5BMQzuaYT8VA4OXdzHlMpHpGesJbw32zfDfEbvrdtbWJbali9azFFCiSosUKmYcgiDRCet/y3ifLxxnuvPKpY2DU/WnPqUJtyEGJRqXfXoknW1EtKfESFgWBQDAwMPANZZjBYAwMDPD5/MVU9CoUCiwWm5SUlJ6e3tvb+000WK1W43C4lJSUtLQ0Eolk4fSoY9TYjlj/PH/HJMejRUfTiGkzewGxWKz8/Py4uLj6+vrJdbBZtHbS9p4JBwDojVqhYrBP2Inj15WRatC0TolaODNtxGg09vX1ZWRkxMfHNzY2SiSzLutO34xHoikAgN6R3k9tn/bm7HVJcTmSf/JKLowrnkfl1TScCo5vbOoDAGS1dZzPeXsw96ATzCmwJDCnJ2e+izbqGDWmI2Z/3n5XuKvNezev52d5kommDiiiBj3/LnWTGFGM+L+5af9m+9b0rd6Z3qFNod3D3VMP0Omh4hYpe2TeIZm6zvZ1l46cKj69JWWLT4bPu5Z3ZktjW8jz63fLlw56P7no+GGHe5q7b5bvVNqqdg1LMPeMYVQxWkotvVhxcUvKFq90r5dNLwnD+qG0XQAAIABJREFUBAgCZ24kIVA9Zj/Sw1ZXdcgsJyaZaC9UXDDRhjaFEgSEyf9VqXTbj4VOy502AYKgMqyUIZg7+t0/1j/5QB3KPwQnwvuHmduPvBYMWrqAtV0yyzJvurtMtEcKj6QQUoRq4aeE2mdhxdOOlCoNuWjRmOzbKzECL2unqsCSEi9hkZBKpd9wTWyy0BoeHl6wDCuVSpMGZ2RkfCsN1mg0nZ2dqampGRkZJBJpNk6WmJVCSDlWdMwlxeVQwaEYXAxDxJh52MDAgKl8eU4NNqGrl37u8XvycGfnIBLHq6MKu8Tq4U66vBo3fasbgiAajWbaD25qapozfzvgUeipxFsnS05uSdkSUBgAw8N4Uh5kBBUtBsEi0smPPHhxGnbrZMlJp6Qtmz7tj25P5Eq482JgiVhwIvxo0VHnZOcD+QdiO2LZUnZlPeFscNKXYwTaLJTYSl/oSUjUkmp6dVBNkGea5x/vLz8Kv4DhYsxuMOsNUHGLlGmFTpgwrhovo5Zdr7luE7P5zw9XPW181sZrs9ATyUolHleNl/WXXa2+uhW+9Q93l5/PDWrnt0+lNRig0lYpbXDWzhwSjaSWURtcE+yR6rEtfdt95P0mTpOp+MqE2foTAwB62OrqTvNKLFaLa+g1wTXBW+Fbt6Vve4B8MI3WBIVSM5sS6/RQLlo0LJ51DsEWs+FE+NHCo1tStuzP2x+Fi5rsiKzTQl5HXzJmr2ICAJS2SumDZr4+tpid2p0aUBhgoo3GRdPGvjRajoBV3g/LmvYRkVyf3yyZ0yfcAmZT4sp2aS9bA5aUeAmLxDesZWKxWDQaTSgULszJcnLNmp2dTSaTv8l+sE6nIxAIcDg8LS2NSCSa3bQWKARZPVlnSs+4w9335e77iP1IGjbT7RUAwOPxSkpKEhISkEjknKXGRsgoVo0yRKT6vvJkZHLvcPuokq83TowsY1Jjer1Yo5u4UBAE0en0/Pz8xMRENBptOSecK+XCu+GBJYF/fLjMPX57TGcMRfhV2jCSIG+jznv3bkAyAO+Gnyw5+YdHy7bG74jrjCOP9uU3Sa1sIQAAGJQN5vTmnC0/65bqtjdn7wfsh8mUcgBAdSMhMCRm8tZQqI3wepHYusFRqVM2shvvI+97pXt5pHncrrvdwG4IvPu5uKJrto9YqcRyrbyeVX8bcdszzdMr3esJ+kl4WfL+q2FznlI7VVnfPetUSaaRIZiIW3W3TLQPkA9QHNThoHBU8/SiWIMBKjXnSanSqVBs1APkA9OfHFIXUsOomZlKbTRCFpS4j6spw34VU1HpVKgB1IOGB17pXp5pniF1IbWM2tkytIFFJZYpjTloM9/goGwwtzf3TNkZ11TX3dm732HedQ93TxsTTLnTFpTYYAQ5aNHIlJ1d0901Sfu+9f3Uu2sSH2EVM5VYKNEXNEukym+vxPlNYs6wFiwp8RIWCQiCuFzu4s222Gw2nU63Zo04E5Nr1vT09J6enm+yDjYajWQyOT09PTU1FY/Hz9RgkVpUSi29UnVlK3zrpOvQbPlHAoGgvLw8ISEBgUDM6dYp04iY472dg8j2gdr+8Y66jqZTdyKnHaPRGbNREqEMAACYTGZeXl5ycrLluiyhUlhAKThXfs6kc+9b3nsFhdSgCTOP7OWoy1olVs6HhEphPjnfROuX6/e+9b3XtVsIzMQY19SjQhHnyJoRqUUl1JLLlZfdU9x9snxCm0Lb+e0zE8QqG7qmKjEEQAlWShmwFH7UG/Vt/LbnqOfemd4eaR5Xq66WUctM9TMAgOuP4ZnFzbN9FoJAcYuUNovrstagxXAxjxsfb8/Y7pnmeaP2RjW92rS52E3iH7gQodPPcRPi+pV1+OlflkavMdF6pXt5pHrcqPlCCwA4HRJX2TB96gBBoLxN0v+rJbLBaGjnt4c2he7I2OGW6nal6kpJX4mFTQHLSkzj62tw6knal00vJ2lLqaXW7DVYUOKhcV1xq0z76/csUovK+suuVF1xS3XbmbnzBfoFlo+ducg2YU4l1ulBTqMWMgCxWlxKLb1cedlE+7LpJZaHtZB+aFaJh0S6AoxEoV74ftlsSpyFEgulBrCkxEtYPBZfy8ThcOh0uoUdzdlgMBiIRKJJg0kk0rfqVWzKN05OTp5Z76TUKRFMxM26m+4p7tsztj9EPmziNKl0s9ZEjY2N1dTUxMfHV1dXT3rrm4VCK+WIqZ2DaCy3ljiE4UsZar0SANDZxfQ7F66fMbLXdSlrm+llJcWJiYkoFGq2qyfTyKroVdeqr7mluu3I2PEc/byN32aKx54NSaxqMKPEwyJ9DkpkedyRaWWVtMpr1ddcU129M71fNL1o403QnrmZWNM4sedKH9TmNonNarpKp0IwEcG1wSb/JpMBxVRfi2mYpsQAgBayopFoPsDbM9IT1hLmm+XrkuJyvuJ8HjlvSDZdDK48gllQYgBAcYtk5lqTICC8xrz2Tvd2TXW9VHmpqK9o0r7YhNaufv8LH7S6OUIyuH4lckoBD16Af9X8amfmTtdU18uVl4v6iqbaFwMAIAgKDImeqcQAAGQX1MvR9I32vW99vzt795aULYElgTm9OYOyuU0zLCsxc0j3obo17FfaU6WncntzraGdhAUl5o0ARIdBrlEhWcibtTfdUt080zzv199HcVBzJvTNqcSDIvntguLr1Tfd4e6eaZ4PkA/QHLRCO/d2gFkl5o7qClvEKs23V+K8JrFMtaTES/gWUCqVVCp1wbVMAwMDdDp9AZ0HKRRKWlpaSkoKHo//Jk2TAAA8Hi83NzcxMRGDwUy1qjdCxlZe633k/a3wre5w95C6kNncGCYhl8vr6+vj4uJKS0unlqtOg0av4krohCFU60BV92AzV0JXaL+iNTuyDw8Pw9IK3n2IRSLNbzbrDDo0B32r7pZbqptHmsfd+rvoAfS0AW62kV2lMeZjJINjZqY1OqMOxUFN0t6rv4ceQE+VTwgCJ25+GdkVamNK3bh8iqgbISOWh32AfOCW6uaa6hpUEzTnlTRhphLTBjVFmK9SZ02FPX65fvYw+2PFx9JJ6TPdgCcxpxKXtEjZQxO/jyFifGr7tCtzlwPM4WTJyayeLL6Mb/ZTVioxnQvqOtUsESsCG7Ere4I2uyd7NtrZlJglYl0r/uCSuGtL0pbDhYdTCClTeyLNidmUmC1mx3bE7oDvXvbR5nDBkdTu1Jl2zdZgNiU2QsZ8QrNfUohHqodLisv1muu1jFoLidDTMJsSm+6uh8iHjjCX1Z82X68OQjAR1tOCWZSYKdAWt0h0+oX3fzOrxBAECppFJtolJV7CYmEwGEztGRYgw1wul8FgzNdCi8VimXKD29ravonvBwBgbGysuLg4Kiqqvr5eLvsSUCWPkkObQz3SPOxh9hcqLlTQKua0TdBqta2trbGxsTk5OSZLwpnQGbUC+QBRgGnhVOH4DRxx38xKJBOmjewSiaS6ujo6Ojojp7yw0YzMdA93m2qXNyduvlJ5pZZRa1bnLKyxIAAq2sU97K8uLEFAeNT4yC3VzTHJ8VrVtTpmnVlaoxGaqsQAgGKMamwcAAB6R3tfNb8yXclzZedKqaWTgWJrMFOJ5UpQiNYDAxhTjqUR0w7mH9yUsGlPzp7YjlimaO5a3TmVuAanR1M5cAJ8f87+jfEb/bL9kvBJcwqSNUo8JB963RhvH7vbNt52f97+JHwSRzwHren7qm2cCPuPqcbSiekH8w/aJNhsjNrxFBExNe3IepiUuB49kTstVArTiGkH8g9sjN/on+d/vyoitn7WrXRrYFJiBvuLZJJHya+aX22Db1sWscEv82QptXRMOe/8QJMSs7hfwgY9Iz2hTaEeaR52iXaXKy6/ReTmty5k6mBWiak8dWmr2LiITqxmldhggMraJh6iJSVewmIBQdDCaplMG8zzsrsSCAQFBQXR0dFoNPqb+GQBAJRKJRKJjIqKKi8rl/36qLDF7ChclE+Wz8b4jUcKj2T3ZFsjG0ajkUgkwmAwOBxOo5kZGY1GvVAx2DvSjmFXtvHr6GNEuXaOCXtrV7//xXAAgEqlQqFQ0dHRBQUFI8PDIiXIQcsni5ho47QP2A87MnZsjN8YWBpYSCm0vBSwoMQAADzNgKNM0IZjw7dnbN8YvzGwJLCor2g2x8df/0DoxM2oWtSXiqAcLPl60ft9ufvWx60PKArIJGVOC+daCZMST31nVC6+X5bln3PCPsF+W/q2t5i3lFHKbB+fCQtKPK4azyfneyYdWfl5/c7MnR9aP0xm7c4JC0o8rhrPI+cdLTrqAHOwj/O6WvJ2XvJ5/lZyVlVjBb3idOnpjfEbPdI93mDeUIXUSpyMPr/k9K9wNjgppwZVTis/XXZ6Q/wGzzTPt5i3piQ+oQiUti5qpqvTQjsDwticMa6MG9UeZbI3OVxwOJ2YDkczzAWtrYJWY/Q+EjbAEw1IByLbI32yfNbHrT9UcCidmG66u7r6QSt5IXEys0rcw1aVts3f5GUKzCqxVGkwFRODJSVewjeBRCKh0+nWB6hNTpZcLtf6qLJIJKquro6Kiqqurv5WTZn0en1nZ2diYmJhXqF4VAxMawJS2qGCQ5viNvnl+sV3xs8WLZwJFouVnp5ucvKalu5kMOrHlcNUYVfbQC12oLpvtFOsGrUyJaqDyNxz5m1bWzsMlpCRkcFh/zrTh0Bhs6xjgJ5KSN2ft39Twib/fP8UQsqw3FJpxyQsKzGa1n8+N8I/z98mwcY/zz+1O9V6+TwTnFiHIgkUAng3PKAwYNXndXYx3vGdCTzpohyMqxu6z4YkAgDkWjmSjbxec90p2WnlJ+fzJXc7Bjvm/PhMzFRiqUZaw6i5WHnRAebgDnffl3KnhtI5X1qTEut0X/b1JRpJNb36YsVFe5i9O9z9KeopeYTczdSiuq1dY8m1cgQTsfHF9h/frHZLdbtbf7ed3z5ZSl7TIe9mLsi9WSuvY9RteO5lor2HvIcbxE29LVnD2nyMZDFrQfoIc8O1A56JO20SbHyzfGM6YrjSiVlDCUbJm79xygTtKGv9tQPbYD42CTa7snfFdsROq5Sr6pCR2AuZQ5hVYgJDVdu1KB8Zs0o8OKbrok98cUtKvIRvAK1WS6fTraxlmnSytLLQSKlUNjc3JyQkFBcXDw9bJTPWgMlg5mbl5qTlMKnMMdVYFa3qTNkZxyRHnyyfD9gPVKFVPdRMGBkZKS0tjY2NbW5u1mi+5PgYIaNEPUYXEnH8+lZuFXmkfVTBn6+DPKq57Urw4+TkFHLvF4MIvoyf3p3pFn94XYy9X65fZHuk2dplCzCrxDwpz9Sw3TbBwS5m50dspDVh3qkYlA6ZDChc4a47M3dGYCPQ9N6i5oVbcEyiqqnD7fqVB8gHnmmezsnOwbXBKDaqvltEmt/f/QVXHqYUlHUAAORaOYqDuoO44w53d0lxuVN/p4nTpDfq63AQZ/6tMtu6GIcuRAEAFDpFI7vxNuK2W6qbS4rLHcQErekwEktbOZd9lVqvbuG2PEA+8Ej3cE52/j7YMbIOrjFMTyKrbJfOS4lVOhWGi7lff38rfKtzsvN3wZuj6tKm2q9OYsFKPKwYLqAUnCk7Y5/g8O83f7pf9XiavYlIbshvlozP0ytDIBfkk/MnaR/WPu0T9s08zGCEcpsl3NFvtiZupyob5yoBsAyzStzP1zKGJi77khIv4RsAgiAej2dNLRODweBwOIODg9bUGplSo5OSkrKyspjMebr0zo5x4TiiCpEKSy2tKy3sKbyPvO+Z5rk9Y/tL9MvOoc55VTMrlcrGxsa4uLjy8nLR+Jf9Y6l6nDVO7uKj2gZqiYJWgZyjM87qvTAb+Hx+UVHRi9CwW48+Ax0AAIypxoooRRfKL7iluu3J2nMy83kRATdf2kmcCo5DoigAgGH5cFFf0YWKC26pbj5ZPh9aPzSzCIUtUq3VpzyuGq+gVVyrvuYOd//93eXnc4NwfJypqYNBD+AIkVy9wNIynUHXzm9/jXntEO36pyfLLlVeKqOWTW5R93H1c+rZbLj2POlO0uc3rW+8M71dUlyuVl2tolVNTWozmzs9J9qIfU4XLz1EPvLJ9nFNdb1Wda2aXj0zJ7ybqZ7tzHVGXcdgx+vm1z5ZPk4wpwsVF0r6SkQq0ZkbifUoM+F3K5VYZ9Th+DhThrZTstPFyoul1NJxpehUUEID2oyegfkrsek2uFp11ZQP/6LpRSO92ePI8+EZZlhcoa4Q86Ug3jLGlGPl/eVXq666prpuz9huot165PnosPm/WqUxpiPHJcqFpDqbVeIWiqKFvKh2cGaVuKNfOTQ+kRe5pMRL+DYQCoVzdkhkMBhMJlMgEFgjw0wmMycnJykpCY/Hf5MSYQCAVq3taO34FPUp6HPQ6ZzTfrl+vlm+DxoeoDno+TYSMBqNJBIpKSkpMz2Tx52Iuyp00gFJP34I1c6rIw61DMqYpkqk+UIqlSLrkbAEWHszFtXUs+Ps80pq5c26m55pnjsydjxpfILlYY2QEd8PcNSFRw4D70fcSX9/G3nbRPsU9RTLw04u2opb5ZyROVYVMo2snlV/B3HHM83T1Aq3kY06dC28CfOlfbreCOWixTzhvAvMSCOkD9gPe3P2uqW6Xaq+dCX5ybH776cdwxPqcprEBsM8LoIRMnYNdb1rebfsxcZVYesvVV4qoBSYLY2dlxJP0rolbvv9/WXnKy5YbuI0U4lNBsgf2z765fq5pLgElgZmkjKnFl+dCokxu5tgWYlNduIfsB8maEsCM0mZAvmXxf60DLupsFKJTfYmptvAlKjfwG4wdUSGjGDHsVczc6dJbNWcjZJkWhmCiTC5pniketyrv9fIbjTRGg3A6+ir2aqYBCJ9Llqk1n4zJUaTFB20b6/E9QT5ZFnBkhIv4dtAqVSaIs+zyTCTyaTRaKOjc++PikSiioqKuLi4xsZGuXxRQaGpYNKYUfFRh0IPbXq7ySfL52HDw9nyiucEn8/PycmBwWBEAgmCID3Q8mVMogDTzqsjCJoGxP1K3QIXakajkUggZqVmVRZX9rP62/htV0uCfnfnp21wr7v1d5Es5NRFWy9HXT2XLfBMKHXKBlbDXcS9vz5evSnS8T7yPpKFnFlqWdku6eWYn51oDJrmgeYnjU+8s7y3wrdOM6A4FRw3bWSvbJdav2nXP9Yf1xl3sOCga7LrsaJjk2U5jU3UU8Hx0w4elxlyUCK5dZYLFCElsj1yX+4+t1S302WnHUKOJZVXWDjeSiWmCCmRuMh9uftcU13PlZ+7nfvK78aLOT9FZGoQXRPktHFaXFfcwfyDrqmuAYUBSfikmZsCFvb1Z1Ni2jgtpiNmKu1kc4tJWK4ntqzEGr2mhdvyBPXEO9PbPcX9evX1SlrltDzB2aqYmnpm7cKkMUzYm+zI2OEOdw+qCaqiTe8MbbmemMJVl7dLFra7bVaJa7tkJPai8kNnKrHBCBVivuRjLynxEr4N9Hq9hVomNpvNYDDmtHjU6XRYLDY2Nra4uNhCh/n5gj5Izy3MDXoRFBAZcKfuDoKJmFf9zFSoVKrGBlRCPAxZjxSOj4xpBsmj7diBWvwgiiOmyjRisIj0lpHBkfKC8nhYPKwa9hz1fH/efu8s790Jh91vXRiWmXEF4Y5q85olBuvMlw1GQxu/7Rn62faM7dsytt2oueEcdLYM3Trb8c29CmzfV2MlBKDOwc7XmNc+WT7ucPdLlZeKqcXTDChmVjEBAFBE+ZzBPa6Ua3Ltdk11PZB/IKYjZtoW4MwqJgCAUm0swEgseBcDANgSdmJX4uGCwy4pLocLDid0JdDH6QCAoIcZOcVtFj5oWYlZYlZCZ8LhwglaGB5moiV08w6cj9Dr55gcUAeg5Ia+LFLWsaJjzsnO/vn+ke2RZntFmGBZiYlTWh3wZXx494Rrt3+efxQuapqb6VQsQIkhCMIL8KbguVuq2/ny8wXkgpk9Tkwwq8RGCJS2Sqm8r64tBKCuoa5XTa9MtBcqLhRSCkeU5gcBy0rcQpnV8mVOzFRiCIDStoXsU0zFTCWWqYz5zV9mLUtKvIRvhqGhIbNbxSYZnq3r3yQ4HA4cDk9NTaVS55EtZQEsMSsJn/Qg48GjsEeJGYkN5Ib59gKaBlo/HZ4Mh2fAO8gt1LGuziFkJ7+BOd4jUY/N7Ik0L+g0uhZUy+N3j3e92uWe6O6d7n2p8lIRpUioEnYQ2IcuRJnV91GpIRctmdP6hzRMetfyzifLxzXV9XzF+eK+YlMi9NmQxJpGM9a7E59iaRsJvzZdH+uPaIvYnb3bKdnpVOkpC74WZpUYP3vq6bhqPLc391TpKedk593Zu8Nbw4kjRNMG8zSYVWKDEZS1SelDZkbJEcVIJinzRPEJ52Rnv1y/T22feke/6pJruZ7YCIHiFiljBrOJ9njxcadkJ79cv8/tn6fJ55z1xOOq8UJK4YGswFWfHHZn737X8q57uNvsnzwVFpS4AW+kDgCpWmrKZnJKdvLN8g1rCbOGdk4lLmz58sXRxmiTt8HJkpMZpIzJROjZYFaJpUpDQbNE+mu0q3+s/yP24wRt8ckMUsacLUMsK3Flh4TEWmDx1UwlNkKgoFk8MP+uXFMxU4n5Ql0h5stCf0mJl/DNIBaLZ9YycTgcBoNhue5IpVLV1NRERUWh0eipuccLA1/Gh3XBAksC7T7b7X+1PywyrK/PfEKK9VCr1LU1te8+vkmvisewqvCCBtpYt0g5YpxnIrRZ0On0TzGfjrw6Yv/B/lz5uTxy3lSdw3bRZhvZpUpjIUYyJjM/6JtKovfk7NmctPlY8bEMUsY0+bRQxQQAEAhBApKa0JXgn+dvm2h7IO9AEj5pTv8ms0rMFmiLWsRT22up9KpqevWlyksOMAevdK/n6Ocdgx2zmQybYFaJAQBVuK/qVRQ6RVl/2dmys/Yw+x0ZO15jXuOH8Gbz1S0rsakDxMDIxEnLtfJSaumZsjP2MHvvTO/Xza/xQ3izrZZmU2KVTlVNr75cdXlz0mbfTN/A3PuRyAYLBsjTMJsSq/Sqd4jiPelnXZNdvdK9nqGftfPbzXaXMgvLSjwyDsqwOp6Un0xI9s/3t0209c/zT+xKnBnlng1mlVgoAmWtWtY4LxmfvD9vv22i7YH8AzA8zHpaC0qsM4IstGRIvEBnyplKrNHNajlnPWYqMYn9VaLAkhIv4ZtBo9FMq2UyWWhNtY2cCTqdHh8fn5WVJRDMv2RkCiRqSV5vXkBhgAPM4WD+wQuwCw/ePEDUIFWKxRqA0Bn0qOiouIxPCFIRU0ISqUdm6/QwL8i0soq+ioiMiIevHz7NeJpNyh6Sm3E6sLDGUmmNxS0S/tfJUFNtkkwl0WZtoSyssURqUW5v7v7cgO/Df/HO8PnU9sl6XwuzSiyWQ/koNQDAABkwXMytulubkzY7JTuF1IVguBiz9TMzMZsS4/ogEmPChjOoOsgu0W5Lypb7yPttvDbL0j6nx1ZtO0TlK5o4Tderr9sl2rmkuDxoeGC2O8VUmL6vySQyg9GA5WFvI25vTtq8OWnzLcQt9ADaYDRQ2ABFmMfgbvq+Jg29DUZDK7c1pC7EKdlpWbjd2eLgpoGm+WYdAotKLFKJYttynOIObojfsDNz50fsR+rYvINVJiWms7882mK1+HNzpmPsgU1xm0y0/WP9Fhhmg9P+0IGBX825IKPpBRm0I+OqXNS4QqEGeg3QayCdGtJN/Az0GkivBgYtgCDI9JEZoayPibV33uZNfUemBoUt0hHJoh75mUqMwEunZoEtKfESvhmMRuPUvkxcLpfFYllwwlKr1VVVVZGRkTjcwktxlFplI7PxVtWtrclb/bL9otuj8VxCdQ0yIyWfwVyUlYQGUrLHqHnlWe8/vKtrqhpTCWY+twuAWC2upFcG1QQ5RzifDj2dkpbCHmRbON6CEkMQqMQpecMAACBSiUqoJSb3pe0Z29+3vrcsn6aRvWrKECzTyKrp1efLz9sm2nqketypff6xtlU+z2mMWSWWqwyhZU0PEE89Uj1sE20vVlysYdSYkmCth1klNkLGnK6WgMy7bqlu9jD7K5VXkCykldJuQYkNkKFloP1Q+q1NsY6bEzdfrbrawG6wcqHZgWcHXIzR6HTEYeLLppdb4Vs3xm88X3G+klY5tZYJ169EEOaX1nc+JKmkDtcr7H2BfuEOd98Yv/FCxYUaek1By/CC73STEtegvjQCkWvl1fTqCxUXHGAOG+Ncjuc87BZ0W2CwDI3a4B3wdpAnU+gUVbSqCxUXbBJsVkZsuVPzzGxTwumADJBOBanEkGLUIGIZhnt1PJyejVb0luV9vDfakqIn5WjwaZrOJA0uSYNL0rdF45EVxRU4NTZajY1St8VoWj6pWj6p22LU2KhfXzGajiR1R7IGl6TuSNYQMrTEbA0xR0cu1tNq67Nj8pOioVGyQcQ2KoRAIxOOK4pbxNLFheqmKbHOABU0i6bWJiwp8RK+JUZHR0050jweb2BgwIKF1sDAAAwGy8rKGrXcJRAyAJ0KUokg5RgkHwbyYSDhAhFHJiAge7JCaoJcE2xcI/4WEmeHaXwGcZByKj4DBiuOfSrE5QIuSk+v09FqdbRaPbtJz8XquW16LlbP7zSMUgyjFKNkwCgbghRCoJECnRoYjQCCFHoFT84hjbZWdOV8TApPy8wcHl3U7rIJUo20jlln6lHvnuq+6+2uh68f4tvMRwWnwvK+YzFuMKap/HbdbedkZ3e4++PGx52D1tpCnbmZWI8ia4waU1MHlxQX52Tnu/V3W7gtBqMBQKC0VSuUzG/yYTRCJ4JjkOiJHVnKKOUj9uPOLN8fwzcdyD2eR84TqRfS+BIAUNnQdfpW3OQ/SSOkt5i3vlm+a6NtvGDHi/qK55sGb1aJSSOkty1vd2butIm3d4s7mtpVMF/a4rb6FZe9fTJ87WH2RwuP5vbmmjUqb6c5izlRAAAgAElEQVQqEd3zqAvoHSG7Pg9Y887OMcXxaNHRnN6cyazDmk7VgrdFAQCnbyQ0NvVpDBpTyxDXVFenZKdbdbdaea1EtrIRv6jZ56h0fPPFc8cyz25N3+qU7HQPca+a2pSFGjfjNG/QGJXjRjFHP0TQs9C6vjItMUfTlabpSFS3RKpbIzW4RA0eru3O1pGL5MSitHcPRok1ek6Lgd9pGCEbhnsNw72QiIlsH2whjkJSHiQbNMr4BvGAUcw1SvmQjA/J+EYp3ygeMIxQDMO9xhGyYbhXz23XD7TqWWhdf5WeVtFREN6a8VJHzNDgElStn3XtUWxM0f/P3nvGNbnm6eOv9rf/2dnZ/e3O7uzszOycc8ZzjoodFZHeRBERUAQrih0VVCxYsRcQFaW3JJAAgVAChN4JIZSEEtKAUBJIKIEU0ttz/1/EgxhDKMfZ3xuuz/NC45Nvbp9yX/f9Ldc3t4Qi7sxXM4s1Q42a8R6deBSSC6FFhwDAV0w8IVRnNwjnNjxeYeIVfEtIJBImkzk6OsrhcObrUajV6poIxJj4BELLZ5FCnVKqk07qhMPaCaqG06JhVatp+cquTAU5XUGCaUgwiJQOkWBi/Lv6gvP3kqx2Rf1ol2gejDlS1vBSRC8Ew3gwVEfOi/z4Oqy2JFfNwEF9JSpGsZJe9OnoyVF1o/WHshOlIMEV7TBFS7ySGKdpS1GRYCJSyjAN3ckub+nLJHXHF5fFv3/7pCYvTSPiAp1i2RnRcrW8Ybjhfs19V6SrnilxVFwWJis7LZvLWVR3OaNMLFPL9GYt4p23xTvcrrxdN1T3tfqSyYEpDobd84w5uR+93w5uF1QaZLBP1WihXLxgGXXAZ24mxGFzERSEH8bPKtXqaN7RFHIqrJ7J/XXrmdpGxolrMQw+M649zifHxwpmdaLgRCYlkzQ8iiMuJ4Z35QEMU/jJGcOcYsa2xR7MPqiPqWdQMganxnBEtXjRu1a2kI3sQp4pOGP+ftvf7m5DkpHTUlP5+QS6vIG6sFeAI+RkdmeeKTjjmub6xxubwwrDJyRfpBNDEChsEdFM9mk2AblaceDBXa/YgP3Z+21htpdLLpf2l87u3enD6tKll8kBAJRaJXGE+KT+iSty97+Hfh+AOTsrbzI+BfIICp0OQBolJBnTjlM0rGpVN1pBRihbExQtCcpOlIqG1fRXajhE7QRNJ+Lo5EKgUUBazdzX0Mbnxfi4oRY0BIFs/Mzw5PI9yZEpZXfCMwEAQKcBGjmQT/X3j+bXDKuHieq+chU1X0lOV7bEK9uSFGS4koJW91dpx7p1Yi40f0NP8BUTU4YUxV8KWa8w8Qq+JdRq9eDgIJfLnU/JcmZGkpePTU6IZtNagKBXN4xX0bDKTqSCBFO2pSjbkpVkhLInT91bqhmsh0bbwRQLzIypxaPtrMrwusdeGXvsYTZXcVcr+iqE8i+SsesaCR/jEumMpcScIJ1CIeBNdFBY+UQmqn2ojCOkTY+0lSMjEj9EdpWnaTvhKhJMRUYoO5HK7hzNQLWW26ETDEHyaWAyK1WtVbeNtr1ofKEvybhSeqWkr0SlVcmEMkwGJh+Tv/gukM3kXt+LUZ/M6tSto60v8C/cM9yd0pyul1+PqMqr7l5CfB2CoK6xrkhC5IGsA/95/ycfxDEcEydRGN+cFbVI+3lLmNRGxaOoLtS6p3Zr327xy/WLbo2eDQFWkZSUweU7+AYEA/exr/5ya7Ndqp0fxi+uPW42u0cgBrn4GfnSZRyuPUp7lY7KoGUczz9uD7f3y/VLICXMmlWpQD5BPDa9wH+fN8PLpeYGYANsky28YLbRNfcKylNfPYkAE31gvFvHaVGzaj4dvaVqGlZNL1TRsBp6fmN9e11Nm4aao2Zg1fRCNb1QyyiC+ioApwUMNw0xi9IJb/0xh+1izbyizaKKL9F7Sx89iiLjyUCrAF/uxopaZmgjS+MerU7bMdbxhvDGM8vzDw9+9E47bFTehDK4tIJ1rU5L5pEjmiL2Z+3Xd4ZOJ2fYHQ/ljnz2K1SThfX1HVoGVkGCKVsTFCSYio5VDzdr+L2QjL/IjaZEpjSasTUmUKMbRRL58hsJv08pufcma+4nPWxNGXkuy0JAo4QkE9pJhoZNUDNxqo50RVuisi1V2Y1WD+O1giHwVcDegInL22cMpEJWmHgF3xIQBInFYuOSWDo5Z4CekhhfnPSIXxcNdacryXA1A6sZrNfwOnWCAZ2UD2mUBrvP4enhVFKqf57/XuTeC4UX0BS0wZ4AAKDRaEpLS1NhsFHuYnuYq3XqCekonU9qG6klcRtYQoZQJQQA6HS6oqISWHoGjzcGAACQBlIIdSKOdoyiYRNUDJyyM0PelqJsS1V1pKnoRWpOi07IBtrP82D3ePfb5rcHsg84wZ3OF5/PpmXP9k4YZY+mJKVUV1cvSTKsmzLqfSGyldOul0lySnM6X3Q+h5ajL+TtHwF1XYtiuIGpAQQJcTzvuHOa89mis+ldaV7BT2pqSQAAoJJAknFoZkw3M6adHtRN9+umWbppVjlhuIvK0fF7tVN92ql+/aGb6tcJhyHJONB79ZUz4yIOloG9VHLJMc3RG+29+qp7Wm2Rwa/XUmQtzCWnznFnuJk9mWeLzrqiXLdE2to9PtI9ZhhcFEi0uU0ioWRpK4ZMSqb5S+fVrzf5YnyjWqJ6JnoMzhHLQR5BPDl3vQRBQCUFcgEQsrlsAqYt7kKBv2OShVvUT09T7JpLbypIMIiaK6xPaoY/kJPT1RS0qidHRceq6MUqOlbdV64eqFMP1qkHa7WDtXWNFDy+U8uq0A7Vg+EmMNoOOEROFyoz//SZ2E32UT95pO16gbvU3vxO1ZkJdWdDnZmtyEfs8veajjRVR7qSnKai5KgZxaqB+qKagR7aEBCzgUIIFsolpE3SYtpi9Hpbp7CnEF2IfUGP6pqM1zF39MmqOhblQqdN0qJbow9kHXBAOJzCnkrvTp9t+LHn2GsOZwoAnXasS9RViCykD7aU6VgV2km6bqEV7XyYL3e6Y0BR0ipekmCtAb7OnW5hyhp7TFYnQxCkFGunWJphvKI7S9GaoGpPVTNwOj4T/JLcN5eJJQpdZv20QTL2ChOv4O8LSCXRjXXpGNge3Mf4969qSnJUox1ANAzJTYlgDAmHkshJx/KPOSAcjmGOpXaksqaNK/1rNBocDodCoUSihduWaXWaKdkYY5LUOlLdPlrTy+8UyCe00KfJS6VUZWVlZWVlmd6wQiqZTszVjHVrB2ohai7UjdaQ4LRORFzrh8MYvz3pey4VXUJ2IQ0ylgcHBxMSEtrbl9Y1iMlnPsA9/68b6x0QjgGFAend6WzRFz2J+7jKopb5R6tVscZ7kklJx3J87T/+fCTWLC77EL3xtY6CgXpyu1BPR8reqcgwZXuqkvTL0ZaqIMEUJLiKDKutJDRV1ypbYpTtyQoSXEGCq8gILRkJdWeDrswJQlRe/ukghItjksWe2PUv0uwbsOdmyAhczPOhmizAwWvYRA2vUzvVB82MEnv4DZSZRTr5p+XTBYyCyyWXHRGOHpker/CvOsc78yuI52+mfn2yRK4rICwg7qHHlGyqgFFwqeSSI8LRC+216Zb7OyxyvoYcAqkut2GKPzKk45KhgVqIUQp1Z080fcjLC7iSsM3+w49uCMfHlbcamVjZJB3MjAHpJJBNAbWE2Ebxu/TWdH9iAEB9j4LU/+mnNRpNLav2buVdd6S7d5Z3ZFMkaYT0ZYIYpNMog+99qKqsBRKedpqlHe9Rc1rVg3VKegm2vJtSX67t+HQHVd1oNbNUwybqpvrBL0HuUdEoqhPln+/vgHDww/glkhNnE/rO3Egsr+sExtDeK6vuMvUuDAgGUjpSjuQesYPbHc49nERO+rrP467jr1iUdmioCOpFU5vx6Dq+Rrv8Pess9p56PSn8Ym2n00EFzaJfKYaVkFHz9GPe3E+qOsSdrCXYhJQz2km6ioGTtyZC9GwgpAGg0emA3aHHGggAAEZEoKhdrflSonWFiVfwd4NWAdgNGnISREF2FsfGR73u6qaY/saYZAzVjTpVcMoObvdJHshkx1kIgiorK1EolGnu1EE6gXyyj9/ZOlLVNlJJH2+flHJ14IspWKPR5OXl5eXlLWnDOiYZgxHf+yXtsItefRjpGo3yoDaGA4mh6sX4+HhqaiqZvNim6yPiEVgn7FjeMad0J9vo3TvvHKFNGC+JHp4CeYQZrQ6C1HJohgf4vYDXDQYbOOQURPGlk2lOtvGbvOEO73GBHcQoNaMYsJvBCAnidWh43RGv3hJrKyHxiE7MhWRTkGxKJ5uCVBJIo4DUcqCRt9BF9Z1CSDkDqWSzq3uFQljDKLxVeMYx0dwV4XC/5n7dQLVEMAhEo0A4DHE70j++7qlEavtLVd3Zyk6kkozQdKS2V5eXlbepu1BqOlbNqtFwyTrBEKQUgzlEqNQoawZqQspDnNKc9qD2PKx92MRpmq3MKa/rMlrFpNJA2GYRe/7GO1KVtIJVEVIR4ohw1JslcAgqnerqA2QO1jBpH1JJtBN0DatirL0IU9wz046FGIUSWkF14+tbWd4OsWud4fYPqh8Q2ISv9UH1aO7oP3jxnXYhsiFSITxd0DjceKf6jhPcyRXpqtdVns8sAMD/elxJnWEaMwSBwmZxL0cKVDO6GZ6W36sdJYGBWohZAnWjhxvDEbjLJzP3W8es9UrZGUV408/vn/t10/XERIaswdh2cEwyhqKgTmFP2cJsvdHeH1o+UCa+eLWpVCoSiUQikampqZcvXG6K9o8N9YUlxaZV8ZfqSJ+Ltra2tLQ0JBKZnJz8486Tb968QSKRaWlpFRUVAIBJkTajRiCQLLnEf2pqKicnJz09HYVC+Z4I2XMwCIVCIZHIjIyMYTanuFXC4i4nsAKppC3FKZl33SeqXrVXF3xneTYuLg6FQgWFvoHn1BmcvMLEK/hmUKlUUqlUJpPJZDLN1ICC8IFX/U4wSKJ0dcQnpvT2zdu+TqQUFTAKzhedt4XZemR6hDeFd419lgfS6XSzZmchlUrVajWZTE5OTjYhojmjFLCmKK2j1UR2ec9Ey4RkRDUnrWnW2szMTAkOl5iYMDkxrtFodLoFptFp+TSGjjlTdMYObueb7ZvUlsSaYkEaBZDxwWC9pPGDlpKpE43ojU9MTMBgqVWVlQtewCnZVDY1OwAbYJ1q7ZXpFUWMYk4zm0jMIxdijJwNaYF0nMOk5uDo8s5cqDMN6sqaIsZm5xw5l7DZ8v137mkuEYSIDi5JozLuYDx6Lb601lSBCmVIVdnxOZrVyet8Vv9sL3Lv7vTdoRWhNawaidKI5WPX48vmSHdBGgVQCpmsiaI6tprXrR1qVNOw8k6khoyASHCoJ1dOwzZRsu7X3HOB2TulOT2rfUYcJirUhpG2+eqJdRDAEkT9X82VWkhL4BDuVt91gjs5pTndrLhZNVA1o/q8YrsSBvucO61Va8a6VJRsBTFaRUqF+sulA6zsGl4ds+5ZwzMPlIdbutudiju1A7UzigUC/AtqbEEAauO2ncHcM49xcEpzCioNKusvM5BrNvKteeq/tTpQSBT38b5wdWo0mtLe0nMF/jujV7shnF5U3iYS3kla4yEyEuotg8Z7wC/pRRBkiombaLK56tAzypkCRsG5onNWyVbuGe6v8K/IPLLR6mp/f387x91HTwb6HrtYA3uR+uaxi+dZj5NPnqWSZIrlS2T4+vnZO+05ejLQ91jg4fPPPQ9f8Th00X73kQ0bNmq1WiJDUdImWoZruq6u7s9/+e7I8fN+xy74Bdz1CXjgceiCu0/gX75bE5uQWtqhHhMsc/Xg5+e3z+NAZUZMf86dq5eu7fe77OEbaOngtWvXLoNMmhUmXsG3QX9/v7W17YaNmzdt2erhYtWdev7mUYf1G7bs2ef97v37vv7+r7+i0qqqB6qDSoOsU61d0l0e1T0yqsZw48aNdevWb9qyddMm842bzDduMt+waeu69Rt3794dHR3d12ekalamnhkWMkijtYRhXPcYgTczpPyqejUkJOST2S1bDx70uXzlyubNW7ds2W5mtq5yHtbUyyQF4gJ3pux0Rbo+b3xO5pENhJYYDIbllnUvL7j1Z4XcPbNvo/n2Y8dO+PufMt+6tbnZuMizTC0r7S+9iLtomWK5G7n7Bf4FmUeeXYi0drK+6DyvVWsn6Sp6kbIlUdcaK2gvL6mZGO9rq6VkBGMDLJO2uaPcXzW+6uJ2GVWAmoUJZY9ZcCdAaYuMwWdGNEW4Il13JO84V3Qun55vQjQUgvS9fQy9nSNT2jzCl7StUfYM1T/JO+747jvLj6svoPbk5hzhNUaCwXog5ICvBj8fEwMAcC1iBufznpg6QX3W+Mw5zXlnys5LuEvFvcVGS6euPUnLKm4BAAA+BSKnqNuTwRAeKGcApBsRjjxteLvp464dyTvPF53Po+dNSo3ofhtFO2XI7/JHo//E5DPDm8J3I3dbplg6JByPbcpevFkAwJnQxEq8YTxbrYEKCTPj0wAAoNKqaodqr5Vfs061doI7Pa57TB4lf/bxqGXaqX5Vb5myLUndEgsNVAAlHwBwIiS+uokKjKGZCtEGgVqrrh2qDS4L3pmy0xHh+KD2AXGEaLq62s/PD5ldOaUAg3zQM6Bp7QfVNPCuYMrz8MVfI6Ln6+eXganWm6WNgo4h0DIEkBVjFhY7JvjirAYhZ+mp/gCAmpqa3e7eY2IwIgC9Y6CLA1qHAJ4Fdnuff/EmppislC6uxYgBtFrt3r378svahwSAS6fIiMkdQ6BlGMRj6A4OTgalJStMvIJvg6ampu07bJrInEbyeFsrrbcFn1nBhhcPhT2NKC4unHsmBKC20bZ71fdsYbY7U3aGVITUD9ebkAfy8PD4GJ/ZRp2obeOVE3jYeh6mbuxFQr29gzMG84UajkqrGBWxyNx6/BCug9vAEfXP15QQgiB3d/eYpOx26kQ5fiAi8mNWETmnhptRNWbj4peV9UXypH53davylnWqtQ3MJrQqlMAhzCe0hMPhbBzdalpHhhgsQXV4RWl9RFRyan6XlbMvGo2ee6ZGp8Gz8TcrburN3qm+0zzS/LXZZnLvocD3AACgEKj7yuWEj+rWeKivEoi5kEpcP9Dqk37bNtXJBeFyq+JW43DjInUtFmRitoj9uj52W4z7lsQtfhg/FAU1LjEu8zsXRpU9AAB8sQ7T8OleDAmGYltjvbO8LZMsz2PPFzOKp2XTAACgloOxHg2tQEGMkxM+qnpytPzPyywTTEzogSgD2mHh8MfWj+4Z7psTNh/PP55Nzf56xaBSqfh8Pp/Pn5qaOnElPAmRCzHyuIVP+J31QAuJ5eL0zvQDWQcsEi3c0n2uYhI5okXlAEIQJBAI+Hy+QCAoLq13PXKPy+VOTU3x+XypVDo6M5pAStiftX9LwhbfHF9kN5I7wytrU7AXynmHIGh6elo/4MnJyQNnn6Shcfofmpqamj2toFmI7SY+rX9qB7ezTLEMKguqHqiWq+cPbUI6xUQfuzaeU3hPQ88/HfQsM6dydvyzZ+kgXXJDw/HMW3rVlOCy4JrBGlNm5+D4seMp6UWcKUBlAxIL5BGUMbiZN0jatm1bF/P1ec0ePw5DFevNklmAQAd1NJCMZZmbm1e1TzbQlyk929bWtnuv5wAP9I6CrkHQ0gvqaaCqB+w5cDb0yceGX9F41MvLC1PUNMwHPUO63s4eAl1XRwcfMjqcnHatMPEK/i4gEonOu9zZk2CID6gjgNgHCP0gC9d14kRARkaG/pxeYe+H9g/eOd62abZXKq5UDVfpwMKLTV8fn6y8urEZ0DsGKBzQygJNfSCxgOXnd6yD1AkAgIBGoOL2CdrJY5WUyXqerF8LFi6v9DlwIBtbPyED9a2D0XFwAl1H6APVdLBr/5nCwk9LB9o07U3LGw+0h326/fWq6/Wc+gXNVldXe3j5jkwDBhdwuwj0ttaohKziVrnL/jNFRUUAAC2k7RjreNrw1AXhYpFocbn0cuVApYmFCJnG8T4frh1ugjoSIToWiHlApx0VjMa1xHllepknbndMPJHZVSiZxwVtAmdDE6sJhkmz3BkuioI6lnfMMsXSGeZ+KSeyf8qIWKYJnAlNrG02jO7L5CCmoie+FXY07+jWxK3eaO9EUuKo2HgbCaDTaKcH1YwSZfNHqAcJhEwAQFk95WyoYVdEAABbxH5YluiQfGBH8o4D2QeSSEncmXnpEwaD/fWv36/fuGXdevNVP24KD/StjQr83uxPq11Xe8G9tqds35uxN6YtZlQ8yuODUuJid0Jisdhs3TqzdZs2btq6zmzbzz9tXb9u+x9W/fHfdvyb2QOz7Snb3TPcY9tj52bbFTTPsHgLVOyIRCIzMzOzdRvXrd9stm7zd39b8+PqDWYbtpqZWfz4/U9cLpc+RX+FDzePcd4Yt+1M0RksEzvX/W4CiYmJ369aa71tU+7rsy0J593tt64x22pmtn3NT+vGx8dpfFp4U/iejD0/vTP3zTpVyCycUS5NDuyg38HktEI2H/QMA1I/KGxRYls1sKLBHzdYv47Nf59S8japeJHHu2RcVEppHLw6Hl5r6XwEllU5/IvZJhqopYJkbL+NW8Ct2K7HH3BRKQtbe5eM+5BSFg+vSUTUxWSUvC5MPn4/yNXtEGtUxxwBnQOAyAR1VFDRDXZ5njl0IfwlrCMyqehd8qIsf0wtj4fXJKbVxmaURiQWrDO3zylsHJoEPUOglQXwdFBLA1Eo8goTr+DvBSKR6Ojs1jeiYY6CrgHQ0gtqujRvP6aGRhbE44rSutM8UPv/+mz1zveuT4rfEenUMZ50nCcb5kyzhif6h8eNHiz2RP/QmNs+r3R0xezrh6eDWiqIw9A9D3pR+lr6psm47lx0E6qMXNnRS2cNj09OCthsPmsem3qzfYO83fsOZOTWcKZBWR0lJR1LoEO1PaCsCzh7nnoR/yKhK8Etzf0vT3+2iXJ7VRpDYvaO82RjPOkQZ8rEgAdH+CmwzH3exwfGAJMDOgdAM11T1ioo7dA5epx8lfgqtiPWM8vTKtUqoDAAQ8MYdF2dBQRBg4ODNBqNwWCgMbj3t4P6UXe6avP7uf1oGtoP47czZefx/OOZlEy2YBxHVAsXLQPF5/OpVCqNRqNSqXuP3o1OQDOZTBqNRmfTsUzs+eLzNjCbvRl7w5vCmXwmXwhKmiH1Iio855rdfSQ0JiFDb5bJZHIEnFx67sm8Uz+/tdiDdH/fsgT5Yq1KRqtFtSVdkJPgOdkFe48/0P8KjUbr5fZi6JjThaft4HY7E/cGY18vRr44IiLi8pW7I+O67l5NcSvrfXH03hj3Pz9f/38C/r8b2Btza5n6uepConBxDSeBWCz+8W8/d1IE9AFNSfvAo0K4S/yRn95s++OdVY4PHQ16QAEAtDqAwQvnih0ahVAoXPXjT8TO0c5+SStNRuxWNnZocS2yiIKm3+/9s2uiqzXc+lD24SBMEo1nRLHcBEJDQ2/de9U9IMR3iSepXYI6eCVhLBzb9G9uf3JNdN0J23k09yiqG4WoZ7GXYnhAMJBMTvbF+P5hzx+SEZ+ZmMgADXSQUjTw/VrbkKeIu+GZd15nLHC8yrj3OutxZN6zt9i7rzP33bj78xmvv253hWdWf2ZiOqjqBomlggfxbbFZLfcjTBm8+zrzfjj6yZv8Z2+x15/BHK4E/+bw5n+4/D9r3m2yvrx3t/sR1qh2LhOXdYLDF14EPsNFpNaHvkSatvwgIvvp24Jnb7FXniZaXTr/j0fX//bcT5aHAv70gzm6oF7PxO19K0y8gr8/vmbi6k5VVAzy2O0n3z+1WhVmuersXtuAm4cDP54KSjoc+PHAhUjv84s4zkb+1cw2HV1uwMSx2dTTt86iWvKewGL9b7/2OhfuezHq0MWogxfeLtLsj9t8MgsIw3zQ2ado6hIQmaC2B5R1AOdTp/4c/OefwixXn/N0CAg9einmVHCSX+CHxQz40MV3O9yCD/jfHhgDDA7oHADEXtDAAOWdwNHff829Nf6F/oguxLx7wV8gkUjWrVu/09LRwdbtgLtn5oejq9x+9/vDv/+3m3/Y8HRDAilhbolUHkE8PL7Y8NiLFy/+tmq1jbWzrdUei50eP2zc+E9r/+k3br/5beBvHVIdHtc/bhltmQ1Ri2VQTqNQuIhk1KdPn/5t1c87rRwtLZ0trTwtLN1+2Gj2G7Pf/Ivvv1gnWe/L3BdW8+xNacNiao3mYnp6et26DXbWtkVRt5pjg/c47PnrhrW/Wfub33j85senP+7L2vei8UXnWCe5X97csyjOjImJOXv1en5v82ns7Z0puy2S9vnnvoisbN64zW5k5AvtZhpbWU5erJtBpVKt2WyWiMeeL75jBdttk+p+puBZclv35QdJN2/e/Pp8rQ5k1QvHhQtcWLFYbGa2vp+tHReBPh4opY6GVaL2IM9siHH454B/jaiNGJkZ0WpBSQskWJoiJ3j48OGzF3FSFejjAVxX/8fci56Ig+tjHX576l8iaiNmO27hiIr+0YUXYhwxJ7Mn0z/f3zrV2hvt/bH1o9NBp7lMrN+8phQNbt9uuaRx8mS8TEbmmZIzu7J2hVSHOHs6p6YVzTVb0wPisZw9nkcWaZApZEaTog/nH3bNdL1Re6N8qFyqkzY2Nu7e68niQnOZuLwTnAh6i8gnLtJyF7/rTesb71zv/Tn7w/BhTzMfITMQu3ftQmMbVph4Bf97MGRiJqilQIWEyd0HA7yu3CsiCCbGpDyemDM6NTwyuciDPcofGpnYu8/z6z1xTDZ1l5cfrIyTVcXlcCbZo/zh0SWYHeSMu+0/iMLUDPMBjQ3KyZriVpX+9XP2PvU+5f345Mw4V8rjiZY04BHeNDwta5/3sdk98exb7ejln5plpBzWKDQazc8/rilp63pTi/JM91zS4CEAACAASURBVN8abWWTdCC0FnX0wePg4OC5Z+p0UB5B2L+Qn3MWjx8/fvDgLYMnS8KX+2de3xrtuDVul1/W/f+2+YE1bJjcLlXo0A0Cvnhhmr93797jxx/GBYBAn/pQW+SHvLYl2mlDlMPvvP5vUXeRvnVVaYt6hL+0zBcul7t+7RYKU9ZEm8gre3Q+xX1TtJNFkseGWw4XXlyY7YjFYKtLWsWmc2alKmkju9Hznedf7n5nC9tzOu9WPL6qpkdGZIDyNrB5q6NB68xOlqKua+Fu8zK1rIXX8rD24W8v/nZHgv25/NAkQlUDXdbGBMRecO0hwuB+6aFSgxy8cHpmgashlcrXr91U1UmPasIcyDizNd7BNtkrMP/929KWNeu26Sv3lGqAwYsXNGWAsLBHgfdCE0nYAxlntsY72qb4XCr48K60ZY3Z1tmCQJUGwjaLh8bnfbTGpeN59LxAXKA93N49w/1F4wsy71Pagf8Jf1ROlUAJhqYAYwx0skHrMMionty6fYeJljCzGBGPZPRkBBQGOCAc9NTOmGIAAI4ePZaZW2NgFlU5tnXbNtOJYDQ+Lbo12ifHxyHN4ST2JJKCnNv3rL6+3n2/z/gMGBWB/glAGQVtw6BpEOz1uZSdnW3CrA7SkXnkN81vPLM89Zpixb3F0/JpYiMxA54xxhvz9PTEVXXwFWCID+g80MEBrWyQkMdcYeIV/L1AJBKdXPYOjgHWOKCyQTsLNDJAQz/w8Lsa9uRdMUknW4Je+hfw9fHJwFSPCgFjFHQNgeY+0MAEifn9Vla2o+PSnCbJ8ORyMht9DhzIyq8dFQImF5STtXEl4txmdVUPcNl3GovFLnOsAFRVVe3zPMTmAxYP9LBBGws0MkEVFTi5n5oNP5vGlHwqqyPrP078p1Wy026kz/WSSERrRz0dau0HN8JQISEhBueXkWUD44vNVbn25prlXXt3tJ8NbM+J3JvvGypKKNJiIrRu7Q6jNdk5jeKZRWSAhT0OO3zv7J26CEeEp3Wq23FM6NuGuozGCbO1FrMzTkmbhDO1tDvF4XJWOf50ufCeY5qnZfKek5jb7xtqKuiac0Efnj59Onta36gS22ycidU6dctoy7OGZ+4Z7u457ttubvMJO0nhCge4gDkM2npBXQ8oaJav37H/8MVXVx8jroTBroTBrjxMvfex/s6HxqCHqVfCUj59GAa79igt9Cn63nNM8JOU029e+CScsU10/Pfbf/uHo6t/b/+3JuoQZwL0cwCpDzRSQR0dBD1IXm/ucO1J+qwFvfHrz9FhKZSrz7ODHqbO/aegMHjII+Td5zmhT9FXnscfDr/xr8f/aBFv6wDzCC58gSC21lM1zQxQRND+8NMW/6DXQY/gIc/Rj2HU4CdZBqaMmr31NOvy07hTUfd+vrHpu8c/uqR5XS16kd7S2kjXEhmgqFm7xmwb9xehOrkSKmgWjX7Vl1ekFJX0lVwrv+ac5uyGcntU9wjPxhvkCXp7eweHPIRnlsbCcVHJuIg43Mu4kuCw1B9/WmOiR+qEdCKXlnsRd/GTokvTKxKPNLcEYP/+/VdvhBmafZDy8xozmZGeEoA1zUomJx/JPWIPtz+SeySBlNA/baSIo7KycvMWi5T04gRESXQK7m0C7lUc7nlMifnOPXA43OhQaZO0Dy0ffHJ87OH2JwtOftYU04LS4tKUlJSJiQkAgIOD052HEbCMklgYLioJFxGPexlXcv7mh+3bLVeYeAV/FxAIBGtbZ/qQgjqsITGVTRRFdae6okuzzzcoPj6+rkfT3mtKId0EvLy84BmlrDFNJ0tNpMnqKOqqLk00usfCwgoAwBhRY/AitWZp+Y0QBO3f75mGLmeNabpY6naGEtskisaJ84lqJ3d/gyTnJQGHw7ntO9g7oqYOqtuZCnyPorpLXULS2Lsdy8vLM/FFiUpSMVBxo/LGrvRdzqnO/+Hzn+nNFRS2opcDugdAEw3U0UFwGGz/wYDSuq6S2g79gashJ2BZGWW9JbXk2Q/1R1ldV3UDvQHfX0+kYdurXuPDnVP2/EvQH6xeO8UT8xuZ4z2DoKMfNNJAXpPsp7Xm8CxcSW3nZws1Hbiazg957Lwq2jyW++qJtAJSxUv8q58frV31zOxkbvDHRmwNdbK9FzQzQEGT8sc1m9Oyy0rrunA1HXHYocxyJq7GcJwGZhub+uuJtAJS+Qv8C8tom3++/H+PZV+MbSqsZ/A7WaCVCfBMcObq27CwsNlLNzSmxDSJDLQ0use79ZsVB4TDheIL2dTsKeVUVFTU9WtPJiWAzgYdLNDMALU9ANss37Bjz7O3CGQ+HoGpR2Dq4Tl1UVnU+LyeNEwdAlOfntuILmjJL+pIy20Iif24+db+f7zw3Q8v1h3PPvm+JiGjogqWUf3Tqi20Pkn/GOgeBK29oOETE6c47dqPKmjSm/3lqEvJaX6f0w/DEBCYOv2HqLwmTGF7biEpJgN39PXdvwRZ/WPQXza92f6fh/8b0VzePSzvHwE9A6CZDmp6QG6jZNVa88jYTGReYwqG8AbNguc2z5qae3xhNvzuX4Ks/s/lP1knOG26vPlCRGjvmHJgFNCGQQsT1PaAXLxk9bqts0wskesKmoTTv/i9FRpF3VBdaHWoS7qLS7rL7arb1YPV8yWIJScnHzp0yPdLHDp06M6dO1/3Z5OoJKX9pVfLrjrAHGap3WgO44cPH3x8fL42e+vWrbnExpPwMnoyTmFP2aTYHMw+aFTNdC5oNNrRo0e/HrCvry8e/0W3riHhUBIpyQ/jZwe3O5J3JImcNLf36OjIaGpqanZ2tlD4qTr8/fv3Rq/D8+fPDRSEVph4Bd8GZDL5h7+tsthhs93Sztx67+adHlu22W7ebvdf//0dGo0e5ANss2iR+S8GOHLkiNm6TTt22m3fYWdu57PFwmHLdrs167db29hoNBq1FqDrBUsVwYEgyM/Pz2z9JgtL2+07bM2t9m3c4eYX+P7sfdQf/utPpinTNGpqar777gcLSxsLS3tzq32brTy2bLfftM3uv/70fWxq7tfnq7VqPAd/r/qeS7qLc5rzzcqbtcO1I+MjG1Zv6mUpB8cBZc7MHvwIYWZ54MztRP/rMf7XY/yvfzwZEhMaTQh+VXbyerT+w4AbcedvJwffRZ69mehw9ubvDuz8zYW//fDCzD5m776XV1ZZ2Yc9/jAtAb0c0DEACIxPU/D3P27yDAgLuBn/i+WYkyExJ0Pi7yV0XgxD640H3Ig7fys5+C7ydEi8zenrvz1o+dtL3696tc45wfP7Q7Z33saMC8DgKKAMguZPM/vMX1etP3j6ccDN+FMhMXdi2oJeFp+8/nH2Jz4P+FZy8F3kmZsJ1qev/tPBHf985YdVr9Y5x3pYhxxdY7Wjd0g1Mg7ow6CtD9RTQR0DnL4aOZeJR/iawuZPE/eAYEDfVck61dq/wD+9K31uTP39+/dXbzyalIG+OR4LHAnavM1hYGDgi/vYJWXMUYMak4/BKLAThSdcM10DywPz+/J50s/uTbVabbZ+PX1QOsQH9BFAHgSEXoDvB9cfp33twwAAiOWgqMXQodwx2fGS+NIT47k/Z/8j/KPmsWbuJHfDmk2DHDAyDRijoHMIEPtAAxNgiSqzTTv0hUwyFchqFJlwNZAnyC8ILzyzPffn7H+Mf0zgETRA8/jx42fP4qbloJcLKGzQygKNTIAlKtes/7wnVihAWYuOP6Mm8UiP6x/vSt/lgHC4UnqlpL9kWmGqzdQiodKq6ofqQ6tCHRGOTmlOn6h9iUnacyFUCPMZ+ReKL+izDvVbas1CQtyLwbh0PIOScSL/hHWqtWeWZ1RLFHXiiyw8jUbT2NgYExODx+OXJNI3ixUmXsG3gVKp7O3tpVKpDAbj7vPEY5deMxgMKpVKpVIlEolQqstuWI4QHQBgZGREnzHb2tpqvvtqVVU1nU6nUqkDAwN6PZ1Wpqy0fYEw4XxmqVQqk8m8fPfjuZDIbvpAFKaf0Nq5+EZJX0MulzOZTL3ZwNCoszfeMZlMBoNR19SZVjYin7MfoExQnjY8dUW62sJs9QIUsx1nZTKZ2doN3b3CPt4Xe6zgh7DAwECNVqdSa1RqjUqlVqk1NZ3iZppErdbMaukPT3MSWpK8Mw9uT7A4mnc0jZLWP92vVGoAAA8fht1/FDkqBNRhQGb9wsRN0jXrt7NYrM+W1RqlSi1XqjFNQgb7c2CPxR+MIcZ5pHtaJO04gT2RSc8cFAxCOnD//sNHTz7wRF+axUtWr9s2ODio0WpVKnVZu7iFIdFoPtlXq7WzA+6fHIhujvVAeW5P2uFf4J9JyxwUDGrUgM0e2bLRgj4o7xv9dB2MMrFYApKqmQltMH3x1YGsA/P5Id+8eXPxyu0+rqSdLsF3CqpJopJWCbp2avV6i56eL7ZNtWRoeAzwpXxEF+Jw7mHLFEufHJ8kctKAYOBrsyKRSJ/k3NUvIfaI60jT5W2SUpIkMDTu0qVLX58/Mqkpbf20dOiZ6HnW8Gw3crcNzOZS6aWi3qIp+adaYalUumrVT8Quble/pIUmqScLKtrEuFYJqnL8h5826FPMpme0GTUCpdqQiykTlGeNv5gtuYTrw80+XQCAu3fv3r7/qndU0kaX4DsFVSRxSasEVTm+6uf1/F/6hbeyqUfSnzil7bGB2ZwpOoOhY8alCxeULwZkHvlx/WOXdBfrVOuvx7ZUqCF19VB1cFmwDczGOc35Qc0DAodgoixw8ZCqpYXMwnNF5yxTLN1QbvpA+NeCORwOJy0tDQ6Hs9lso3YWgxUmXsG3BxzTcDf8C3EMHQSwTaLekeXL6wAANDqw6+gzvtDQyz0h1GTUCSXyZdb1AwDepZQ8jykAAODaJL1L6DG4ACKTcC9jP4ecK9qhAS7EFrKjWqL2ZuzdnrT9ZMFJDB2j76o0FyKRyGz9RvYk4CsBRwR6J0EXF3SMgdBX2UFBQQYntzLU3SwAAJBpZdhe7NmisxYpFp5ZntHt0X0CQwGyJ0+ePA+PkwPAnQED04A2DsijoJIKzDZa8oxVwtSQodEJINPIMAyMf4H/jtQdBzEH40nxBoT08OHDl28SDM1SwNoNO8bHP03fDVRpW+8X2Tozqpkces4ns9kH5zYl1IPH423ZtoMrAHz5p+vQyQUd4+DS7fiXL18CAERKUR49zw/jv+qduWu6W2RzJG3SeFshPeLj4//nf75bt3Hz2nWbftzg+POGnWvMNv+8euNf//o9k/m5tmpKKnxQhHJPP2qVbLU3Y29kc6Rp/XOxWLxmzZq1ZuvXrd+8Zr3Fqg0uq9du+nnt5v/5btXt27e/Pn9kEsRVU94TP+zL3Lc1cevx/ONze3bNQiQSrV69eq3ZerN1m9au27Rqg9PP6y1Xm23+afXG73/4Qb95HRdo0HWfM6cHhYP6p8s83vxE/olsqhGzAICXL19+//0P69ZvXrtu86qNTqvX79y4YZv5Jut1a9aT+kgJpAQvtJdZzGbreG94J2K2q9KvRP90f2Rz5G7k7q2JW/3z/TE0jNGxLRI6SNc22hZaFWqdam0Fs7pWfq1msMaEavfiodapawdrg8uCdyTvsIPb3au51zzSbFRTTCKRVFRUREdH19fX/xrtMLDCxCv4eyAxo+rWC6TBh3iqtJ7yq96TGanc6chjDm/K4HMdBDB4Yd8iyi3mQ3g89tG7bAAAZVBR2PyruqrNxauYghcfPjHxqHj0fmmCXaKXRaLFweyDqR2pXPG8AhRCofD3//EfFy7fvnL90YUrD04H3j0Z+ND/0mMLO48zZ84YnNxI578qL9BPHI4Ix8d1j7vG5lWTDg0NtbF3uXbrcWDww7OX7gYEPvC/GOYTcOd3//r7r1f0IsXMy4rcg6izlkmWLukur/CvDJxys7h586atwy5Ds6fu/O5f/322OohIV5J7AQBgRjWD68NdKL6wLWnbrvRdr/Cv5qNPNpv9b//++4tBdy5fC7tw5cHpC/dOnn3of/bxZutdHlc9btXdski2cII7XSu5/6a0QbyIrrRyuXxWY8v/2ofo1EKBQCAUCvX5PjK1rHKg8nLp5a0JW9d/tAmtDJtNBjYNCIL0ilrT09NFpY1uJ15wuVz9DxkkKI2IRxBdCHfkwR/fbT6QfSCZnGxCh2TWrF5jy+diRFpOhV51a2pqSv+UTgtBHl4+LByBd8IPZh80TzT3RnundKTMzQ3+GjKZTG9EIBD4nY9C59b3D/VHlUbtTty9Pma9e4Z7fHt8HbO3uOUb7CxHZkaSycmeWZ6bEzYfyD4A64DxZpZW/WyAnsmeV02vnNOczePNT2NPF/UWLUPW5mtoddp2bvuDmgd2cLttSduCSoOqBqrm21trtVoymRwXF5eZmWl0CbtUrDDxCr49jDJx36gynyDSapdPcvMxMQCgiSat7Vr+2zjLxAKJFlUjWFKzWxN4n1ge9Cq+qK8oABtglWzlkOJ2OuslY9KI19QAKpUqMTHxzZs3b9++vXz58po1VuHh4ZGRkeHh4Q0NDfpz5Go5no2/U3XHIsF+Y/TOm5U38Wz8glExAoHw+vXryMjIyMjITZtsT5069fbt28jIyOjo6NnyEqlaWjtYe7PypiPCcW2U9bn8m3OLjI2iqalJb/bNmzcbN9oGBATozcbExCgUn+ayBho/sqrkduVte7i9Pdz+TtWdVm4rBEw9DxKJJDY29v3793FxcYGBgavNtnuf8P4nq3/6h2P/sC1h243KG/XD9RqdRqcGxc0q0RKXeVcfpWFL9RptUNt4292auw4IB6tUq9tVt0sYdRj81OKa1huinTLodznK4MNxyXgOLSegMGBH8g6PDI+LuS8ziYaNlhfEmdvxlfgvWh6NS8cTiJk28Ud2JFu6Z7i/bX47N4FoMRBrZryeXXWM9nTJdNmXvS+iJWJ2VTTIBSXtkmUvSrkz3KyeLP8C/21J2/Zm7H3X/M6oY3/xYPKZ0a3RXmivbUnbjuQeQXWjTOifLx46SEcZp4Q3hbuh3CySLU5hT+Uz8k1LlbFYrLS0tMTERCrV+MJ0GVhh4hV8exhlYr5Yg2kUiaTLb01qgolZXGVuk1CzXJqfZWKtDsoniJgjv3YrMCWbKmWVunzw/u+HP+sFKLrHuoUzOlwzJF1iCjltYPL49S9UHtu57c8anrmh3OzgdtfKrr2rzceRl+Plu/gAgSd/nhzVOnXzSHNYXdhu5G4HhMO18mtVA1Ul7ZO9SxO7BBfuIQgdn53MakhN4BAe1T2ySty1Ocb2evn1SlblIuWLZzGkGrpd/uSvj829Cr0eND+oHa2Vaz9bEEu1GLxgUrS09dPVZ6l3UmMiiBF7M/bawGwCcYHFvcVStRQAoFQATKNYrlrO40Ts6PML/KD/87R8uqSv5HLJZTu43a70Xc8an+k32T39oJ2x5BfhdEhCTQMdADAlmypmFl/CXXJEOFokOAegw8g8482U5oNIIapgVVwvv24Pt//POz+ezrzUPNJsEAHtYMlrTDYnNopJ2WQBo+Bi8UVbmO1u5O4XjS86ecabHy8SQ8Kh1I7Uo3lHd6bs1IcwhoVLfCLnAXOKGdMacyD7gFWy1bG8Y2ldaWOSBUJTY2NjeXl5cXFxjY2Ns0vMb4IVJl7Bt4dRJlZpdBi8iDN/H9kFYYKJJXJdRo1AKF1mqHiWiQEAeKq0gbLM7bVYKa4aqLpZedMV6eqB9tj+yP1qXMTnfSoEiprFSw2Wt3cMHb4Yo1Cpuie63xHfeaO97eB2ZwvPYmgYfWpPHwdUdy5nUjh7I6m6ngYAIPPIEYSI/Vn77eH2gSWBBYyC2eZFeIqyhb60tcOZkKTaBjoAgMQlhTeFe2R6OCAcgkqC3tRkF7YvIC42FxAEdY93vyO+88r0ckG6WL3bs/dJ4NiMkaShGZk2t1GwSAEvCIK6xrreEd+tebF9dcTGc8Xn0FS0QcCSN6XOaVzmwq6zm7Pv3LPS3vLbVbd3pe9yTnO+U3WnYbhhbqCxtkvasZTm83qcvvfhfkbU/fr7erN3q+8SOISOgZm6jsWOU6qSNgw33K+5vyt9lyPC8VbVrUpW5eHgSHyTkZ10M11GWPStFyk/UbtzmvOu9F0Pah80cZq+7qu2eIyKR7N6sk4XnrZLtfPM8nzb/NZ0BsDiMSAYgHfCj+YetYHZ+GJ849vjWdPzNmydxdTUVHl5eUJCQllZ2dw+Gd8KK0y8gm8Po0wMAKggz3QufQKahQkmhgDIbRL1c5dJ83OZeHBMldskXJIXXa6WN7IbH9Y+dEO57UrfdaPyRgWrQqlVRsaWvowqmnsmniolUJfmRcW21qy7sv9Qjq9TutPJgpOILsTcRgIAgK5BRTlpiWqHAEAQdOThk+OJwccKjjkgHE5jTyO7kV8HF/FUCX4pA9bpoMMPn5xIDD5acNQB4XC68DSqG6WPCw6MgkryolYMzClmQnuCL8bXHm5/Iv8EvBM+Khktq+0+F2JcpEym1GHwIu70AvM+g8+Ib4/Xmz2FPWV562gqDmf0zH6uEtss1C2x6k6hUeDZ+Cv5IX8I/dk5zeV6+fWy/jKx0sitKWkV0zmLXTwpNIpGduPD2rDvH23c8mHHzcqbc812DagqyQvsXNU6NXGE+Lzh+b7MfQ4Ih8sllwuZhbOLrYCQeKP9ias6JB2sBQYpU8vqh+rvVd/bjdztnOZ8o+JGJavy10RtJ2WTWCb2UsklR4Tjvsx9zxuft422mY6MLBKjM6OZPZlni846IBw8szzfEd9RxikLfw0AkUhUW1ubnJyMxWJnS7y+OVaYeAXfHvMxcXufrLpz+QVCJpgYAFDXLV38Et4Ac5lYINHmNAoFiwgV6yBdO7f9ddPrfZn7nNOcL5dcxjKxc2NXr2OxT6Iwc79CZyuKWxZVV80WsVM7Uk9hT235aLHq4fbY1rj5OhxQhxXFbTOLj+cNCAaSyElH847+8eFPu1P2wzphJvYETTRp4+KYmDXNSiQlHs09+l/3ftqT6gnrhBnEBekcRXGrqXEOC4cRXQj/fH97uL0vxjeuPW5ur4iyus75uiKaZuIh4RC8E34i/4Q93N43xze+PV5v9toDFLqgxehXugcVVR2LpZPZx8A9w90V5bo34ZDj7XNc8bx+Tq0Oym0SDU8ssG7Qm33V9Mo9w13/dFlfD8A24A1Oa6ZL6+d34XSPd78hvPFCeznAHM4WnUVT0QaLLZ0O8r9upIslAKC4bYbBMe6/0eg0LSMtzxufu2e4O6U5XSm9gmViZ4uvloEZ1UxZf1lIeYhzmvMe1J6HdQ8bhhuWGsIwimn5dAGj4BO1o/a9wL9o47Ytssh4ZmYGj8enpqbm5OQMDQ39+sGYwAoTr+DbYz4m7h1RFBFFy84BMc3EPcMKXOuSt4Z6zGVilUaXRzAltwsAoE3SolqivNHe+t0kmoo22tThVWyBARPzptS5TSKZct5LMCmbRPegzxSdsYfbe6O9Y0mxKRX5fpffmxoMW1HUIl7woo5JxlAUlJ7nDuUcim6N3nsttLJxgbwhIkNW222Kk8YkY8hu5Cx9xrTG7A0OrW4ysttgjiiLiEbKvielk+getH6z4oX2etv8tmu86+ttkIn+xAqVDoMXjfK/mF4npZNoKvpM4Rl7uL0X2usd8Z2B2SsPUzIKDIlNDwJd1rSI9Qdtkvae+F4fLwjABmT1ZPEkvFbywOGLMSa+pVBBuU2iMcG8ZECdoM6aPV14OpuarX+6zt1MLq8zvF8NFGkT1fAGsaZZse2xB7MP2sHtThScgHfCZ5s6GGA+JlZpoMJm4dCY4VvQM9ET2Rzpkelhl2qnp3YTud8LQqVV6b3lLshPsjaVA5UihfEGZUuCPg3+esV1R4TjHtSeBzUPGtmNMvViV+oymYxAIOg5uK+vT6f7Bpty01hh4hV8e8zHxDyBJo8glCqXGc01zcS8aXV2vWCpspd6zGViAEBVxwy538hLOywcTiAl+GJ8bWG2x/OPwzvhBvWvBviaieVKCN0g/Dq3SF/Yc6nkkh3czj3D/XnD83Zuu37l3tHN9r0YpdbMe9FobEURUTTff1uoEBYwCvTtDvdl7gtvCp8lpHM3k0trF8imaWXKqjuNMLFez+hc0Tm92YimiFmzZ28ml9cZKaNijigLiZ+XSlK1tKSvJBAXaAOzcUO5PWt81jbaZrRqUw8TTKzWggKCZFr4ySyuF6c3uzdjr969adSsCSauJM+YiOOyRexEUqIvxtcGZnMYc9hg99/S0X/o4juVel6iFUo0uU3CabHhDdU/XYcwh6xTrY/kHoF1wAyeroCbsSW1hlVVlWRJR9+n7TV3hovoQhzJPWKZZOmT4xPXPq8fZRbzMbFMCRUQZqZ/4cRB4WBce9yBrAM7U3YeyzuG6ETMR+2LBJlH1uuZ2MJsLxZfLOot+iaJ0BqdhsAh3Ku554hwdEA4hFSEVA1UGQ0QzAe5XN7c3JyUlJSRkdHb2/u/wMF6rDDxCr495mNiiVyHbhBMzSyzRsg0E8uVurSq6Zll6XsYMHEHS14zh36m5FMZlIwjuUcski0OZB+IbYvtm1pUrcjXTKyDQF6TcGjs0yDVWnXdUN318uu2MFunNKf7NfcJI4byQM3kXtMzex9XWUAw9DQoNcrKgcqg0iDrVGuXdJdHdY9aRloMCMnozG6A9j555Rw/rUKjmDW7K33X4/rHraOtcxNzIAicvGHc28mdBGUtkFKjxrPxNypuWKdaOyAcQqtCmzhNi/FDmmBiAACmaTqro/ZO1R3rVGtHhOOd6jtfX0kDzMfEOh1URBT1flWePi2fnn0MvNBe0a3RRnluwfs1LtRgm8Wz6svT8mkUBXU497BFsoU32ns+sxAEGb1fDZ1QPX0My8CeLDhpkWzhnuH+hvCGMrGoCCiYn4k1KoDFq1h8nn5s25O2e2V7xbTGGFUuWzx6p3rfEt+6odx2JO/wz/dHU9ELpisvNQ+GuwAAIABJREFUEt3j3c8anrmku+xM2Xmh+EIhs3BKtjRvuX4fnJSUlJ6eTqfT/9c4WI8VJl7Bt8d8TKzVgZxGIXuhBunzwTQT6yCQ0yhcMPxmFAZMPMYHZS1akWKmuLf4XNE5vQBFBCFiPl2L+fA1EwMAWqlQG1PePdb9qO6RPdzeMsUyuCy4ZqhGpjHuOltwZu/nqgpbPrlS9cJDd6rv2MJsrVKtQipCGoYbjBLSfDO7AWjDUEMXBAGojdsWWhWqN3uj4kYju9GoWZ0Omo+JK5mkg4g79nAHyxTLyyWXK1gV+pKhRWI+JibzyGG1jzbG2Jkn7AgqDapkVS5SaGk+JlaqoHyCeFzw6ZckKklJf8n54vPmiea70ne9bHxpup3AgvdrjA8q2yCRQoLrw50rPjdrljpp6unS36/SORdWvyryQJxd/cHcCe70qP4RiUdaanKTUSYWK8VZ3QU2cUe3xG9xRbq+xr/+lXnLPAkvmZzshfbSi3ukdqR+K92uQcFgVEuUG8ptS8KWY3nHvk6DXwykUikej4+Li0MgEHQ6/VsJ+ywJK0y8gm+P+ZgYAqC0bYY6vMw6PNNMDAAoI5lyKppAeDz26ftP7RnkGjmWWuWWemlHkpU93P5ezb220TbTAhTz4WsmpvPpN0tem8e67EjecQp7qoBRsGCi6YIzO28S5BFE3eOUcEK4K9J1e9L2c0XncH0401GxRTIxtpt0NP3hnvQ925O2ny8+X9JfIteYusJ6Jq6o/+ydZvKZb5vf7svcZ/Zxi2PSkVxarlAhNP2jRlFSSz59M372rww+I7I50g3ltj1p+0nsqesYFG3UUDTUNOZjYo0KFDSqx0SShuGGGxU3rFKtbGA2oVWhLSMLyJvoYfp+ydQyFKlib8oV61RrO7jdneo7raMLyJvM4uzN5NoGhhZoCRyCfrFlmWLpnnoZ21NvwqtvGhAETobE1eEZAACpWlo9UB1cGmyVarUl1vp45u12bvvynnw9JqQTaCr6RP4J80TzPag9US1RpqM5iwdHxIF3wg/lHNqcsNkr0yu5w5RUmQmIRKKGhobY2Nj09HSDBtX/y1hh4hV8e8zHxACAJqqMyFhmhvOCTNxEW6agZlRixe1wRMdEx8Pah7uRu21SbfYkX8inVhl0XV0qwmOK9VVMfVN9CaQEnxwfW5jtnjTf24WJvJnFOuVMz+wMPuNF3QfzGHfLFMsT+ScyKBl86aLibaaZmMFnfGz56IP2Mfu4fTfsSFZP1uJ9fWdDkstqO4fFw4nkRF+Mr0WyhS/GF9mNJA1xsPjlV5PXNND9r8X0T7MSSYmHcg5ZJFv45fohuhD6tgSlLTr2xNK2g0aZWK1TV/Y1eSTdcELssoXZBpcFV7Iql9ROwOj9UmlVetUU1zRXsyjL49mXTCgpGoVKoz4U9sAr5vT+7P2WSZYXii/g+nACmaSUCE0vZ2HzGafvxDxDJzzBP3FKc7KB2Vwtu9ow3NDSKyL2LJODp+RTRcyiwJJAfQjjacPTzrFfJe4xC94MD01FB2ADLFMs9XrgCwbC54NAIKipqYmLi0MikXMlx/9fYYWJV/DtYYKJO1jyBcsf58OCTNwzpChZYvq0Rqfp4HX4Jlz4LmyjC9LlIu5iIbNwWiYqbVaPL78o4xOepKS5Pjp3vvS8LczWJ8cnri1uWDg8NgUqWqHFOxGNzuwDggG98JAjwtEl1Sc4/8NShYeMMjFLwErpSDmad9QmxeZw7mFkN7K4s7e2cwkO/2Ehe/fjc5ZvXZ3SnQ5kH4hui2YJPpVITQpBdr1Iu6zWmGwxO6zwzV9ubbGF2R7MPhjdGj03SQqCAKZJNDC2tGXTlYcpWViC/s8anaZzrDO8Kdwzy3NjzM598IACRr5AvhwBh2Zyr+/FqFmzHWMdr5tee2R62MJsL+AuFDILc4kjzKX07KGMU941v/NCe/3hwd884D7ZtOzZliFqDchuFPJFy4nIqLXqdm7784bn34dtXPduy6WSS1gGdjZvmdCjWOqKWawQV7Iqb1TccEpz0guPNA43qrXLF/eYxZR8qqi36HLJZQeEwx7Unqf1T0k80rJ9yJOTkxUVFXrJ6P7+XxX2/oZYYeIVfHuYYGLmiL6gdjlv0YJMzJ5U5+JFixRk6Jno+djy0SfHxzXTdc0ja/+YW3MjTJVkSdfgMr3oPAkvh5oTWBK46uX6jRGWUa1RczNoZmRQdoNQtGg5MCK573DgR/2fR8QjmZTM09jTjgjHA9kHPrZ+7OX39nM15a3LuZ6nQxJqGxifzPZkni487YhwPJh98GPLRzr/U+sh+rCurG1hN8OYZAxDw1wovuCIcPxj6NogTOjXXShGp9ToesGSmJg3w8PQMOeLzruiXDe92Wnz2NdocwsdBC2Dia8/RKXnNfQKeqPbon1yfPRyH9k92UXkAQJ1+cLjXd2jXucjOrhdMW0xs2ZRFNRsalJpi2wxEjS9U72JpER9U/pjecdSyCkewY9q8V/EayUKXUadYKlZipQJyvuW915oL4c0h9OFp7dfPVrY+IVvAAKgpFXcM7SoQI9cI28cbtSLpDoiHEMqQsr7y79JS4ZZxTqXdBdXlOu9mnsNww2/xk01MjJSXFyckJCQl5c3OPht/OTfCitMvIJvDxNMPDKpKiCIVMuqNVqQicUybVq1QKk2Zbx/uj+JlKTfTR7//9l7z7i20izd98u5M3PuudN9pvtMdZ/pUN0VXM4BnMgZYwMGZ2O7bENhG0cccMTGxhEHbJODEBIIRM45SiAkgVAABEIIAULkIKGI8n7vB1EYgxCCoqrD6P/TB1veLG1vif1ove9az8o5lUBJGBAPvI4ufPnhMzMsYqd0Wd5SAADeNK+wq/Bq6VWnZCc3tFtoU+jZkGfPI7PnHaZQadKwU+MCQ++etDbunnOPM9qyLpdcdkx2dEe7v8K9ogxTZvcse4ZVefhlj2cGAHg/fH8D+dy/wt8R5bg/bX9IQ8jcsDOv3jNdSlp0DWNKNlXMKr5eft0eYb8Pte95/XN8P8HL/329LvdEw5WYL+MXs4r9y/ztk+xdU12f1T1rHm7OrSCeD0jUefwKlJjNY7u9urAlxNo5xflEzgkYBTabu9e1ysldK/SU6OZ1Py178/tbW2yRtqdyT8EosHmuKVKZJrdhanhxOzCOgINsQX6f+70t0vZI1pGIpojOiZn9y3O340prPyutmpKoUdU8hd4P/Cxdk10xzTHHso7ZIGxO5pyEU+F9gj4AgO9NWCXms1prhQrKw0/16y1+VGlUpCHSS9xLd7S7HdLuYvHF3M7cn2LuMcusY51LiotDksON8hvl7HL9Ixn0o9Fo2Gx2Tk5OXFxcSUnJ4OAyLFd/MYxKbGT10aPEk0JVVr1AIltJh8CSSqxQQknVfIFUh8gNiYZQraiz+WdtkbZaA4q55aBvYwvn1k4D7UJ3s0G//FKltLq3+nblbadkp70pewNrArF9WG211PvYsqcfc+Ydr9ZAeUs5h2gRKUQVPRVnM89/ce/bvSn7nmCfNHAbFm4udg8plqXEQrmwjF12vezGHx+v3R1pE1wXjB/AL5Zq6FRiqVJa01tzt+quU7KTM8r5fvV9TB9mtkDM52asztrpJZVYqpRW91Tfrf4UFsvBzoYtx7Qs1sVkuBIPi4ZT2lK8C7ztkHZ/vL/lMvrevHp4jQbKJwhZQ8tLvIbFw9pPl32yvXmEw+4Hx1qGdfcRTYrU2TiBQDI/5x6TjGW0Z5wrOmebZOuZ7vkW/5Y6TJ37rUjnbsLgpDKzfkqt95eJK+TOWowdyToy75MPAFhYOy2RadDYKZ2/RwAA+hg9lBDqme6ptbVB09GDolXQNq2n2Iv6F66prnZIu0sll3I7cxeO7l4WSqWyra0NjUbDYLCqqqqxsZWPQ/65MSqxkdVHjxJPKzQpGD5fvJKu3yWVWK2GMuunBic/3eb4Mn4OI+dC8QUbhI1Hmsfbhrc6/ZvmdTEBAHpGFPkEoZ57nBpSEwYIj7GPtXb8typuVfZUCuSf2QPp7GICAJSThfS+RZe+lWplfX/9g5oHjsmO+9D7DsPOOAZcnRQvumdpoBIr1co6Tt396vsOSQ7OKOd71fds/S8V1+m2e5yF1jNdRp7RQjWkJnAJQZggZ5SzPcL+evn1su6yeYXQerqYFlNi7ZV8VPvIGeXskORwvUxHWKC3n3hJJeZP83M7c/2K/awR1m5otzf4Ny2jLb73YnIKyfOOnFZoUNV8nsigz+fMp6vogjXC2h3t/gb/pm28rY7U4XVxUY8t7rgyCyeY/QCKFeKiriLtsKa9KXuf1T0jDhDlah3/EZ1KzBrUbVsGAOBN8zI7Mn0KfKwSrTzSPN7i39JGaPOmLYFFupjGBarUmvkmOX1TfbHNsUeyjlgmWmpT6p845XCWzonOUEKoR5qHZaKlT4FPGj3tp/c4SaVSEomERCITEhLweLxAsAq+XT8rRiU2svroUWKVBkJj+Xqs/vSwpBIDACqbVdwRoFArKtgVV0uvWiVauaS4BGODGwfn+1rMZaESD/NUuXjduXvbaNsr3CvtUEK/Yn32QIspcT1dorMchjpCfVb/zBnlbIOwuVJ6pay7TKgQUlr6j/tF6hHaJZWYMkx5WvfUKdlpNqy2FulcAKysVse262fBuaCMNM2cYIbgQlxSXCzgFheKL+Qx8xZLVpZU4rnn2T7W/qrh1R7UHgu4hV+xX15n3rhk0RxoBUo8rZyuYFdcK7tmlWjllOwUhAkiDhJns/+rjxALa6cnhOrkap5+p7Zp1XRFz0xYZ5TzY+xj4gBx9tPVRGXrqXVncUF9C6RQK7AcbEBlgDXC2g5pd7fqbh2nTn8btE4lbumZrqB8VqIoVUrLussul1w2SzBzRjkHY4ObBpv0fPJ1KjFzQF7SOPP5HBWPolpRJ3JO7E7YfSD9QCQpcq4Z+E+BK+TGkeMOZx7eBdt1LOtYIi3xJ/p2aeHxeBgMJi4uDolE0mi02anbf+cYldjI6qNHidUaKA8/1bvAz9YQllRiDaSJq8d6of0dkA5WiVa3K2/X9dfp73/VslCJpyTqnAbBlPiTEvdN9YU3hbuh3XbCdn6f+316x9L2QIspMalLWkv7dNvt5nWHEmaMh7wLvLMZ2XN1jkhhLeGxNSjP0+XmzeKxPoXN987pzJn3jWHJfmKOgBNcE2YauXdH/I4T2SdS21K1U5X0oEeJx/igEA8BAPoF/RFNEe5od5M4k5O5J9F0tCFGS0sqMWds5hJBAGocbNT6kFgmWt6quFXbW7uwu1pnF1PngLyAoLv8XgNpiAPE25W3LRMtLRMtAyoD5q7Jz6K/6yylkXg06Y5DkoM53PxK6ZXy7nIDvRh1KjGhY5rE0AAA1JAa148LqAjQtikHVAYs5ugy/z+lS4lbWKCoebiEVeJT4LMjfodLiktIQ4jhvl36mZROounoEzkntsdvd0e7R5B0e4qtgOHh4eLi4sjIyLS0tK6uLrV6ha66fxOMSmxk9dGjxBAApc0rNPcQSabtjz8ZGNGxTsscZ4biQ/en7l8TZnow9VxtT61KtYy0OyQmP+hzJYY0oIio4gvBhHQiuTX5aNZRkziTA+kH4inxhi+dLabEvUOgiqIcEg3BqfCDaQdN4kyOZB5JpCbq1LklnT0YXHlx06dS1UHRIIwCO5hx0DTO9GjWUQQNoVPn9PQTj4hHkluTj2Ud2xW/ywq2P6AgbN4cRj3oUeK2wYEL6OgjWcdM40w90jxim2O5Qq6BYcFSbpclBA17WNE50fkS99Ix2dEkzuR80fliVrGeIl6dSlxPl9TR5+em9HH6i/oXjsmOpnGm5wvPl7BK9ITV+X518breEd7tQe356v2Wo5mncxg5s0MJDUTn+1VDEyfhiW8a3tgh7XbCdvoV+ZWySg20GNOiVeKquhmVlalktb21h1L81nwwsUPaPax92DTYtCpDCUVykdZTbHv8dockhxf1L/RblRkOBEEsFiszMzM8PDw/P39gYHXcu35hjEpsZPXRo8QAgNoWCZm1kiUjtVptcSR4YJg383elrGuCGUuK9Uh12xG57iTaNYeaUEXtbmxTALUcKMRgegqa5msfQCGBlFLtA6iV4POby4uowgfvPpPMMcnkvXzU4TRvywTLvSl73xHercBxV6cSj0pGo4lo2zivHfE73NHuYY1h+o2HllTinkFQ3qwYFo9kdmSeyTujDRveFN7L1xd2xj1xTi3uhHQil5Hrk++zO2H3HtSe1w2v2Tx2S7cK17qMsmytEpdjPjk5jEvGcxg5vgW+JrE7t0U5hODerGx5U48SM8aZFzLf2MDczBLMvHK80HQ0b5qn47jPWajEEATy8ELu6MxfmZPM8KZwjzSPHfE7vLK90uhphsjn3K4z7QDKQxmHTOJMjmYejSEhYNUswYoGhkEQ5BMQU4Wlz57bx8aP5nH7NkaZns49ndGesbLuZwCA7y1YbiWBPEJ+WPvQIclhZ/wux7gLBR3VK/btmotEKcH0YW5V3LJIsLBKtLpbdZc4QFwVaQcAyGQyKpWanJwcHR1dVVU1MbEKMyT+VhiV2Mjqo1+J8R3S+gVpxycgNaSUQFKeRjionmSrhltU/QQlq1LDKle25ZWEBwkJSV2Ej3FFfkcRtmZR6w9HbYpGH2TXPoVoyVBrCgNbXlDcJGt4L2+MkpPiPj2aE+QkuJwEl5PhMgpCTkPJaSmK1nRlRx7UV12eHF2KQoApzuQkq5RV6l/mb5NouTXc9npJcMfoyh13X0XlvQjP1/55QjpR2FV4ufSyHdLOBu58KiWIMrTEHq0W/Uo8IZ2IJeQ4w37Qlvy8rH/ZOrrEoMNZfG/BqrDtIqWonF3uX+Zvg7BxTHZ8gn1CGiTN2iaQWXKds5j0hb0Bq6nrEClFZd1l18quacO+qHtR1N6YWbdyOyitEs99ZtbeZDfMbEeURyguxvDcHejMiTUguVrYMtSNpCG9sr3MYeZHMo/EU+K5gmXk7tRWjvOFQAQFeTb/rAXc4kD6gQhShHYHVCEH2fUS6UobYs/diYvKy05qSzqefdwcbn4o88j5tIiWgeW4hHyOSqMiD1Msgw9vervLJsnmXOG5AmYBl8dPr1GCn7ayK1PJ8Fx8ECbIOcXZKtHqaunVCnbFT3Ssm8vk5CQGg4HBYHA4nEQiSaUrtO37+8GoxEZWH/1K3MxWVGl3STVqSCbQCAfUY+1KDl7RVSZvTZfTUDIKQtYMk5Pi5c0wJS0V6igAPRjQU8tqRj4OP3QyYrN12JoDqW7hTeEMLhGIhoFcDORCMD0JpON93Ils7IhSMARJxjTS8U+PqX4Nr0fD69HwetVjDNUQTT1IBv0EwG0E/ThywYf4OK+7cDOnyI32sN13EA5VRVcKS+q6SO2gDwNxmzTjnRrBACQTgOV8nX8fW3YzBF4/UB9QGeCU7LQHtecR5hGRSxyZkhU1GJoY6FRigUxQwa4IqAxwSXbZEet4JuMenotflp+RSC4+8PiOa8QJtzQ3+yT7O1V3antrF94rm5jSmuUosVAm8ngY4Bpx3C19JiymD6PNrvhCkFEnWpnHFgCgHNN6LgAOABgUDaa3p/sU+GgHD4c3hbeOdGTjxFPLLI+98igBndcw+9dB4WACGW0W4aWdDB3WGMYYZywrIE/KK2eVn0V7/ybgqyNpRyIaI5jjn2X/zAF5PnElfbEjopEces7GJ9abQk1PZJ+Iaopi89hqNcjGqGUrUrf28fbwpvBDGYesEq3+cHPb06LQ2S2M3hEoDy9cmYOVGlKTh8laTzFrhPWFogs5jBxD1icMRKPRcDic4uLiuLi49PR0BoOxrE2ov2eMSmxk9dGnxPKpFnp/cW2XgpGvoCBkzYlyUoKMgpC3Zyu7K1RconqUrpniQNIJ8OOsPe0N7k7FHQ+Ux2+urAmpDtGTp46LIDR2Gbfk9pH2D4QPm9+aff1ic2BNIKYXI5yeBHIxEI82kAcaGujqnipFe66MnDhNSpA1JyooSEVHnrKvXj3G0EgnFxPmaeU0rh/nHnnqyyeb9qH3BVQGVPVUzY4eUihAai1ftEi/5jwIlK5jl8Jmw9Zx6h5hHrkkuzijnG9X3q7trcUxJnAGWwSrNKrGwcYX9S880jy+eLDGC+Vd1V0lUy66bU9gyuval97UV2vUzUPNL+peeKR5/OeDNV4p3gtrkQYmlBl1UyueNZdfhzPzP3up5JJjsqMb2u0l7iV5aGb0EKQGOTjREG95N+Xrj1Iy8pv4cn4uI/dS8SVnlPO2cBf/wme0Edqylk/50omy7rLrZf72cTtdItddinF5+uGiiI0BI62A06BhVyu7K5XMEnVHTi2mBVtFUHVkKTtyFfQsRWuanJ6j7MjVPhTtucquUlV3FejFgL4GwG0a6sVmUhPOF/jYxGxxjd5i/8AmvToZUs18ioRSkFyzvG8frEkWjAI7nn3cBmFzIudEAjWhh99z2j+6DvepZgrbJq5bvnk7fYwe3hR+MOPgrKfYqjQZzyKTydra2tLT02EwWGlp6T/oZrAejEpsZPWZr8QalZrfp+qrk9NSVc1xHXUleWV0ORujHqNrBFyNXKTThXlaOa31utuD2uOOdn9e/7y8s9r6eCBvQp8wCKWapGq+XKnvTqqBNJRhyhv8G890T8dkx1tVtzye+T+KSp53GJmtqKX/+FqQBpKLNAKueqRN1VunaM+VNSfKmxMUVISSWQJG24FCAgCAIIg6TH2Fe+WOdndNc9340O589OOFrbEKFZRcPckzbE5zG33I83wIjoPX+hk5JjteK7tW2FU4u2dJ7VZgWpe+dTLHmXFNcccyjjklO10suZjVnnn4xtNa7YauUgLEoxrBACQc0vD7NOPMmccEs47Uh2ns04y1f3pynAl4bCAeBdNTKtEwlYt/T3jvnrrPNn7XxQLfTHrGgWvPsXgdO8G9Y+ocvHC5KbFIISpnlwdUBZiG7/7y8aZHtY9w/bh5HbdSuSYLJxha3LhqIUK58PjLO9ZvPFzTXPel7nuCeYLrb0DVjAwu5v2gUUHTfI2gH4wzwQgdDJCmOnIrsM8DMr2c4Jb2MVtvJ+8pK70paI7lY2D1sGcqeo6SnqtklipZ5cquMmV3pbynPqe8i9FC1/TXq/sbVL1YVU+NioPTPtScBtBPAH140Fs31pqWW3z1UoyJbdjXLkl2j/O8sTVBoqY4EuLZSEW0pjVF1pyobElmkzCZ5SwFB68abtHw2JB0AlLJga7RSVwBN7kl+UzeGRuEzaGMQ2FNYXMnMJ65+anCDoJARv0Ua9DQRLub1x1HjvPK9rJF2nrleCVQE2atylYLPp/f0NCAQCAQCER9fT2Pt2oZ9t8VRiU2svrEpVYFPE8BAEAygbIXK2+Gy5piFfQsJbcRiAb6BgU5DYuu0clVcq0BhSPScQ9qz73qezW9NVqvO7UKOHg9099PLJFrkqt54mndStw50fmx8eOhjEN2SDufAp/UtlRtIfTHuIonofNtKdv6ZCWkxXMOtRJIxsFEF+jDKShIamXg68ILHsnO9nCLayXXCjsLJ2WTIZGF2llM81BpQDqWb0gORx+j3yl89MXtdbZIuwvFFzI7MofF8+urG5nSOvoiFXAaNXO0LZIUeRi93yb8a++4zYnZ37MbPkBtmRA9uxX9dLD8rYKcoGiGKZrhsiaYnKzdR0fKKEgFNUlJQdRW4DAVGGVTlIKapKQkQa3poD1PRUG1Vj4KRbkdiDW1it58CmaWmHaou+YJRE4ELel45LP+api6q1jZXaXiNKiHKOpxJhAN9fTzcxsEGrVBUqxQK2bsTZCOzijnh9iHgSkffR6E6zxYPK3OwvFHp5a+ngq1oo5Td6/qnnOK838Frj2O8Kntq9V+uuRygKoRz5pfQQqxht+nHiApWeWK1gwVGQG1oCF6tpScWFd64z7Myun9Xx3id1wvvVrMLODxe4FCAjRqADQEctdhv/cL58wL5CAVKxDo3dDEc/BBNUH7UPvcUtyCMcENnIZPXVJq+Z3HUbXVGEg0oB7vgsZaKaS24ppOVUeOdkNHTobLSTA5DQV1lYIhKuBzJng9RcyimyU396P2e2V6fSB8oA5TVZrPrtK8LiahVIOo4EnlSywJDImGkluTT+eetkZYH8o4FNYYttzR3YbA5XJLSkq0C9Gtra3/KJ3BK8OoxEZWH1gaxv8xAow1a0jRUEcWNNoGyT4tVI4JoLQ6vuxzs1wIgpqHmp/VP9P6yF8ru1bWXTZvh0muVDt4PR2Z0Fd7KldCadip8anP0qMB4UACNeF49nHLREuvbC84bb490Lv4oqdh85WYOSBbzMBolgnRBJKKPJzuaR616fvMo/ASf1b1I4hTCyAFAOB1TNHziNyFP6WBQC5ewB5eNPPgCDhRpKjDmYdtk2xtI/da3j3Dnly0EBrPVDR0SIFGCaQ8wOsFo+2A09BHQcQV+R2F25jHbDmCsI0uusggRqoZRYCDBwPN0HCLarj1xbO3+JpKSDSsEY1A0zxINqWZ5mvkIqBWALUCqOVArcC2CBs7BLM7BQO8Hhgp+li6p3mMybGsowgaonuiE0zzgUwIJBMQv081zgx//bq5PE3DxSmZJQp6ppyWIicnKcjxXXX5WcWt09RUJSNfya5RDZLVvF5IIQafGz/RhmnP6p7tQe3R+pAUdxVrBzLW1DF8bsbpvAJCiToLJ9Bj5Q1BEHmYPOuacq3sWnlP+am773KKmmePae6WFeLGoIlOFatcTkPJiNHy5gRVazpg14CJLsDvpffWvqwJdEE5OSAd/Ev9S7tKeVId+Rmewjrs90Glmn8yXYOK7AYdbd8QBDUNNj3GPHZGOdsm2i5mMQYA+P5GdAnmU5Ufhi7DM34UJ5UMTPOBdBLw+wTM4sJ832uw7RaRGxzDvnuQYF1f93J6EaWcp8Qd/fLshkWr6gRyQW5nrm+hrwUt08zLAAAgAElEQVTcwh3tHtIQQh2hqqFVbttVKpXt7e1paWmxsbFFRUUcDmfFY5f+gTAqsZHVAYIgqVQqFApFIlFsclHi85u8yufjTLxEMn/hlCdSp9YIZtvumRPMd4R3rqmuFnAL30LfHEbO3JlIAACZTKYNOzQ0ZHkgsIPRLRKJhEKhzoJJpRrkNUj4AgAA4E3ztIPKdyfs1pb2zPUQUCgU2rAikejRu9SA54miH9GWgfSOKPKJQp3DKsYl4yltKV7ZXrtguw5lHIKRYdypH8trBUM8YhKv/BkYJz0KTQ94nqSNKRaLZ60GIAgUNgraOfO/449Lx1GtqNmwsc2xfYK+Rgp7MfdESC7SjDNq6jsba/AQLRmiokbxH1LSD11EmGwP/eN+lEtYYxhjnA4t0mB68npM6VIeWwQ61N4LZApZdnu2d663ZYLlofRD0aTo7olFe7pO3Igp/3yiAFArILmgu288BzOoGGpR9WKUHXlyWoqClAA1xUP0bKirtJNZFIp/64Z2s4Bb3Cy5WcosnTcRWU8X05RYnYMX8EQ6MjnmBDOUEOqa6mqWYOad753VkaWdZwwA8A9KQucTtKenGm1PL++hlWWqmuMUHXnqQTL40e1rVDiaSE70yvSyhlt753pntGfotzdZrNa9mipu6Pjsjeic6AxpCNmD2rMLtkvnJ38uC/uJCwlCRv9nX+aog9Tg2mCXZBeXZJeHNQ/rOHViXg8YboE6i1UkuAwfpWhNVw00QdOftHaeEpeRRQTG/E+LXC2vZFdeLb26O363Q5JDECaocUCfY92KmZqawuFwMBgsISHhn3ghWidGJTayOtDp9E2bNq9bt3H9hs3fH3Stj/LbabJ53SbTr77+Nivr855aNUjHyFjjAwnUBM90T9M40+PZx5Nbk4dEQzojnz9//ptvvl2/YdO6jVv/tNXju40ma9dt+mbNd/tcXeVyHWllRsNwPKHoSsmVHfE7HJMdX+J0N/b4+vp+8+2a9Rs2rd+w+auN9n/d5LBu/ea16zb95S9fFRcXAwAGJ5W5eOG0/NO9XyQXFTALfij4YXv89j2oPW8a3ixclKNSqevWbXDataE+3Dv6od9fNtqtW7/5u7Ubv/7624qKitnDKsii1p6Zm7VIISpgFvgU+GyP3+6S4vIW/3auR38jtXvenR0SjSh7MApKkpIYCbWk4muZWDytghJ/IdvLNHqzW4rbh4YP86p2F6LH2WMWqUIaWlPgkeS7K36XQ5LDs7pnraOt+hOUGWcPrI7J8MwhVWHj/F2JwdG26PJbHh+/3Rr6x0Mws/hUTzbmOejFAvF8TdKjxJNCdU6DQCj59G9DoqF4crz203Uk8wiShhwUzi8guhKUlJxdBwSdEDWutxqBKO6TTn3SftG0KK0t7XjWcdM4U890z1hyrIFejGR637HLH+c9qVCBNIxE20nMFXBjmmP2p+3fFrvtWPaxpJYkQyzGAAC+d2OrGj65YaRjJAo5AAC0jbU9q39mh7TbEb/Dr9ivrLtMJF+w+6OSaab6lexaOQkuxb1XdWQD6cyvm3dAdA2+HQCgBiAZI+IJZy6j1lPsXvU9y0RLc7j59fLrWA52WvmzLBFzudz8/PzIyEgUCkWn03X+Xv9zY1RiI6sDHo/fZWbdTB9vaueR2qfwlLGcuok8PG/vQb+YmJjZw8YkY6mt6RZRRzZHm+xP2x9JilxyxP3+/ftjErJbunkNLbxaMq+EyCvA894hGk1Nd8pkn6q3ZCoZrh8XUHF7ffjuHXGWD2oeNA40LrS81wJBkJubexwit6Wbh2/hYci8skZeQQMvs55nvccrLS0NADAlBvk4GaQCMpWsprfGv8zfLMHMBmHzqPYReWjRQeVFRUUOzu64llEqfVRcH95Yi80n8LLqeVbOxzMyPtl4NXZANW3jdX1118quacMG1QZRhnXoIoHSdfjSBwAAgNTKQaqCglTiwyFGPhhtl4mGcH3YE+m3NkdbuyS5BFYHkgZJC3coF7sCiymx9krerrxtmWC19uPu8/k3CVzCYldyHno8troGFGXNM+/XhHQiqz3LJ9/HDGZ2NP1oIiVxQDAAIA1QysBwq4qeIyNEyogRqs5CzY8fj5Ja6mJKzBeCEqJKqQAT0ol0evqp3FPbYre5prqGN4XPk0+VSjU4ODgwMDA4OHj13seKuMec3Ls9hLzihqm2PgAAEMlFeZ153gXe2+O3OyU7vWl4w5xY2ocEgqDx8fGBgYGhoaHsvCpnryc9PT0DAwNcLle7cjMwBj6WdCbRUrwyvUziTNzR7lGkKI5giU8+BEFjY2NcLlcb6oDvS3hq8fDw8NDQUCdrKKSg+U3DB9dU122x207lnsrsyDTQt0sjHhXR89kZATJqknCEvf/cm8TU4rGxsdoGFjKvV63W0MdmPMW2x28/V3SuqKtotux/dZmenm5paUlOTg4PDy8qKvr7nFf4y2BUYiOrA5FIdHBy5YyB3nFA7wdN3aCBCepYwNPrFhKJnAbTVZyqG1U3nFKd3DPcjiYFUYcNbdY8duQIOrt2WAi6hkErBzSyAY4F4vN6LMxsAAAQgFonWl8TXntmeTqkONyvvf+qvLiVs3TX5pFDh9LzMMNCwBoGbRxAYgNcF6juAE7uPgUFBQAAnkT2orjyfnWQZ6anU6rTA8wD4jBxybDV1dXuHkcHeIA5DNjtrM4OLo4FajqAg9vZoqIiAIBMJSMMEHyz726NtLND2t2qvIXpwyg1i9b90hgDhy+GqXj9UAcaoiLAcKtqms8YZYQ1hHmgPWwSbZzjzyFJxStIVs7dh9UQPr0LKo2qeag5GBvsjHK2gFtcLb1a3l2ehRsdWuYoOd+7MExj58Ln2YMgDcfRjh6ygFs4JTs9rXu6qOWhWqme6FJ15kMtcKg7D8iGimqoZ+/AdB7LHBm9k5v2Q76fNdzaGeX8rO7ZYmHRaPRf//r1NpOdG7fsCLp0Ahfjb7nDyt792rWwyuTGnJsVNy0TLe2Qdo9qHzUPNeuMoBOxWLxly5ZNm023muzcZGK7wfzE5i0Wpia2X3+18fLty9V91Z7JZ9d82L4XtTekIcTw4iaRSLRp0+ZNm023mezabmqx3frsZtM9//ntF7/e+evfXvy/337YdiTzCJwKX2wxSQ+pqakb1nyV+uIcHel/+sj3W7e7b9y689//+h9/Pvyle4r7LtiukzknU9tSV2XesE5GR0dra2u1C9F4PF4oXJHx2D8RRiU2sjoQiUQ7h72sARVzELT0gEYmwNBBNR3s97luftt8V6zlnx6vOxhzFoHJpnZwUOXT1HYes3uovYur59HBGmhncvfs80hOr+BMADoHkLsBjgFq20F0TsdGp82vMK/2IF3/8OQ783cuTws+4tvo/Rx+AVZUQhhnsPSFpXf273E9nJJdw5kA7RxA6Qb4TlBLB2UtwMHz7OPIxx+aP9jCnf/yeqfNR49XhVGNdEY/Z4rTx2d2D3ewBhaL3MkeiolHuR38vmcEMLmA2gsIXQDTDspbgN3+08ExwaGkUHe0u1OSkxvih9eVmYtZBGs0ms7OTjKZTKPRkMi0s6eujuQHN2aENHXXoVpRRzOOWsOtfyj4IYeRMynllTepZw0al2RkZIRMJlOpVDKZ7Ho0ICwipaWlpZndHE2L9szwtEq08i3wze7Inq2VKyRK2UNL7wjODet48MqHj/E0Go1CobS2tgIARApRdW/1udwbWyJsnZKdA2sD8Vz8vCLexaBTiDXIZ7TEC9XIlyd8H1IoFO2r8Hg8sVJc2VN5u/K2Bdx+a6Tdg+pAApegv4Do9evXF6/e6xuVt7MBiymoIjIf5xc5x974z3trdkXsul11u6a3Rs+3osWYmpr66utvSK0jHX2K1i7QSFfnEIceF+Vvf7bvd9d/ZwF3cI2/ReAuukKzGAKB4Juv1tA7hIw+dRG562FBvH3M0TXvTHdGuTq+u5FPW3m58r17927ff9M9oBljMppLnwRkhphHHfjrq03/z/F/eYd5tyyrsmWhUCiYTGZubm5sbGxWVtY/kzXHT8SoxEZWB91K3Ab2nw/47eF1O/x+2H/+xdmrsaevRHtdibgfSztzN/nw+beHL4TqeRzxe3/owrsv11slp5d/psR0EFnW9h8Xv1j72GzTxUNOvvdPXony8YeduBRx+MKba29qL7+qOHT+jf6w3+w8jM5r4Ix/rsRU4HDm7J/8/7Qh2GbrJa9r0bXn7qK9r8V6XQw74vde/9kevhB6/HKYmZv/ge/v9IyATi6g9QAiE2DaQTkV2J05vSFww/mS82n0NP40v60XYGmLbriKRKJ1a9dZWzk52nnuNHe4fcPp+7vf/vrkr//j1u+3PNmS1Jo01zYhHy8yfLbV8+fPv/tmo5Ojp5ml42/W/v5/bPkf/3ryX/8cvPZfjv/PMGzYvOxKrQGZOEHf6NKbdsHBwV9/852ljaOZpcNOMwdzc1dLy/3rTHf/1uQ/r+ZedU1z3YPacyzV/31NoXg58wlGRka+/mbNLivHw/vdm5MfwW8dsbbYs97U7P/b8GuLhxb7M/c7Jjver76PIJWi6w3KC8PDwwNuPhsWg8wW8uXC17vjPTdFObkmXvkvh790sFZua6pSqTZ+t7mnH2KMqJKacb65QeYJbmZwj033bU8/OF3eKmpd0SRfmUy2Ztt34XVpZ/JvmMP32CIOXCp4CyPQ85vUb5K44p+wYxscHHzp4b14WvEB9A/m0aaOiEP+xTHhVbS167eLRCtxAVuSyclJAoGQlJQEh8NramqGh5cY6vXfDaMSG1kddCtxO9h//GZoaISArxwdEw6N8odGeQMjfFTNRDNjYniMNziq7zE0xh8cmXRzO6AjJ85l7HAw6x8Y5Y3LxsbEw2NTgyO8wVHe8CivvGmyiDA+NDqpJ+zA8MS+/QdTsqrn58Q04HDgbAQ8gseXjo3IUmuELV28Ib0nOfcxMiFIQqW7eZ7Q5sSflJgG7DxOI9IQs5eLzlEUNS26IqdSqdZ8u7aIRHlVi9iHPLE9xsYefiIQk3Xq4fNr167NPVKuhHLxAu6EoWlccHCwz53rHwhoV6SXSZSVS9KpwJq0WEzn2nXbp6bmt6+o1FAadmpwcung9+/ff/Tk/bgQsLmgkSmD4Yg+Gc9MI1z+5dy/+eb4FnYVCmQCei+Eb1teOwqXy92wcWtXr5LFBZT2IUzpg4upN3bFev7fwK8tn1sWdRVpd0ZHJ0AeQWJIq8ujqEfb/c33pR7bGWd7MPVccHlGGnG4mAiZmO5LSS9rIDHrmxiGP/CkLhK5j0rj1uCpf7H6xi/7rl2i+85Y+6Np115VFRa1iv3vw4+cvPMufai0rqOucYlouKZOQnN3M4VDofbjW+l57YWXC6/8v5d+ZRHvdLnwcVITDt8pJ3eBhg6QTwIPY5qLqkhLxvwUmdRNpvSTaZwGemtWe45ViPWfn3ztlHTgenEIikTDMTTETlBIUK9dv31oaNlr3XpQq9W9vb0lJSXx8fHp6ek0Gm1hM4URYFRiI6sFkUi0d9zXOwLYo6C9H5DZANcJsEzg4XUzMTFx3sH5jaK+UUNX6o4ePpyaVTM4BToHQUsfILJAPRPE5Xabm1nrLJuidMswbUs7wh8+eDAtt3ZwCjAHQWsfaOoG9Z2gsh04uvvk5eVpj8nBCwcmlreiWFVV5eZxpH8CsIcBvR80swGOCaragb3b2fz8/NnDGFx5AXFK5/mPiEeQzcjfnPnN7njbfanH71dEoJvb6zpAYze4GYS6efPmvOMLm8QiA4ZMTsomS3tL7UPt//L0W/e0k4GVkdk0BrELEDtBAUG9buPOhUoMAMioE0gMyLefP38e+OQdrp/9oCLcMenIjjgnj9TLN3OTv9m+cbYOtqVXSehcXk2sUCjcum17AY38qCbSAXFoZ4yVR8qFZ5jSI1fuP3v2bPawTq6sqEmf72PnRGckKfJ49vFvHn2z9dnO97iUakZ/Wy9o6QYNDFBAkG3a7eFy6tHp65En/cOXfJy+Hul7K/7incQT/mGmpy786ujuX1/7+t/8/tcRtM/H+qyajmEaGzR3gapW8Cqp/UFk442XeSf9P+oJeOZG5LkAmN/txMOXXq857vXvp7b97v6abR927wje+0cXs0bGMHcMdA8Aajdo6AAVLVBsmdjG85rHmYenljrhszeiL9yGnwuAeV588ddjB3/lvfn3gWt2Rlr90WfLxQ/B3aOKnkHQ0QcamaCWDrJx4u82mK6WEgsEAhKJlJKSAofDS0tL/5u0Ba8YoxIbWR0IBIK5pX17j6StV05iyOpbZZUUeRlV7nb0amxs7NwjIQgUEoUMrqE3ZU9PTziqmDUop7DkhPbpmhZ5BVUejm7dudN8bu30LLSe6UrKEitsEATt3++BQJeyBuVUlpzYLsO0yCoo8kKS3G7f9+np6QAAjQYqIAi7DHb+01JcXOzierCzX97GljcxZHWtskqqvIgkt9l7MjMzc/aw7mFFPuEznweBTDA7rMkJ7vTFwd+lNWI7BpQsLmhhA1wHwDDAtaDEfZ5n8ipIueVNueVNOWWNmWXUyJyetGKK9pmZR1lTYQWlvLq9GsMoaWhKbEy5UHhxTcimf7/+9a/c/+L36l7PmKZnELT3AeKPt+Bv15nEJxfkVTTPjZNVRgnL6UPPC17elFvelFdOKq6iVdYwqura8wlYtyfuX937zizB0R31fXAFMqu5t64DFBOgb9eYwFOKtScMK+yKy2PmlDUujKYzbB4e86z8xa9/+N/bYyw9Uk8/q0rKpXJwHaCxG5zzD3v8+PHspWvtna7Q9Y5zBVztsCZrhPWxrGMoBupG0I3rtx5PSUD3IGjpAYROUEsH+UT5lu12xEaSWCoXiKSLPURimWxaDSAgkSjInNYXNW+c4Pt2xuzyLvBOICas2bmWwZYOjAMGB5BYoL4DlNHAwyh8cEisVCoVinUEFEvkCjkEIDAlklQz624V3zOPsbaIt7pRcaOsp2xYMDo0NL5xrUlHt6R7GLT1gWYWaGCAPKLqffbwmvXbOxhMkUS2MKxQPC0Wy5UKAGnA+NRUEb38Yu613TGWtol2D2ofYDgYnkRw9+6D4KdRo0LQwQEU9syC0GopMZfLLSsri4+PT0lJaWpqMlZjGYJRiY2sDiQS6U9/+vM2090mO8zXb9qxduP2TdvMN241+/1//RmBQMw7uKRJ2NZnQB4HAADgxIkTa9dtNNlutmXbru82mG7aumvjVrM167daWVnrVGJ6n6yMvLQSHz9+fO36jSbbzbaZmq/ftHPmhLeYffH7P+Tm5gIANBBU0iTq5Bp6nloqKyv/6w9/NDE1M9lhvm7j9k9hf/eHuTkxd1xTiJcDABQqRU1vzc2KmzYIG6dkp8CaQOIgcWR8ZPParV1sec8oaOsFTV2grl2rxMgNuw+euxfnHRDtHRDtExB1LjA5MIZy4WGS960o74Doc3firjxIuv4QffLGx7VeXv/2/eZ/v/mnLaE79oZ5HXx41+8xbNvOQ0GPP44IQPvnt+C/fLP5oM+TH+7MRPYOiPYJiD73IOlRfMuFh8na4N4B0T4BMefvwPwDU67cT3K/9OT/HHb41x++/a8na3535Q+HQ3+oZXUx+gGDA5pZANsOsnHiP3+98ci5YN+7cd63IgPeY2+G1voERM2+xJzX+izsbw/a/+sP3/7u8demr3d/eWRNCa2FNQhYXEDrBvUdANMJfPzfBQUFzV5Mcvc0pvXTKghfxk+np5/JO2OWYOaR5vGB+IE+RtcmZBEREddvPZmYBqw5KxbFZGjrDjsmc+lupQnZBIqO+j7ve2uk9cm8k4ktib2CXqDdJ167mdkn40wCxsBMpV4DG/gHJV6/fl1PQPYU+0PjB88MT5skG78Sv/yu/HHp+Oy/SiSSdevXM/qm+yZnFoQaWQDDADkE+dqN20dG9HUh08fpL/Ev96H3OSQ53Ki8Ud5TLpB/WjYICgp6/DxsTAq6hkBbPyCxAY4J8hsVazeufHVaJpNRKBQUChUfH19YWNjT02OsxjIcoxIbWR3kcnlvby+bzeZwOI9eRH9/+VlfXx+bzWaz2QtrQMqbhZRuQwtORkdH2Wx2T09PS0vLVgff+vp67QsNDAzoXO9i9MuKG5f+Gj4yMqI9PQ6H4/8g9NzNVxwOR/uMWCwGAEAQKCOL6H3Ly4mlUmlPT4827NV77y4EvO7v79eGnbtDNsxThxTV3a28b4e0s0y0vF5+vaqnSqyYmT8okUjWr9/U2iVgjYDWvjlK/Cjx8uXLAAC1RqPWaAAAwzxFFo4vlc1cB7VGQxpsvlN51zLBygZhcx9zv55bPzX96WoEBQU9ePx2SADa+wGl50clbpCs3biDw+FAP0ZWazQQBI3wFNk4vkCimnudp6YFOYzcM3lnd8Tv9MjwCG8OZwvZd+7cfRocNSkGnf2AOhsWJ1m7YTuXy4UAgCCoukVEZIjBnJfQaD4Lm92RMxs2ghzRxe9is3tMt+zu5qh7hkFbH2jqAth2HUpMY4G2biBXy0tZpX7FfjvidzglOz2vf04doc4rV37z5s2FS7eZXEFTu6CeJqhqFhQRBejq8e827KDTF+mnAkAoF2Z1ZJ3JP7M9frtrqut74nvGxGc9eAKB4Kuvv8GT+yldAnyroIYsKG0UFJMEF+5EXrx4cWFArbmHR5rH9vjtx7KOJbcmLzQeAQDw+fyvvv4GT+FSugSENgGGIihvEhQRBajy4S+/3sjl6pia3M3rDiWGuqS4bI/frvUU0+nbdffu3dsPXnb2CxrpgjqaoLJZUEQUJJcPffnV+hU09Y6MjFRUVMTExCQmJhIIBJ3bHEb0Y1RiI6tPYlb9/TcZeg6opIqaWcsu/VRpgPOpl+P8JSo+WIPyfIJgWTN/3sPLnkXkLXy+kiqisldeovo2vuRFVMG8JzsnOt/i39oj9/z17RaffJ8CZsG86YEAAIFAsH79pr5RMDYN+niAMQKoA4A8BO68TL969ercIyemQFmTGgDA4rNCG0P3ovfugu26UHyhpLtEpxvDkydPnoVESgAYmALd46BtCDRzQXkrWLdp18Jy1tEpTSFxJohSo8T2Y69XXLdEWDqgHJ7UPaGOfrLvCAoKevEmZn7YFrB2447R0ZkWq2qqmMqev8DwKWyipQPKIbgumDb2yZ9rZGRkq+nOgUkwJpm5DpQBQB4GF+9EBwcHa49RqBVxDdVHUvytEdaWiZa3K2/raZFKSkr68q9frVu/ad36zWvXbf5u3ebv1m3+9ruN3323lsVizTtYqpRWsCsul17eCdtpi7R9jHncMqrbHFQkEm3ZsmXNd+vWrd+8dk7kP/zpL4GBgbOHjUnGUlpTvLK9TONM3dHukU2RvVOL2okDAIRC4aZNmxaG/XbN+jVrvpubE2ud1Q+mHdwWu+1w5uFEWuLCSSFzCQsL+/Of/zLvOnyzZt2GjRvHxgztH5fL5W1tbampqZGRkTk5Od3d3Qa6yhhZiFGJjaw++uYTAwAAqKaJG5lLF1XNQySZtvd6on8WEwCgd1ie3SBY1kT61zH5j9/r+OpQ2yIiLf88Z3kVmf8ibGZFunuyO6Y55kD6ge2x209mnYwkJsVULjo/bmpq6osvvvD2vXbu0l1vv3tnLgZ5+dw5/sMDU/O9586dm3tkfXend8q7A+kHdsTvOJ59PKUtZUI6oeeU7t27Z2Zhe/HaA58Ld85eDDp17v4xnzueJ2/86te/7e+f30U6ygOZDeM4DvFR7SM7pJ3W8hDTh1Gq51dT375928zCbl5YjxPXf/Xr387mWGUkEb1v5gflKjlxgBhYE2iLtLWAW9youIHlYBeG5XK5v/nN//E5f8P34h1vv/un/YK8vO8cP/Ng0ybbu/fv0ifpT7BPHJMd17zffjrbr5xdPq1a4muTSqWa0sXcZRuZSlbfX3+36q5W2m+U36jvr9ff/QxBkFAo5PP5swEFAoFEItFWq/Gn+QXMgnOF53bBdmntVw0091gYdjayduF3RDySRk87lXtqR/wO11TXj40f2TyDhhIqlcp5Yaempvh8vkgkMqSuanh4uLq6OjY2Nj4+HofD8fkGeXsZ0YNRiY2sPksqMaZN0tDxcylx/5gyEydQGTZ9T8tiSoxtE+EXGOIbzvu40kuvwrOYWadyT5klmB3KOBRDjtH6L8plIAMrVSh1n6RCoUAikREREVFRUTdu3Fq/2yssLCw6OjomJoZCoQAAOAIOkob8Pvf7zVG77RM8Y8ixS1onamlqavr48WNkZGRkZKSJ1Ynz569FRUVFRETEx8fPXTxXaVS0EdqDihfbIpwt4BYXii4UdhXOLp4vpLGxURs2IiJim+WJCxf8Z8PODuqoJqupPeK20bZXuFf7UvdZwC38iv0Kuwr1OClKJJKEhITIyMiYmJhLlwJ2Wv8QERHhd83vy/1f/iHgD9bJ1j4FPlntWSl1/cPji8UwFDWkbh5qfop9uge1xxxufqn4UjGr+Ke4PMogWd1AXUBVgA3CxhZpG1gTSBwganSN4l4uIrWovLfcr9jPAm7hjHJ+gXvRMrLEJI9VQSqVtrW1paWlxcTEaH05lMplu6AY0YlRiY2sPksrcasE1/5zKTFnVJFVL1CtRk5cT58/P8dARsQjOZ05NmHuf3i85mDmwVBC6NzZ7AAAvliNquXJF1HiuXSwx077z0wDVABFCafkfNF5G4SNR5pHGDEslUhuWGw48VJcCEyob54/Uok+Rg9rDDucedgeYb8P+f3D4kQ9A4J0cv4BrIE8PzNrG6X7ZYXYwT3sEfY+BT5oOnq5YfOa6nbe87pYe9Ej3+NK7ZW0zrTZvdXipun+sRVKggbStI62hhJCPdM9LeAW3vneGe0Z+tcV9CNRSOo4dYE1gdr5njfKb1T2VMpUy6v708mUbKqCXRFQGeCQ5OCY7Pig5kEDt8FAq7KfAgRBQ0ND1eQXvowAACAASURBVNXVMBgMDodjsdjx8Z/8xcfI5xiV2Mjqs6QS49oltS2LJliLYaASD/NUqVjequTE9XQxrn0Z5zkpnSzqKrpaetUp2elQ1iGzJwduxnzQmQYJpRpk1fwhzTqhtXFdzj3Jac/zL/d3THZ0TXV9XvecNETShm1mQqSuldzlIQjyvhVdVTdTptTN644nx3tle9kibU/mnIRT4VwBt4WtItCX1wOq0UBnbkbX1M987WBNsuLIcSdyTtgk2lhGH3mPizdwotEsvfxeRAvibP7ZjR9M1j7dHdkUOXe0JQBAItfk4QUjvGUrcedEZ3Rz9LHsY7ZI21O5pxJpiT/F5VGlUTUNNr2of+Ga6mqfZH+55HJBV8G8AdsrY1o1je3DPqx96JLi4pDkEFAZUMGu+JlGMsxDIpG0tLRkZGTExcXl5OQwGIz/hlOSfhmMSmxk9fnbKvEIX5WC5S2Y1K6PxZSYyJDWti59nmKFuKqn6k7VHWeU896UvYE1gVgOVg2p30WVvvg4v2JLiyFKrA3rm3Xxi7tr9qBcHtY+xHKw87ZCy8liw/vB5nH+TlxcfkEmI/Ns/ln7JPvDmYcjmyLnVgUTGdOE5W8inLsdBysozGBknMk7Y59kfzj9cCw5tmWYkYcXThpcVDsqGU1vT/+h8Ac7pN2B9AOR5Mg3mUk+d2MWHjklUefghTyRoe83Z4qDoCFO5Z6yRdoeyzoW3RzNnFy6f0kPraOtHxo/eKR52CJtzxedT29PX8FIhoWoNeqmwabn9c+10n6l9EoBs+DnG8kwFwiC+vv7KyoqEhMTk5KS6uvrDS/jMrIyjEpsZPX5mysxqoavXI2cuLFTWrP4eSrVyob+hseYx84oZ6dkp1sVt8rZ5VOyT2oTEp0f/DFL589K5JqEikmpXEe6rFQrG7gNQZigPag9+9D7DsSfcrh9aUKiI7vSQKCoUbBc7xGgHUrYkbU52G79262HMg69xb+ljlAX5u7VLSJazzJkflwyntmeuSnYbkPotsNZh9/i39JGaNqwkArkNgiHeEsspU7Jpgq7Ci+XXLZD2rmmur7AvSANkrQjGWrqGT4BsQt/ZGxKlYkTSGVL7L+OScYy2jN8C32tEdaeaM8PjR9aRlp+yq4ti8eKbo4+mnnUGmF9KucUsgXZy9dXCG049DF6KCF0f+p+W6TtDwU/ZHZkroq0G4JIJCKTyampqTAYrKioqKury5gE/zIYldjI6vO3VeJJkTq5mqdQrYYSM6XVNB0mIbQR2ivcK9dUVxuEzcXiiwXMgnGJjp2zV1F5iymxXAnBynjzlJg2SnuJe7kvdZ8NwuZSyaUCZgFfzifTOMf9InUWtMqVUD5R2D9u6MKsVCktZZVeK7tmg7DZl7pvzU3n2Iq0xUYPQRAobhIxDZB5qVJa2l16tfSqbZLtvtR9a687x1dlzAsrmlZn4wTjAt2Zq0wlq+6pvlVxyxZpuwe150H1gzpO3bzsv6SWonM+8eCkMhPHX2wzQqQQaecwWiOs96bsfV7/vGmwaWGRtuEMi4eRLciTuSetEq2OZB2JaY4xZICxIfTwe2LIMYcyDlkmWp7KPYWgIZa7kr9iNBqN1h06Li4OhUI1NTUZy6F/YYxKbGT1+dsqMU+kTq7ir4oSN7OmKyifNuTYPPbHxo/70/abw83P5JxJo6fpT1b0KbECQlbMXIFuXvds2LP5Z9Ppny1vEimsI37vFUod2aRoWpPbIBwTLJFoqiF1PWemLccWaXu36m59f71YLj4XAKvCLNpOo9ZAuQ2C/vFFXafVkLq+v/5O5R1rhLUd0u5e9b36/nqxXOJ7A1ZTN3+ukUCiTq+bmhJ/psQQBDUNNgXWBNoh7awR1jcrblawKxZ2V2tZTIlZQ/KCBe3jSrUSy8HeqLhhjbC2T7J/UPMA149bwQjnWYRyYXZH9pm8M7tgu9zQbu8I72Z9u34i45LxpJYkr2yvnbCdh7MOR5Gi5m2E/6wIBAICgYBEIuPi4srKyvr6+ow9wX8TjEpsZPX5p1FiRi+opaompZOIFsTBjIMmcSaH0w8nUBMMLO3Ro8QAgA9FzKimhCOZR0xiTI5kHUmkJXIFOlyTCJSuxZSYJ1Jl1U9JFl+YbR1tfVr31D7JfnfC7ksll8rZ5XN1zjsgqqSWstjPTss1WTj+CF9H+tg62hqMDbZD2u2O332p5FJ5d7lI/mnlwDsgugxDnfcjPJE6vU6o/lGIOyc6QxpCnJKdTONMzxWdK+wq1E5V0sNiStzaM13b8mkzmzZMe1T7yBphvTth99XSq1U9VT+pE0klq+qpulxyeUf8Dq25B2WYstwxwzoRK8T5zHyfAh+TOBOnZKe3+LcGNhmvCmq1msVi5eTkREVFpaSkUKlU44ikvy1GJTay+vxzKPHk9GQYLs0u/tQu2K69KXs/Eg21TZhFpxJPTk9mM7JP557987vNLijXsMawHr6+6bV6lHhwUplZP7XQw6Rrsutj48e9KXtN40zP5J/J6siau3utBYIg/Uo8JVbn4YUCyafgzEnmh8YPM2HzzmQzsudaGWvRaKAztyIXKvH0NMjASpjjbK3Lo0mcydGsoyltKYaXIC2mxFQmwHdMd010hRJC96D2mMSZnMk7k8vIFSlWPmdXqVHiufj71fctEy3N4eY3K27W99f/lDXtWaRKaU1vjX+5v1mCmTXC+kHNA8ow5ZccUjQ+Pl5XVxcfHw+DwSorK/WbVxv5xTAqsZHV5x9RiZ9+yNH+eUo2VdpdeqXkin2S/bYoux+yH9JGaPp/fDFeReU9D8ubDVvCKrlcctky0dI5yflhzZOg7HqFAfd2PUrM5MpLSZ8uY99UXwI14Vj2sZ2wnUezjuq3PFxSiSemQDlJqVQBzhQngZpwNOuoNiyChhgRL3r71qnEXAE3loTcGXlwV8Juz3TPKFLUCvqFdCoxm8e+UxRmFe9hDjc/nn0c2YIclYwuN/Knk4c01BHqC9wLlxSX3Qm7/Yr9fqK5xywylYwwQHhQ/cA+yd4q0cq/zL+2t1ahNmDe5CohlUrpdHpmZmZ0dHR6enp7e7tC8cu9upElMSqxkdXnH06JP8aVB7yGEwYJd6vvOiY7OiQ53Ku61zjQSOgU4lpWnq+8jy27/QaBH8DfqbozE7b6Hq4fp4bUAICkSqnMgJuhHiWm9wAcXTEkGkK3oc/mnbVMtPRM9wxrDOvmzffrWMiSStzU23slM+5M3lmrRCvPdM/wxnA2f+klAQgC3jdjMfWdQGtvwsjxLfS1QdhYJbj4Zj5vH5+/f2w4pbVU34AZh5N+QX9ya/LpvNPmCRY7I91fYQ06t8XPGWofa//Y+NEz3dMcbn4m70x6e/pPMfeYRaVRkYfIIQ0he1P2WiZa+hX7FXTpsBn/+dBoNAMDA1VVVYmJiQgEoq6uztiP9PeJUYmNrD7/QEosU8mIA8QDUd5fPt60J3XP9fLrZd1ls7aONLayvHnZ56kNS+ASPKO9v3y8ySXV5Ub5jblhAQAyhWZh7bROFlPiccl4SHWaK9J3D2qPO9o9pCGENkIzfJ1zMSUeFY/mMHIulVzaFWdrEef6uuH1YmMPFuPsgw93U94GVAXYJ9m7JLsEY4PJQ2QGdxpD/UlrsDX1HQf9n2d1ZF0ovmCbaOuGdntPfN880JrbIBSudB2axWPFkeOOZx23QdiczDmZQE3gCnVs1S8XCILaRtvCGsMOZRyyRlh753uj6ehR8cqT9RUgEAjIZDIajYbD4YWFhSwWy+hM+feMUYmNrD5//0qs1qgpI5Q3+DceaR570Xs3Prb1iby/0BGJzJoub17GbV4NqcnD5NcNr2fD+kY91Gm0tCwlPnrpw2xBq0AmKOsuu1lx0zHZaVuk062yIMIAYQXrnFolrsC2zoYtZZVeL7vumOzohnZ7VvcsorYa17GM8XZaH5K7VXf//HijabjZw9qHmD7MbCcSvU9RRV1hLjgpnSzpLvFCnf194BrXVNen2KfEAaLW5VEhB1k40ZRkeSVU2pT6TN4ZO6Td0ayjkaTIzonOlZ3bPFg8Viw5VmtVdir3FJwG/8U6kbTI5fKurq7i4mI4HJ6ammrsR/pHwajERlafpZWYLjHEu2oeq6LEHeMdWl9lO6SdT4FPSmvK6PTom+iiFx8KFx5suBLPC5valjo2PRYSWfgqrFjn8YYrMYXWf+x85JREiOVgH9Q8cE5ydkY5B9YElnRVobBDvPklU8vgwm14Zhmunlt/v/q+M8rZGeV8v/p+TW+NVCkFAOBa1e2cpbMobXHTY8xjlxQXZ5TzzYqblv7nSnCN8w4jMqX19OVtuEqV0hnnshTn/en73SJOHgi6I1Z8FmR0SoXG8hVKgxpvxqXjWR1Z54vO2yJtPdM93xHe0UZoq1IIPSga1K6W2yJtj2YdjWqOmjfA+BdgaGgIi8UmJSUhEIjKykoul2vsR/oHwqjERlYfAyZAiBt+tgkQOpW4X9APo8C8sr2sEdYnc07CafC5O4tvYgp0djEtqcQcASeeHH88+7g1wvpU7ik4FT63vjokalGPLblhSqyBNGn4wq+vOe5BuTgkOfiX+Rd3FWuTbLUKZNaJRdMrWfJVa9SNA41mTw5seLNDuyZfwiqZm7trNCCPIOwd0Zdq00ZoIQ0hrqmutkjbi8UX85n549JxAIDvLVgltm3ewZhWUWOnQe+4SqMiDBC0zmUOSQ43K25W9FSIFKJKDN33FmzewV2D8sJGoUbvtA+hXFjcVXyt7Jot0nZvyt5n9c8aBxpXpVpqUjqZzcg+V3jOGmHtkebxjvCuZfQn+XatAKFQSKFQ0tPT4XB4fn5+R0fH7PArI/9AGJXYyOrzt52KOClUp9XOZE4T0gk0HX0m74w5zPxg2sEIUoTOdcjF+okXU+JxyTiajj6dd9ocZn4o41BEU4RO72I9/cRSuSaxXLfbpRbGOEO7eL7h/ba1D60y27PmVQWP8FVo7NSyBl0AADrGO143vHZDu1klWn0ZsOtVccSYVEcJj0SmyW7QPVaBxWN9bPzokeZhAbc4m38WTUcPCAfmHqCzi6mcLGxhL/GOt43NDEy0SrQ6X3Q+rzNPK+1aSmupC2unm1nTmEUWV5QaJaYPc7vyti3S1jHZ8V71PSwHq033fyIShaS0u/RK6RWrRCuXFJdgbDCRS1zMquxnQq1Ws9nswsLCuLi41NRUIpE4OflLWFIb+ZkwKrGR1WdJJa6miYmGZUhzMVCJp6UgoWogv7PwfOH53Qm7XZJdlqxmMlCJxQpxYVehb6GvtsM4BBfSMtKiJ6weJV5sAgRXwI1pjvFM99wJ23kq91QGIyMbizl+MXxhhI5+eXGToTuvXAE3ujna8/9v7z2j2krTRN21Trrnztzbt8+909NzeqZ6urq6XM5VLkewMWCSIw4Yp7KxjY2zwTlHnAMO2CRJKCFyRoggQIggJEAClBASEogohEABSSjv7/6QC2MQ0Sp3V/d+1v5h8NbLZttLj75vvyFl23LE8v2Z+wkcQrem+/CF2FKq42TmfrUls1o9esEt08pQDagdqTuWI5YHpgWiGlAOn4A6rGKy2QCxVi3sdrwMbVO1RTIiNydtXoFccSD7QBI3yWHnModVTCWN2nrh2P9IDbKG25TbHlgP13jX0MLQMf1MZo3VZq3urL5YfNEN7eaOcb9ScqVCWuEUtc+I/v7+8vJyFAqFQCCKi4s7OzutVidssMP8dYFNDON8pjQxuWGoXjTj1oNTmthkNVVIK04Rw755ucwN7Xaz7Caji2EvGZqciUzMlYDKJshis1RIK84VnbN3Y7hFuVXbXTudsJOYWK2zYUuUIw/y+nX9iZzEvRl7l8Yt3Zq8NaY+ZsRzzKZ2h7nTFVzdlLOT5To5gUPYm7n3x7gf7WGlaunI3wZfip6oiqlbAZEYZgCAyqBK56cHZQctiV2ygbDhNf21aFA0yU90aGKTBcqu0XR+2jizT9uHbcIGpgcuiV2yLWkbgoWYvMh4vIltNpDH0Hb8XNssHBBG0CM2EDYsiV1yKOdQliBrfD+T2cHuY4dTwz2xnssRy0/mnxyTBv9l0Ov1jY2NiYmJUVFR6enpPB7PYHDCzGOYvxFgE8M4nylNXMxUO9HEVpuV2cO8T73vjfV2Q7vtTz39gEjUz6RxgUMTW23WVFb1roRrvjhfF5RLaGFoWVvZjJ4vTmLi4WGQWm7o1QwQhcSQvJCVyJW+Cb5Pq5+O3zx3WMUEQSCfoeFJHb8XDw4P5rbkHs09ag/7nPZ8fNjJ64kZYvmt7IwzBWdWoVZ5Yj3vlt/lyMc++nWIQxMPG6GMSp398aVCr8hszgzODV6GWOab4PuC9mI61c/A4ZrYCtIrtXXSVnQDekfyjqVxS3em7cQ2YZ1VLyToF7ymv96ctHlp3NL9WfvT+Glqw2ckyM0Ks9nc1taWn5+PQCCwWCyNRlOpnPPxAuZvCtjEMM5nShOT6tSc9hlPWzObLasDw/v7Py5HhAphFCNqd+pub6z32fyzRaIiCIIG1YBIm1nWzONo4u2Ij8rkyrkvaS+3p2xfGLlqK/5wtiB7dq0TJzKxxqjJ5hWtR5xyR3t6471vU27X9dRBwPEut0MTmyxQSoWy99PnuGqDuqSt5HzxefuT0TvldyYJ69DEOpOuvL38asnVpdFrV8S6XS25WimttNcLTROHJjabQGyxJItHOld4bi1mrTfe+275XWYPc/phAQAkCiv40sf5xF2arnhWwqqoXSsRrttTtkcyIidvGjp9JEoJkoXcnb7bBeWyK30XqgH1xYYSjgBBUF9fX2VlJRaLRSAQRUVFHR0z7koG8ysCNjGM85mGiTXcCdZzY7FZIbMeMqiATmHu77oQ+kgmqG9up7yjvdiZ5L/67V9+ilqEzjrUWY+CxGWgrQISFbbWV6YV8oe5WebmPFMzceQwt5aa26iWNqq5rdzSQbP0sCw9DWCgFeh6CfHp76IJogF+XH3c7vTd6zDrjuUdy+Xn5jZI6Z9RaPokKjv8bcbIl3qzvrKj8hbl1qbETa4I9y3xZ0okZUbLFJ9IHJp4cMiaRNHYJasz6SqkFTcpN/0S/LxwXpfIlyjtlCnDAgCCL8WUVTQDAIwWI72Tfp96fz1hvSfW8ywp9FpmKrdzNnWodhOTfy5T1pl11HbqhcIr81+v9cJ7XS25Wt5ePp1rG09ZRfORiwiZVpbdkn2ceNwL5+Ua5xeS/oAtY88i2ng61Z325L61mLUBqQGRtZFfcibSCCqVqqGhITU1FYFApKenczic4eHZj5CC+bUAmxjG+Uxp4ly6RtD96YA8s96mldsG26x9XEtHjUlENvGyjI0J5sZEiJ0EcdOtLFxz6S104safohZ4xHy/O3FzTMl1YQMOCAuBhAraKq0SillcapWUCOrpWeQWY0uhRVxiFpeOHEYB0cTPNvFzTPwcCy8TYqdDvBwLE9NMvvYOs8k/cqlH7JLdMUve43ybKQ8gAQl01tTWiij0TtuAyDYkAyYdmGB9ORHP3+c/fp0HAKjtrn1U+WhL0hYvnNfZgrMFogJ+tzynelob3Q5N3NYDMmgDtT11I2FDC0OJIuKMnowGX41+mop5W/d2a/JWd4z78fzjGc0Zg8ODNisgMaz9s90EDbmAzCLX1PXUhVeEb0rc5IPz2Zdy5n5+hsow+7QplUH1sgDxpwurvfHeGwgb7lHv1XfXV3A1tfzPnZ1g7yl2Iv/EOty6LUlbnlU/m3Wb8c/BaDSKRCJ7Rw4CgVBTU6NQOKHdJsyvBdjEMM5nShNn01QisQzq55mlVSZ+rrEBb6hHG5j2A2fmZllEZNBVBxQiMCjulFYl0l4eSQ1Yi1j1u/NzX1IjWvpbwMQZyy09lrzaqZtIdA91J3ESj+Qc9kvw/tPtHwIiT/F66oG6E6g6QR8P6qBZRYWVFfWlxQwLK95+bSYW3szPNkvKrb1NNmU7NFXazk1U3Opbu/Zm7V2HW3c8/3gaP21kdkLvAEirnFYNkt3EFsvH/XZOH+cC8dmKqE2+ON/jxONpvLRJRjI4hN/Pj2S8m3NvxaJXS4/mHSWwCaM3YOUqW0qlanhcXveU2CAbs4e15v6u71+6+BJ8T+SfyOBnDOoHBR0QtWk2VbZ6s57STrlWem1T4qaFL5evCN9cIi7V/dzcI79Wy++YZdaSfSDH+aLzPnifjYkb71Pv07poX3Ikgx17X2gKhYLD4bBYLJlMlkqlFssMHgfA/H0AmxjG+Tg2sc1sVXVYO2h6bnZqPldUmW1pRBu5meY2qkXGtinbIb0CWD6+sRpNxjJx2ZXiK5vxm/ek7YlkRFa20tYE3h5UTPHmy+swkiYu71EOK3Nbcs8UnPHB++xI3hFBi2geaA5/l/H4lYMeW1U8fTVfB2wmm37AppJa5Txze5W5Oc/YmGCoRxvrkMZGgklYZO3jAP3HthiSQUksM3Zf5r7/vD93VYRPIjdxfMGPRGbOqHYw0HA8dQ1te49HW61Qq7I1hhmzO323J3bdyne7ohk4qUo65ctH06PpSWQnHss55p/gfyr31Pend6eUlYw9CYI4bXpS3RBkswFo5IBG/dmBU9sG23As3LHsY1sJW786v+IR8bVC+3FJV803VDfPYIvVYrPQuz7slnvjvc8XnS9tL03ILzl+OX7kHKMZwpcNDg7NrIDHYDZQ2ihXS6764H38EvyulVyjtFO+fCI0AEChUNDp9KSkJBQKlZOT09zcDE8I/kcGNjGM8xljYpuyzSwkGRgIQ22siZ1kFFckFXd09wwAyMFnf5PFVCopvUi+6IH22EDYcJd6t7qj2mAxAAAsZuC198GU9cRNEkNh/VgT6836YnHxuaJz7hj3jYkb71Hv0Tpphp/F/zKW6LCKqXLiSiHIOGRTd9p6GiARGfAyIRauveYdpibiQOb+tfFrQ7JDknhJJ1+8fvI+2+HLhd2mnBr1dOY1lLBqF58K2JO+1x3jvjt9d3xDfG2HAFOiAdN2UL+uP7s5Ozg3eHXskq3IFa/zT3HZSWZpdXpkREthgk1CNvNzTOw0EzvNzE0zN+KKi2uriilmFtrAwhhYGGNtrJEZb2Lh7F+aWDjASYeERVBLfhsrPq7k+u7EzavfzTmEXByTsV/ATnr1+Dm7shIMDwCDGliMwGYtrFc3tk+r8QVHznle/XxT4iZ3jPsx4rEsQdZIPxMylTM6d7pbYU4sU1qnt9K2Qba6nrr71Pu+OF9PrGdoYWiBqMBhP/BfGq1W29TUlJGRgUQiU1NTWSwWnAsNA2ATw/wSxKdRrzxJBgAAbTfETzXVRpn4OdZ+AWTQAAAgCCSWq/rUn7yJ2iCbfYCrJ9bTE+t5iXypvL18zGLFaLZ67XvQNzBFGnO9SF/WqBsJax/57oH18EB7XCm5Mj4sAOAlMj88MnN8qHK2jiGYYqViMpvSuSmHEjevev21P977ZdpOTtlN0McCALyMJYe/dWxintSQR9dM0hVEOaxM56cH5wYvePvDf976PqLmFf/nkYLCTiibNsFNsJqAQQ00PUAhUrVRsmmvj6YGusR8v+H9vHDMOjrp/DATBTiZECfTykktQd4XlWIsrcVmSblZSrN00KwdNENXY2Zpe2uLxCbnWvu41j6upbfBKmNb5TygaAEqKVBJ+8UlCQWh+6K+Xx7xlX/C+teUO1x2kqUlH2ohQpxMGvpeW8ErEwttrI011bzX1aIzSZwWeqlFmG+RUK29TTZVB2QcAqMaPndruhFMREBqgAvKZX/WfgKH0KkeOxNpTBUTXaAns6ZOaG9WND+nPd+YuHF1/OojuUcymzPlur/CWECTySQSiYhEIgKBwOPxVVVVfX1fdDQTzN84sIlhnIPNZhsaGlKpVCqV6nlUyomr70F3jZx0q68+zaz7ZPFhskD4UpX+591Knpz3qPKRN97bPpudJCKpjZ9Uber1eqVSqVKpOjs7V22+wOE0q1QqpVKp1TreVOS0AmqTobm/2R7WBeVyknSyoLVgTDHoSFiVSnXjSfz5OzGqnxmZH1fWOFQ3roWTHaPVWCwpPk06vQq1aj1h/fPK5wK5wGqzALNR21LdVfDMSH8b9eLF5YdYe0y1Wj36+V9j23BBnQORGCyGInHR6YLTK5ArfPA+z2qeIYsz9px9PfocYt1QnfhDKMiksyrbLdJqm4AIcdOgRsJQ1StyzvHL2FXukX90R6y4WXKF1lpk1MqASQ8sRmAxgp+rkvadjymkjE08HtABQrlGN8EDU2ob9ULhBc94z21J217TXgvkDjLLj1x8X0ypBdZhYFBBOvmwXEIo7JQLWRZhgZmbYW5KtDHREBMDNRF6mWhM5dPdqYFLIudsw/shmAiVbsIF4hgTZ9E0vI4Jc7C7NF0x9TH+yf5L45buzdybwEn48pVIAACbzdbe3p6fnx8ZGRkXFwe3xIKZCNjEMM6BzWZ/9928uXMXzpu/+Kuv52z1WsWJP75u1fdff/1tVlbWJ6dCgFCm5fS2RtVFjbRNSOGlDAw73nY+fPjwn7/5y/yFi+fOW/S/v/rm2zkL5sxb/PU3c3x8fIzGse/FEqXkMunliugNK5ErD2QdSOGmTLQJefDgQXvYefMX//Hr777603ffzVs857tF//4fX+Xm5trPKWkYYn7agcQ+euhqyVU3tNvq+NWXyJdonbTRFbcMBmP+/IVz5s4/5L+Giz8fHuIzZ+7iOXMXffXHPxUWFo6cVi8aLmZpR4et7qy+WnJ1DXrN6vjVl4ov1XTV2Nt4NbA7A0+8Mls+vH3rTABVIO9vF1hEhSYWxlzzHqpHQ81Eo5BUy4q/lXvUDbF0JXLFTfLNmo4ai3Wy3J9DF6NIlLENotnthlz6Jzo0WU3VndWXyJdWx69eg15zrfQavYs+yZyDoAtRBeUf049VwwBXqh699ldq+7IacYdxvkte/rsfZu0z0llO2T1zTRTEzYDEpZC8qJW8+QAAIABJREFUGRp24OPRJtYZbKhChUY/VmlynTyJm7Qvc98PsT9sSdoSXR89uqfYl6Svr6+8vDw2NvbFixd4PL6hoWH8/1UYmBFgE8M4BxqNtsrFndU8UC9QVzYqaxtkNHprauXAhoCTsbGxI6d1ajoR9VjX6B1LYpbvTNuJYCKmXKxs3bo1Fp3FlajpXDWVpSyqVRMZ6ghc3fLlq0bmvnWoO7BN2D0Ze1yRri4x2+6RoycPC0HQli3+CFwOV6JmcNUVDariOhWRrs6oVruv35eSkmI/raRB19IBAABWyMrqZT2oeOCX4OeCcjlBPFHQWuCw5zCRSPRZv5UlUFGY/Q0c2RD1TSWFkU5Tu/ntSU39+CiaJbTRuDYAwEhYV7TryfyTBa0Fw+ZP3F/DEu488QoAACAbGBA01jWkZbPMdQhIUAD6m206ObeX9Z7x/kDaAe9471N5p0hC0pgIE90Bhz22Cmp1vHYIAGC2met76u9X3PfGerugXE7mnywWFxutU+hkfGePdpmNxDACAIZMQ2Qx+ULxBU+M53r8+sfUx7w+3sdX6hSWngaTIG+4FmGgvzOy8Jb2Spvu4wSI0SbmtBuyqj+mAgwMD+S05BzPP74Ktco3wfdJ9RNnzRueKWq1urGxEY/Hv3z5EoFAVFVVDQ7+FZ5Gw/zqgE0M4xzodPo6703tciDpB/xOUCcGlGZAFYJtey9iMBi1VU1sJYaSQzembNyYtC049alE3TbNyLsDA5MyKD0a0NID2FLAaAVVQoDIEru6rO1SduVL8s8Wn/VN8t2bszeuKU42LCtvNLdNYycyICAgJbu8RwOEPYAjBXViUNUCSvjAxz94ZE1cxNTkspswHMy+3H0+iT6ni04TxcRhaDLPlZWVbd4a2DkIJDLQ2A6am4SNnN6SZuC15dDovYEkRl1I2pNdabvWoNcE5wSn8dMmWrs3NHdtC4mwKdug1kwbE5GZy5ZIzQCAHlUPoZFwIOOAO9o9KCsogZ0w01qmkOvIsppPxujazABDVlBErDf0N/6J/mvQa47mHU3npyuHZ9Dl4+hVZPmofig0weCTgoK7lLu+Cb7rcOvsGQCT1QtBNkinsHTUGBsIBvo7SJwP9F0AgKJKXsj1D1MRC2qtLR1AZ9QVi4vPF533xHr64H1uU24zuhlfeCihHb1e39zcnJOTg0KhEhISqFRqV1fX1C+DgfkZ2MQwzoFOp3t6bRB1WVq6QZMEMFpAOReUcoF/8Lnll1Ysebfqq5sLA2KOYkqzy+qkiUVDHL6siS9t4LVNcjTy21ncNm+/LfiUIqkCcKWA2QqqmgGFC94Tub/b/2/znv/wx9uLAmKOxpdksrgScetgc0tvYkkfsaqzcdKwTI7Ee2NAYgZFqgA8KWC1ApoAULigsAl4bTr0MiKyTspGsJAeiMDf35m/4P7qUMIdYk0VX9Ajbh3gCbonuvKmZunbaOyWHUESGWjpBI0SQBMCCh8UNQHPjUHp6ekStQTBQuzL2Lf4nesm/B58E757qNvh/RQIBNXV1XQ6HYHA3Th7thkbVoF5RK3iRhTx4+qxR7KPeGA99mTsiWPGzajLY19fH41Gq6mpodFo63aEPnkew2AwaDRafX09X8Z/Vhm15I2/B9YjKDsIz8Z3axxf23hkMpk9bHV19fqdVyPe4BkMRpWg6k3dm9XIjSvi3O2TlWc6E8mmlTOzXlW8DRpuJKQQ0jcG3qipqSmmUi8kZ14pubc5abM33vtKyZXSttLpbAM4HYPBIBaLi4qKcDgcDoejUChdXV2TZOHBwEwEbGIY5+DYxBzgH3LpX3cuXnPm5I5Tz4LPxR0Kiw65nXYlsnbv2TeBpyJ2n57iCDwV8ef57uNNHJXP++2mP6w4FmwPezgsdt+Zt4EnI3affn35HSPkbkbgyeeTh/12ZWBSNk3a/6mJG4DXT4f+773/Ouf5jz88c1v/6sa2qy/2nHpz9DwyKDRq75nXk1/tvtC3rlvCdhy4LJEBQSdolAB6CyjngaIG4Lk3aNXtVX7Jfnsy9sTWx8ZQWHzphIU9Op1u8eIfVrt5e3n579v+ExN7++D+db9Z/Jt/C1288I1LYFrgG8Ybrpw7i3+mp0+f/uXbeV4+mz09t3j7HFjtvvWPP3z7Xxf913/e+89uSLcfXm97VhE1iwbOjx8/nv/d4s0b9ri6+fzL93/6L8v/y38/8D/+8/6Cf9r7/wS8ey6UzzJPeGhoaP6CH/Zu303HPSe9DvnD0t//txX/7X8e+b9+e+H3Ho89SK0kZ01bmhEWi6Wjo4NCoeDxeAwGU1hYKBaLR7L8YGBmAWxiGOfg2MQ84L/n/OvX77Qa68CgVq5QKwZUNbzBjApFn0Ldp1DJB9STH30K1Rb/7fiU4k9MzAPRaYKVy916e5SDSp3851B9ClVPnyqlXNEoUvYPTBZc1q/c7B9ASC8duyZuBF57D52JPsPqbehTqNOpOq5IP6Acsgef8moHVNrE5LTN2/aOrIk/mLgReO4JOvn+JFvOto9kKGGahF0Tvndrtdo5X88VSoz17arIivT9uD3zX61e9G7b4ksbD105NJ2BjBNx586d+/feDWhBhUD2uDRxCy54SYyXS+z2/2/z79BlBfhS1Qwben7g9u3bwdfDntOwfrhdy6Ld/QlH71Oz40oFP7psjUqb7sJ6PEqlct7CxUk1VReJz7Yjlq2OXLgj+exzOnXnmevh4eGzDjs7IAjq7u6urKwkEAhoNJpIJMLtOGCcBWxiGOdAp9N9/LbKtUCmA20DoFkGmJ2gtgsEBF1Do9Gjz2S3m0obZ/D+tWvXzsz8GrUFdKqBqB+we0B9F8AV9rquWTuSsTWazGqNXD21q3bu2JFdyFBbQJcatPYDbi+o7wTV7WD9tuN5eR/6bWVUq3sGZ9Z6kEwmbwvYN2AAsiEgGQB8GWB2AVo78N0akp+fbz/HBoFsmrq9b8Lsp77Bvq+9vzmYdtYNvX4tektQ2v1LaWQ0VR96A3f58uUZXc8Y7j6+639tzzHS5VVIL0/M9tO5LxC0prQq1cIFq2MyxF0zH/rQp+/LEme5PXf7U/hfdqQeDC+Lz2WLGUJAbwEZVG3gsRflnFnuG3dpuyJpkb85+ptVSM/tyUcelWALWc00AWC0gpCwt3fv3p1d2FnQ399fU1OTmJiIQqEyMjKamprgdhwwzgU2MYxzqKqq+ubbuQ+exYQ/i7vzGHn9Aeri3bjzdxHfL/d+9+7d6DNrmnXl7BkMGfTx8QkOCXvyCnH3CeLWo/gr9xEX7iL2Hb//3dx548fUGExQYrlKOTSFPiEI8vLyOnL8/JNXiLtP4m49Ql4NR128Gxd6GzF3kSuBQAAAWKxQElXVO0MT5+bmLlq89NGLuPCncbcfI689QF68Gxd2G/HdIpekpCT7OWYrlFKh7lOOXRNbISutk3aTctMd5f5Px//5UFoYpq60RjjU2AqobEBtBmF3sX7+QSnEmuQ82nSONCIjt6CRVMzNLatFV6ecK7zwHzf+9O3DBaH59xLqqmuEwywRqOaDtIrh0w/yLryuTsypnixgLi09v5ZYyC4gczMpldFVqAMZB//4YO4/nf76t/4Lwl487lAASTfgtQN6C6BwQXaN4UZMw7uk+uTcScPm0VLyajLy64gF7IISTkY59W1VdEDyrj/c+/a/H/rjfwR8V9DEbu0Gok7QIAaVfFAuAMFhL+/cuTOjf5dZoFQq6+rqkpOTEQhEWlpafX29Ujmb+VQwMFMCmxjGOXR0dFy5cuXcuXOXLl3y8N31vWvAxYsXz507d+7cOTqdPvrMcra2doJ2GQ5Bo9Hnzp07f/78qVOn/rBwy5EjRy5cuHDu3LmIiIjxvfK1wzZciXLYNEUCLQRBKBTKfnmXL192Wbdr2dqdly9ftn+nsbERAGA02wjlyn71zEwsEAjsv/jly5dXeQaODstmf2ijYbJA+NJBjf7jRjBHzrH3IXGNdz1dcDq5Pvm7JfOFElNXP+BLQZ0IVPEBtRmE3sEudN15/Dry6OWYSY5jV+LO3MBcupN85HL0skMh/+e+H//HmT9892Kxf9z+OZtcrj98MTAEJN2gSQJqBKCUDeIKh/ZfRIdceR9y1XHA41fjwm7iLt5K2nf+5bf7Av/n4UX/fPF/L3m9amvkwX337565h17qHvLgKV6mAjwpYIkBTQBK2SCl2nrhdWXwxfdHLkdPdKknriLP3Uo4d4uwM+zpf+ze8n8cnfebq/++ItJt29uQ/fce/XT6+cKFa0XtJnEPYLeBWiGg8n5xE2u12sbGxvT09NjY2MTERAaDAY9FgvmlgU0M43xwmdU3XqZP9LfFrCF22yx3LL33P1JpJxuYo9RaCRSl2TKzp51vMEWPonLGfFNnsCZRVAOa2Q/GeYUqfBLjYLCE0QhyKi1mC2hXtUfWRm5K3PRj3I/7M/en8lLtvRgtFsvCuYu5Ik2rDHDaQZ0IVPIBVQBC76DPnj07nR8tHBQ+oz3zS/BbjVkdRg4rkZYoh1UAgPDw8Ft3I3o1gN8BGiSgpgWU80BapW7OvCW9vb0TRbMBG6ObcYl8yQ3t5p3oHV4dXi+r1xs/juK4c+fOrfuvetQfw5ZyQAxJtdIjQCabrLbKaDWWtpWeKTizCrVqQ9KGl7UvuQqu8efsJ5lM9v2Py/lt+taeD/ehgg+oLSA4LMLpJjYYDHw+PyMjIzo6GoPBVFVVyeV/hb6YMP+YwCaGcT6IpNKJpiLaIJDH0Ih7Z9NvSKs3rNt7r0s2WauEboU5vUo9zcEAIzyLyRk/AUKts6ZQlUrt7E38JCr7/hsHn0h4vR0nkt8HpO5ahli2I3UHkoUc04dErVbPm7dQ0muTaYFEAfi9gCkFdZ3g0sOkM2fOTPITpWppLDN2e8r2FagVP2X9lMxLVho+2VC9e/fu/cfvNDYgHQRCOWjqArXtoLAJzFu4vKdnbBU2BCC2nP2w8qEP3scV7Xq28GyZtMxkc/BJ6NatWw+eRo0JS2KBb+cudmhiC2Shd9NvUm564DzWYNZcLbta010zPhOtp6fn+yXLpf1ApvlwH+qloK4bnLj8/vbt25Pch+ljMBhaW1tJJFJsbCwKhSotLe3unn2KGQzM7IBNDON8JplPbLFCqRXKXuVs9DakG163997ks5hae0x5NZqZlnQ6NPGAxpJWqRrSz75TxJOo7PA3GSNfyrSyVF5qSF7I0thVy6P8XtIiRAMihy9Uq9V/+MO/7ws6HnQkbN/B0N1BoQH7Q3fsP//9Cu+TJ0+OP79D3YFrwu3L2LcKtWpH6o5YZuz4CQp2bty4sXzlmuDjF346FLrnYGjg/tAdP4Vt3Hnyt//rdyMGgiCIK+e+or/yT/Z3Qbkczj2czk8f0wx8DFevXl2+0m1M2E07T/72//3daLGZrWZmD/Nh5cMNhA2u8a4niCdIIpLDVmV2urq6fv/7f/vp4Mmg4J/vw0+hOw5cmP/Dmps3b05yPVMyPDwsFosLCwvj4+NRKFRRUVFbWxvcERrmrwVsYhjnM4mJDSZbElU1qJ3NW950TNzUNjx+JOKUODSxTGnJqFLrDLM38cvogoevc4YsQ0Qh8TTptCfWcwNhw7OqZ6lMOrFusou0WCxZWVkIBAL1KQgEgsX62J+yV9ubxk8LyQtxx7hvTd76sublyLymiWhsbIyLixsdE41G4/H4zMxMo9EoHBDG1Mfszti9Br3mp8yfsE3YaTb3aGhoGBPWHjktLQ0AAAGI08d5VfNqe8p2N7RbcG5wKi9VoZ/64avBYEhNTUUikWMix8XFcTic6VzY+ICtra32XhxoNLqgoEAkEsEdoWH+6sAmhnE+k5hYqZ39QnM6Jq4R6MvZMx787tDEXQpzVrXKMFXy10RoTdowxNNFN323pGzxS/C7WXazUlpptBgBAAIpKGXNIGdtDIPDg3nCvLOks144r02Jmx5WPqzrqbPaZr+e0wBNXkfe4dzDHliPXem7YpgxokHHi/WZIrfKkQ3IXem7PLAeB7IPYBoxHeoOp0SeEfZmWMXFxXg8Ho1GFxUVCYVCg8Ew9SthYL4IsIlhnM8kJu4dtMxab9MxcVmTltEyY8k5NHGbzJRTo5lp8pfBYqiUVt4tv+uf6v+n+wu8XweQJeQh0ydVW3SBvpI7448LWpO2RFJymXzZL8HPL8HvdvntCmmFwTJ7nYzslnvhvLalbIugR7D7xg5JnB1StRTXhAvKCvJAe+xK3xVdH92iaHFK5BlhMBhEIpFdwFgstrCwsKWlRa+f/WcgGJhfCNjEMM5nEhO39hiJDLXVNptOTtMxMalOzWmfcWK2QxO3dBlzGRpHvUMcYINs9T31jysfb0nasg637kzBmSJJ0eUI1NN3DnKnKU1DrNbpXqTJaqrqqLpNub2BsMEH73Ox+GKRuGimDZxHozKo8lryzpDOrMOt25K05WHFQ0Y3w2xzQrNGuU6eyks9RjzmifXcnrI9oiaiqa/JYfeVXxSTySQWi8lkMhaLtXejFAqFsIBh/paBTQzjfCYxcZPEUMycQVuP0UxpYggCWTR1m2yyMieHODQxT2rMZ0wtvBZFyyv6q+0p29di1h7JPZLCSxkZ6vAiOv/+64wx50MQINUNtXRNfZENvQ2Pqx5vTNzoifU8TTqd05LTP2pK4EwxWoxlbWWXyZc9sZ4fdss7KifJlpo+WpM2X5R/mnTaA+uxKXHTo6pHtd21k01b+mUwmUytra12AaPRaBKJJBAI4G6UML8KYBPDOJ9JTFzN01XxZvnmOKWJzRYosVylmHkFsEMTN4gnS/7q0nQhG5A703a6oFz2ZuzFNGLaVe1jznFYxWS1QqkVyp6BCdegrYOtbxlv/ZP9XeNdg3ODU3gpvdoJK32nBIKg2u7a25TbXjgvd4z7+aLzZDH5c5bUI5it5oqOikvkS+4Yd2+8942yG1UdVU5R+4ywr4ALCgpQKFR8fHxBQUFLSwssYJhfF7CJYZzPJCYuZg41SWbZ1mNKE+uNNmzx4JQNtsbj0MSMFgfJX4PDg8nc5J8yf1qOWL41eWtkbeRElUhgAhMPG23J5YOD4/pxyrQyVANqZ9rOpXFLA9MC4xviOzWOK5GmSXN/89Pqp34JfqtQq0LyQnKFuRONQJ4prF7WnfI7HliP1fGrzxacJYvJQ8ZZ7nPMGrPZLBQKiUQiAoFAIpEFBQWtra1wEhbMrxTYxDDOZyIT22xQTo1G0jvLfcspTdynMidRVTNt6wEmMHEVT18v/LByHTIO5YvyQ/JCViBX+OB9nlQ94cl5U4Z1aOJ+tSWjSm38+R4M6AfS+GlB2UHLEMs2JW56Q3/TOtg6419gFFK1NLouekvSlh/jftyXuS+Rm9ivn/2e9mgECsEL2gu/BL9liGWHcw5nC7K//FBCexIWkUiMi4tDIBCFhYUSicRk+tI74TAwzgU2MYzzmcjEwyZbSoW6fxqDkhwypYmFXYYc+mQNKCbCoYlpXKhaoKjuqL5YfNEN7bYWs/ZayTVGF8MGTVf1Dk3cNwAKa839WlVRa9Ep0ikXlIsXzutBxYPPzFvuHupO4CTsz9q/DLFsa/LWWGbsZy6pR2hTtsUx4wJSA5Yjlu9K34VrwjlL7dNHr9cLhcL8/HwkEmlfAcMjgWH+noBNDON8JjKxQmNNq1JqZtu1akoTM0V6Mms226TPYnLuvU4b+dJgMdR01hxMvbYqxtsT6xlWFEYWk+2lwDNivIl1Jl0Sq3hL/FkvnLcn1vN66fXqzmqLbfYNNfu0fRnNGceIx9zQbpsSNz2nPW9WNM862mg6NZ0EDiEoO2h1/OodqTve170f/yD8l0aj0fB4PCKRGB8fj0aji4uLJRIJLGCYvz9gE8M4n4lM3N5nyq5Rz7RCd4QpTUxp0tKbZ5Oq8zKG9PB1DgCA2ct8Vv1sa/LWtRj3dTGH4+vSlcOzH4T3NCr3SWQeAMBgMdA6aXfL725J2vLDu7X7U88Ui4u1phmXFI8wODyYL8oPKwrzwnltIGy4T73/mc09RpBpZRnNGceJxz2wHv6J/s9pzzny2XSz+hwGBgaampoyMzPj4+NxOFxZWVlbWxu8BQ3zdwxsYhjnM5GJOW3DpLrZp/ZMbmIIACJDLeicTefC2/HINXf27c/Z74n1DM4NTuYmd6i6s6sNqtlsdX8kApkX9PBBJDPSP9l/HW7dqfxTWc1ZybQ20Wy3jbUmLaWdcq30mm+Cr1+C3/XS6+Xt5cPmWWbAjUY5rMwX5ocVhnnhvDYmbnxQ8YDeRTdbv9zq02az9fX11dbWpqWlxcfHJycnV1ZWdnZ2wr2gYf4RgE0M43wmMnEVT0fjz77KZXITW2xQUrlKrprBTq9YKUawEEHZQX9+sGB5hCeWjZUoJR+imUFm9ZBCM0sN8OS8qPqoZa/c//PB/GPEY4ncxJEi47ya4Q75zAxnspponbR71HsbEzd6470vFF8oaC1QGz7vYwIAAAC9WV/WVna15Kq9b9dNyk2qlPolK5EsFktXV1d1dXVSUlJ8fHx6ejqDwZDJZF++HwgMzF8R2MQwzmciExNrZ7lmtTO5ibXDNlzJoG54anf2ansT2AmHcg55YD0C0wNRbNSJFxEPIj9pwTGgsWRVq9S6mZm4TdmGYCL2Zux1x7gfIR7xCw++Ho0YfYLOYEutUPWrp/txoaG34WnV0y1JWzyxnqdIp7IEWX3avhldkkMsNgu9i36XencDYYM33vt80fmC1oIvmQhtMpna29upVCoej8dgMFlZWQ0NDQrF1DMhYGD+LoFNDON8HJrYYLKlV6p6Bmb/tG9yE3f2m9IqVZM8hFYb1FmCrJC8kDXoNf7J/s9pzxtkDfaZuK/jCu+9+iS1qmfAnE1T66c3iEmukxM4hIM5B9eg19iTm+wzkSKiCx+8zh59Zu+geTrzncRKcWRtpH1y0eGcw0ncpK6hrulcyZRw5JwnVU82Jm50x7ifzD+Z3ZIt18mdEnk66PX6lpaWwsJCDAaDRqOJRCKXy1WrnbC4h4H5VQObGMb5ODRxv9qaXq3W6Gf/2G9yEzdJHD+ENlqMJW0loQWhrkhXH7zPPeq92q6xvRjHVzFJZMYcmtpqnSy5TGvU5rbkhuSFrESu3JS46Vn1syZZ0+gap/G504IuY26NeqLxyTKdDN2I3pW+ayVy5e703fEN8VK1dJILmD7tqvb3de+3Jm9dFb8qKDsoiZPUM9TjlMjTYWhoiM1mZ2dnI5FILBZbVFQkEongNlgwMCPAJoZxPg5NLOoxZdNmOfvBzuQmpnKGRj+EtkG22u7aG2U33NBuq+NXXyi+MMnkovEm5nUYJkouM1lN5e3l54rOrUKtcse436Lcqu+pd5i3PN7EdIGOyhkbVmVQZTRnBGUHLY1builx01vGW+GA0OGPnilynRzXhNuVvmtp3NLtKdsRLMQXG0oIQVB/fz+DwUhJSYmJicHj8eXl5Z2dnXANEgzMeGATwzgfhyamNesquJ+1DJrcxAW1xp5+AADgyrlPqp744H1WIFeE5IWQRCSdaYqfO97EtS26yk+v1mKz1PXU3abc9sB6uKBcwgrDytvLJ59zMN7EBbWalo4PD4m1Jm2RuOhU/qmVyJWeWM8HFQ+cVS80ODyYJcg6nHN4OWL5esL6lzUvnTVveEqMRqNUKqVQKAQCITY2NjU1lU6nDwxMNj4LBgYGNjGM8xlvYhsEcmialq7Zp2uBERPLHDRPNprBM2LtA0rk7tTdrvGuB7MPpnBTpl8KPN7EFWw9t80GAIAgiN3Hfk57vjFxowvKJSQvJEeQM2be8ESMMTFkA0SaWSzT1HTWXCu9tg63bi1m7ZWSK9Udn9XcYwS1UU2WkEMLQ93Qbl44r3vUe6xe1ueHnQ4ajaa5uZlEImEwGBQKlZeXx+VyNRonzJmAgflHADYxjPMZb2KN3pZWqZKrPmtn0mq1rg4Ml8s/eX/vUnWlsFN2pe7/7o3LgYwD+Ea8XDvjFKTH0Xk3X6aN/g6pbii3qQnBRASmBa5BrwnKDkrkJM40uelJVPaDtx9Ssk1WU7GwOgB93Ru70RPrebbwbIGowCn1Qjqzjiql3ii74YvzXYdbd4V8hSqlfoFSYKvVKpfLmUymvQUHHo8vKSkRi8XwGAYYmJkCmxjG+Yw3saTXlF498+5aNisw62z6AduQDFJ1aLt4ty7f0wpqgZwrFZII1S+PZP3kEf19QOQ3Z1AnUNkpVn4OJKZAwgILN93Ezzbzcz4ewkKzuNQsLjWLS8wSqrmTYemqs/ZxrXIB0HTGxeKio5MBAACydao7CWyCB3L3SpTXiZwTiU2JMo1sdvfhdWzRrZfJ/AH+C9qLgNSAH6PWbk04mtmcqdA7oVzHaDHSu+gPKh5sTtrshfMKKwwjiUhOGXc4OVqttrW1lUKhJCUlodHolJQUGo3W3d0Nt+CAgZk1sIlhnM94E1dxdZRxEwY/AEGQSWcbklkVImtvo0VabWwpNHIzjSyskYUzsDAmFs7WSIC4aTYmvgQdlkDYfSJ2ybp3323BeT8qPl/XEG9so1Kp7WxmO+ioNEvKzZJys6jIJKF8+PPP3zE2E82CfJMg38TPNrFTDE3JZhYWasBD/AxR9vMS/AVC/vHDydu8kcs3vF0cFHehuhpt66kH6m6gUwCTFkx78IMdgUKwP/bcn2//6JfkdzjncCI3EVspaBJ/rq4gADXKGl/QXmxL2eaF8zqRfyKjOeOXrkSy2WwymYzJZObk5OBwOBwORyKR2Gz24KBzxizCwPyDA5sYxvmMMbHFCmVWa0SynxfEVhOk7bPKOJY2qpmfY2ThjHUoAxNjYmGMjQkGbpZZRLZ01FhkbDAoAToFMGiG1J2FzZlhpLP/cuUv3hifZ1XPWN2skWwpiw0kVWpkqtl0ZRrUK3J5yTviNv7w9C/bEjc8q3rKbC/raGnKK+nRN1Nt7BRTA87AQhujD+vXAAALb0lEQVSZ8QYmxsRJM7eSLZ21toFWyKCGHLm5XdUe3xC/P2u/X6LfN3dW/BR1rlX5YcphLs3QrZi9iQUKQVR9VGBaoCfW81DOIQKH8EsnQut0utbW1tLS0oSEBDQanZycXFVV1dbWBu8/w8A4F9jEMM5njIllaohQptDIpBZppYmTZmTEGWvjTA04EzfL0l5plfOtqg7b8CCwOsjnqu+qDy8P30zY7J/of4F0acHBA63d3WPO6eg3p1Qoh00zMLHBYiiRlFwuvuyL892VuWv53e0n3r6AwIfPCpI+kFPzc04WZIUMapumx6YQmjsZphaSqTHJwEQba2NNLJxNWAj6W4BB06/rzxfkn80/uw6zbmfKzsjaSKFS+CAy42lkvj1Ml8KcQlUaZnKRH347dUd8Y/y+zH0eWI+9GXsRLIRo4BdMhLZarTKZrK6uLisrC4VCYTCYvLy8pqam/v5+aKI6aBgYmM8DNjGM8xltYkjVVlUjzM8tM9bGmpqSzG0V1oFWaHgQTNpYuFHWeL/ivm+CrzvG/WzBWZKIpBxWmk2Q767HvX1jWzLRBdMdhmiFrLROmj1veR1m3RXylbK2MqPN+Cq28EHEx2ZY9UJ9adOkAa0mYNQClXSQk56ZeTAE6eoSvWhr1JzHuUdZPXUjZz2Lzh3JnaY160oaZjB8aXB4MIWXcjD7oGu86/aU7W9r39r7dv1C2OcPFhQUoNFoJBKZnJxcUVHR3t4+POyE8RIwMDCTA5sYxvkgU8rDHiQCQx/ESxqqfo/PZEva5cA0dTKRWCmOqInYmLhxBXJFcG5wBj+jX/dxKL3ZAvnsf9A38IkjLVaQVqkSdU9RH8WRcx5WPvTCebmgXE7lnypoLdBZP5YLRyBJ4W8zR74kN2obxFMYiN5Bv1V6ywfjsyFhQzg1nC4q0AnyoAY8xMIBGRMAEwDgaUzew/fZAAAIgKwaXVvf1KVKw5Zhkoh0nHh8JXKlb4Lv46rHTX2f9O1yIvbmz+Xl5QkJCVFRUWg0mkQi8fl8lerLNaCGgYEBsIlhnAUEQSqVSi6XDw4OvohOe33/Zj/pRkcFurapM7d2Ck12abpQDagdqTuWxi0NTAvENGFk2o/pynq9Xi6X9/f3i8XiFZsvslhNCoVCLpfb+xV3D1iSypUTdXIWK8VvGW+3JG35Me7HA9kH0vhpSsOHImOTydTf3y+Xy5VK5dWHqNBb0UqlUqFQdHb1pFIV7X0OWnZAAGL2Mu+U3/HAerjGu4YVhlHaKJ8097AYLTJ2NzlCXngPyFk3nuJDb8UqlUpGQ2tMlkhvmNDEJqupUlp5iXxpdfzqtZi110qv0bvoTpk3PAaLxWIfPpiZmRkTExMdHW1vviGTySwWJ9Q0w8DAzALYxDDOgc/nL1q0eMHCH+YtWLLdz5ONPbPJfcXCFT5nn1LK6yQOXyLTylL5qQdzDq5ArtictDmyNnJkKOFoQkJCvp3z3cLFS+YtWPL1vJVz5/84d8GPf5mzwM9vvdVqpbD15eyxO8mdmk50I3pPxp4VyBU7knegGlC92t4x5xw9esQedtH3S/8yf8Wf566Yt2jpnHk/zP/R7UVCk/bTnCReP+959fONiRtXIlcG5wZnC7Inau7B5/PnzF2w39+DjTv/5vzOb+Yum7do6Tff/fCHr74pLy8fc7IVstb31IdXhHvjvV1QLqdJp8listHR8/LPwWq19vf3NzU1EYnE+Pj49+/f4/H40tJSOPcKBuZvBNjEMM6hurp6latHU4uK2aJt5PezWJL0isHofFXgqUgUCjX6zIHhgTxh3qn8U25ot/WE9Y+rHk/e5dHf3x+BzeFLtbV8bWWjiswcItVpXyewVi5f2SnTJJcPqX9+/No71JvKSz2Uc8g+bekN481EDZwhCNq8eQsqIY8v1dbxtVWN6hKmmsTQZlQOnbmTnEz+UBQkGhTF1MfsTNvpgnLZn7U/gZ0wZb1QXl6e9/qtdJ6S2zKgrXrPrKgk1WuzaJrV3oHp6ekjP50j57yiv/JP9neNdz2SeySzOdO5Qwnt9uVyuQUFBXg8PiYmBovFFhQU8Hi8oaFpPVOHgYH5YsAmhnEOdDp9nffG9j4gkQNuFyjnARRZj6uANgScwuPxAAC9RV/VXXW36u629G3b0rc9oT9pUjRNJ/LuwMCkjLIeNWjpAWwpoLeCSiGIyxItX+ZKoqkZAmjIPFTWUXaFcmVz6ubArMC39W9bVC1Thg0ICEjJLu9RA2EP4EhBrRhUCgCZA16ndmXUNeeIck4WndyQsuEw8TCeh5cbp1uwS6FQNm8N7BwAgh7QypPweT1VQkBtBr4bQ9LT08UqcUx9zJ6MPW5otwPZB/BsfO/Q2MX6rDGZTL29vY2NjYWFhQQCwT74iEQiNTY2KhQK26QpcjAwMH9FYBPDOAc6ne7ptUHUZWnpBk1toIpny6abSjhg64Hzpx6dCq96sOq9279en7Pm6dbw9KhSRiOH28PmdNc1SugsEb1h4oMl8vLdjE8pkioAVwqYraCqGZRxQVym2H3XqVP45BO5F5ZFuv7+2hyfl7tf5KAr6nlcbm8Tp6uuUTJJ2Bqm0Gv9zsQMirQf8KSA1QpoAlDOBYk1fV6I01+FL/7jtR8Co0+girLpLBGPJ2tgd9Q2iie7zgYRvUFU2yR+GYneEnBIIgMtnaChDdQIAZUH8DTp98e8V4av9CX47s3cG1Mf0zrY6pTbrtFo2tvba2tr8/LysFgsCoUiEAhFRUVsNlsul8N9r2BgfhXAJoZxDp+YWAJqW0AlH5Rxgf/xC388+0eXpxtdQw9vO/PwYFjs0QvIA6FRe8+83XPm9eTH3jNvd59+/ef5bmNMXMoGp5MTvn60Ysnb1SsfbFxzNmTHqSfB5xFHziP3h76fMrI97JyVgUnZtE9MzAGxZT3zT21aGLBxb9jboxeQh8/H/XT23XQu1X7sP/d+tf+57Qcu203cKAH0FlDBA2E5iN+c/JfT+NOfP23JbDb39fXx+XwKhZKamopGo9FodFpaWnl5OZ/PHxwchNe+MDC/OmATwziHMSZmtIByLijlAf+fzr2IfKHXWbQay5DGqFLrlGrtoGpoOodSrR1QDm3dth2fUjzaxBQuuJyYumDbAkmPRDdk1mosGrVBpdbNKKz/1gBCeqlU8cHENQJQ1GCLK9R7rD+GxSbo9RalarrXOXJotMMpqembt+0dbWIqD2Qxh1b77SKTybO4sSaTSS6XNzc3V1RU5ObmotHo+Ph4AoGQl5dXW1srlUrh574wML92YBPDOAc6ne7jt7VfB/r0oH0QCPoAqwvUdYOdQdfQaPTnRN61a2dWPl1jBV0a0KoA7F7A7AaEIoWbi+fndH3auWNnThFDYwXdGiBWAJ4M1HcCqhj4bT+WlZU167BkMnlbwL5BI+jTgrZB0NwHWN2AIQV+245Hvn3b0dExyTVDEGQ2mwcHByUSCZPJJJPJ9lUvEonE4/HZ2dmVlZUtLS0KhQKuOIKB+XsCNjGMc6iurv7zN3Nuhb++GR559U7khZuRZ69Hnr4eufBHj/fv339OZB8fn/2HTt17HHn9XuTl25HnbkSevR65K/jmnDlzZ90BCoIgLy+voODTI2HP34w8ez3y1LXIOQtXJiQkTB1iAvLy8uYv/OHOw8ib9yOv/HwfTl6N/Gbesgf376HRaAKBQCaT6XQ6i8VisVgMBqOsrKygoCArK4tAICAQiNjYWBwOl5ycTCKRGAxGW1vbwMCAyeSgvhkGBubvA9jEMM6hv7///fv3LxzB539Wm8a8vDyHYRMSEj4nIyk3N9dh2BcvXgiFjmufpkNXV9fbt2/Hx3z16pVUKtXr9Ww2u6SkJDs7OysrKysrKycnh0wmV1RUMJlMoVAok8k0Go3Z/ItPF4aBgfnb4f8HhhRL53W6ckM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AoMAAAGlCAIAAAAOEWtvAAAgAElEQVR4nOzdeVzM+ePA8U9KKV1SISREt9xEyZEz9xFLdyS5cqWEKMrRIXTrcEX3HZFSovuaZqaZz/2ZqSlZ1tr9+tr97fL7473b+rKWJarp/Xx8Hvsg08xsx+c178+8P+8P8gaCIAiCoK6DdPUTgCAIgqBeDZYYgiAIgroSLDEEQRAEdSVYYgiCIAjqSt+ixK9fv/71119/+eWXV69evXz58j//+c9PENQzvXjx4qeffnr58uXLly9fvXr1yy+//N///d83+CWCIEiMfZUSg/S+ePHiyZMnLS0tAoGAJEmCIHAcR1EURVFSTBEE0dzc/OTJE4qiCILo+CBFUYK3gA926TOFPh+O43w+H8MwDMM6vrkikejp06c//fTTr7/++jV+pyAIEmOdWeLXr1+/fPnyyZMnQqEQdBeERygUMgxDURRJkgRBEASBiSmSJG/dunXu3LnGxkYcx8EHcRzncrk1NTU1NTUNDQ319fU8Hq/jX6EeB8dx8GNMURRFUQzDCIVC8KPO4/EIghAIBE+fPn316lUn/nJBECTGOqfEv/zyy9OnTwUCAYqiYK9EURSGYSiK8nsNkiR//PHHU6dOaWhosFisJ0+egP99giDi4uKMjIzGjRunpaU1YcKEBw8egHEVJDbAwR4cx2maBr8CGIYJhcIffvgBHr6GIOiffWmJf/nll/b2dpIkm5ubwVC4V9W3A47jeXl527dvNzMzU1JSsra2PnbsGIfDAV+N+vr6Bw8ehIaGSkpKOjo6gr12Vz9l6CsCb8GAXwqapp8+fQp7DEHQh3x+iX/99dcnT56QJCkSiWia7uVpIUkyKipKUVGxb9++EhISMjIykydPbmhowDCMz+eDg5kLFizQ09OrqKiAA+LeA0VRhmGam5tpmn727Nlvv/3Wib+9EASJh88p8evXr58/f05RVEtLC0VRXb2v6y64XC6Hw/H29h45cmRxcTGbzebxeOCfKIry8/NTVla+cuVKe3s7yDPUe4AeCwQChmF++umnTv81hiCoR/vXJX716pVIJCIIgmGYrt6/dS8YhjEMs3//fg0NjcuXL3e8TY7j+O3bt9XU1PT19WNjY69cuVJRUdHLDyH0TmAWBY7jbW1t8GA1BEEd/l2JX7x4QRAE2Jt09W6t28EwjM1mT5w4EUEQZWXl0tJS8FXCcTw8PHzKlClmZmampqZmZmapqakEQXT184W6BvgNYhjm559//kq/1RAE9SyfWuLXr18/efIEwzCaprt6V9ZNgRKPHz8eQRA5ObmOEvP5fC6Xy+Pxmpqa2Gw2h8PpOGoN9U5gcEwQxA8//PBVf70hCOoRPqnEv//+e1tbG1iMoqt3Yt0XKPGECRMQBFFQUHi7xOD8lg7w0DTE5/MpikJR9Pvvv//av+QQBHVzHy/xb7/9JhKJKIqCR6T/2T+UGIL+Fljlpr29/fXr19/gtx2CoO7pIyV+/fo1WK4STvf9KFhi6DOAFbseP34MYwxBvdZHStza2gpWzurq/VUPAEvcAUwP/odZafAn6m3gDQt4mBqCeq1/KnF7ezscDX86WGIAx/GysjIPD4/i4uK3YwxWZubz+QRBtLS09M4vzoeAddqfP3/+zX7zIQjqPj5Y4ufPn4PF7rt6H9Vj9M4Sg0tZdPwVRVGRSJSfn6+goJCamtrW1gaGv01NTb6+vufOnSNJsrCw0MXFpaCgoDd8fT4dSZIYhv3nP//5lr//EAR1B39f4levXuE4DmdK/yu9sMQ4jjc1NaEoCsa+GIbV1tZu377d3NxcTk7O1NTU1ta2qqoKXMLI2dl59OjR1dXVx44dU1FRKS4uFvuvz7/FMAxN03BFTAjqbf6mxL///jvYI3T1fqmH6W0lBu9uOjg4bN26lcVigSMoVVVVixYtGjZsmJSUlIaGhomJSVlZGYZhBEHk5uYOHz78woULS5Yssbe3h6/z3oeiqEAgaG1t/fY7AgiCutDflPjp06e99pJKX6JXlRjDMIqiPDw8EARBEGTDhg1sNhv8zGAYlp6erqSkdO3atbfPqG5qalq+fLmJicnYsWOvXLkCS/y3wPEDuDY1BPUq75b41atX4MJBXb1H6nl6T4nB9QyCg4P79esHSuzq6srj8UCJKYp68ODBhg0b7t69+/aRFZqmz58/LyEhYWBgUF1dDWcCfghN0xRFwWPUENR7vFtisIhHV++LeqTeU2KGYa5evaqqqtoxIG5qanpn3tb7h1WEQmFVVdWQIUMcHBzgS71/xjAMPKkJgnqP/ynxzz//DNZl7OodUY/US0rMMMytW7e0tbVBhs3NzRsaGt4/1PzOkBfDsNu3b69bt05VVTUhIQEemv5n4LgUvF4TBPUS/1PilpYWOFHrs/WGElMUVV5ePnXqVJBhPT290tLST/mZwXE8LS1t/fr1wcHBfLiyxyegaRoOiyGol/irxC9fvoQD4i8h9iUmCILFYllaWoIMDx48OCsr69MvU00QhEgkEgqFMMOfAqz1AYfFENQb/FXitra2T9+rQu8T7xKDc5acnJxAhhUUFC5dugTWzPp0sMH/CkEQz54968K9AwRB38YfJf7tt99IkoTzaL6EGJcYRVGKory8vPr06YMgSN++fU+cOEHTNCzrV0WSpFAohFeGgCCxh7x58+b169c//vgjiqJwx/olxLXE4JylixcvysrKggHx9u3b31nkEvoawLnFL1++7Oq9BARBXxfy5s2bly9fwrlaX05cSywQCBITE9XV1UGG165dy2az4eGTb4MkSThvC4LEHvLmzZvvv/8eHpr+cp9Y4neuqwEuT9sxvgRn4r7ziWC1yLfP0P3bISmGYZ1+VINhmMLCwo5zlmbNmlVRUQHPOP9mSJJkGAYeoIYg8Ya8efOmubmZD2fTfLFPKTE43sjlcvl/HvXlcrkNDQ0doaVpurGxkcPhdMyeYxgGwzAOh8PlcgUCAUEQPB6Py+U2NTW9c+c8Ho/D4XTi/xFFUdXV1TNmzOg4Z+mdZbOgrw28LPvll1+6ekcBQdBXhPz+++84jsPd65f7aIkJgmAYZvv27XZ2dmBtyPPnz0+bNs3Y2Nja2rq8vJyiqJCQkIkTJ06dOjU+Pp4gCJIk09LS5s6dO2zYsFGjRu3Zs6e+vr66unrhwoX+/v4Mw4AjGeBVlKura1xcHEVRJEmSJPmFx8YJguByuatWrQIZHjRoUHJyMpxd/42B7yxchhqCxBvy6tUrPp8PS/zl/rnEKIrW1dW5uroiCGJqaoph2N27d0eOHLl9+/aYmBgNDY19+/YVFBRoamoeP35827Zt2tralZWVWVlZQ4cO1dLSWrdu3fTp0xEE8fDwqK6uHjx4sJubG5vNZrFYDMOAiyAZGRnl5eW1tLRUV1dXVlaiKPrZS1mB4+EuLi4gw/369QsLC/u35yxBnYIgiPb29q7eUUAQ9BUhL168AMc8u3qH0+P9c4lxHN+3b9+QIUNGjhw5b948Ho/HYrHu3bsH3vE1MDCwsbHx9/dXV1evqam5c+eOiopKXFyck5OTlpZWYWHhs2fPWltbQ0NDKyoqysvLR40aZWRkNHnyZF1d3aioKIZhbt68OWvWrLq6uoMHDxoaGurq6s6ePbugoOAzRsbgsLmPj4+kpCQo8bFjxwQCAXz/okuQJCkSibp6RwFB0FeEPH369PHjx/CMlC/30aPTaWlpJSUlNjY25ubm4JIJAoFAKBR6eHioq6unpqZ6eXmNGjWqpqamsLBQSUnJx8fHwsLCyspKKBTevXt3x44dBw4cCAkJefjwoZaW1owZM/Ly8pYuXaqnp1dfX3/o0CEnJ6fi4mJwSYaYmJhdu3ZlZWX92+8syHB4eLi8vDzIsLOzM03T8Cekq4BJW7///ntX7ysgCPpakNbW1paWFjjc+XIfLTHDMEKhcP369aDEOI5TFOXj4zNo0KDAwMDW1lYvL6+hQ4eCEquoqAQHB69YsWL27Nk0Taempo4YMQJBkHHjxj148GDkyJGenp7Pnj2LiIhQV1fPyckBSzrzeDw7OztNTU1FRcW1a9fm5eX924IyDJOSkjJkyBCQ4eXLl/N4PPE4HauHAj8nv/76a1fvKyAI+loQoVAIF0vqFB8tMVjW28rKyszMDOTtxIkT6urqFy5caG1tbW5ujoiIUFJSunv37uXLl1VVVfPy8s6ePduvX7+tW7emp6fHx8cPGzZs2rRppaWlmpqaq1evJghi//79I0aMyMzMNDc3v337dlNT07lz58LDw729vZWUlJYtW/avFmyhafrevXv6+vogw9OnT6+qqoLXTepaOI7jOP7f//63q/cVEAR9LQi4LDks8Zf7xBKvXbsWzNi6ffu2goJCv379li1btnTp0hMnTjQ0NKxcuXLixIkGBga2trZ8Pp/NZm/dulVWVrZPnz4yMjL6+vqXLl0qLy/X1NQcOnTokiVLhgwZsn///oSEhDlz5tTX11dVVc2ZM2f8+PHr1q3T0dEJCAj49DExSZJVVVXm5uYgw2PHjs3Pz4dT+bocXGkLgsQeAtf06Cyfcj4xiqLp6ek3btxAUbS0tDQkJOTcuXN+fn4nTpxISEggCKK2tvbs2bPnz59ns9lgDRCCIJKTkwMDAy9cuFBVVSUUChsbG2NjY5OTk8+fPx8VFcXj8UpLS1NTU/l8PphEHRgYeOLEieTkZHDZhk958jiONzU1WVlZdZyzdP36dXjOUncAXkv9/PPPXb2vgCDoa0FQFIWTcTrFJ66xxTAMOB0Ix3HRW0D2wKUDW1paOj4XTOwCHwQHilEUbW5uFggEzc3Nzc3N4IyjjmqCexCJRJ8+2xncw86dO0GG+/fvHxISAt+z6CZQFOXxeLDEECTGkK7ez4iPHrruNIqiAoHA399fSkoKQRBJSUlPT8+3F+CEuhYsMQSJPVjiTtNDSywQCOLi4hQUFMCA2MHBgc/n94hn3kvAEkOQ2IMl7jQ9scQCgSAnJ0dDQwNkePHixSwWC06W7lZgiSFI7MESd5oeV2KapktLS42MjECGx48fD9a+7urnBf0PWGIIEnuwxJ2mZ5WYJMm6urq5c+eCDGtqat69exdOlu6GYIkhSOzBEneaHlRicM7Sxo0bQYaVlJQSEhLAxTGh7gaWGILEHixxp+kpJQanKe/bt09CQgJBEBkZmaCgIHiBh24LlhiCxB4scafpESVGUZSiqDNnzsjKyiIIIiEhceDAAbjIWncGSwxBYg+WuNP0iBIzDBMXF6eiogKOS1tbW8MLPHRzsMQQJPZgiTtN9y8xTdO5ubkjR44EGV6wYEFtbS08Z6mbgyWGILEHS9xpunmJKYp69OjRxIkTQYYnTJhQUlICz1nq/mCJIUjswRJ3mu5cYoIguFzuggULOs5ZyszMhNdZ6hFgiSFI7MESd5puW2IMwyiKsre3BxlWVFSMjY19/9RhFEVFIpFQKAR/ZRimvb29vb0dXK+Cz+cLBIL29vbW1taO/y+SJB8/fvzkyZP29nbQdYIgHj9+/M4RbwzDWlpa4CW/Pg8sMQSJPVjiTtM9S4yiKE3THh4eIMN9+/b19/dnGOadydKg1kFBQTExMSiKEgSRnZ29efNme3v75ORkiqIIgkhJSbGzszt69CiLxQK3r66udnd337Jly969ewsLC2maLi4udnd3v337NkEQ4CFQFGWxWOfOnSssLARXaYTztP8VWGIIEnuwxJ2mG5YYXGfp3LlzMjIyoMRubm40Tb9znSWQ3oCAgD59+tjY2NA0nZSUpK6uvnDhwoULFw4cODA7Ozs/P3/s2LFLly4dO3bs5s2bCYK4c+eOrq4u+J9FEERFRSUtLS0xMVFKSioiIqKtrU0oFBIEgeP4rVu3Jk+efPfuXTDmFgqF778UgD4ElhiCxB4scafphiVmGOb69esDBw4EGbaysuL/3XWWcBzfs2ePtLS0tLS0i4sLSZJZWVknT57EcZzFYvXv39/b29vd3V1PT48kST8/P21t7ZKSkpUrVw4ePDg1NRVF0Rs3bixdujQvLy8lJUVdXd3R0XHDhg179uypq6ujaTo0NHTZsmWNjY1hYWFWVlZr1qwJCQnh8Xgwxp8ClhiCxB4scafpbiWmaTovL09bWxtk2NzcvKGh4f1zlsCO3t3dPSQkxMTExMnJCcdxmqbb2tpEIpGvr6+iomJqauqGDRtmzJiBYVhYWJi6unpcXJy2tvbevXsfP35cUVGRmpqanJxcUVGRlJSkpKRkYmKyd+9eJSUlFxcXhmFcXV09PDwSEhL69++/ceNGe3v7hQsXFhcXd/krlR4BlhiCxB4scafpViUG5yxNnz4dZNjAwKCkpOQfJksTBIFh2MyZMx0dHXEcxzCMYZiLFy+qqqoeOnSIYZi1a9eampriOB4WFqampnbp0qXRo0d7eHg8ffrU19dXWlq6X79+Li4uSUlJqqqq4eHhz58/d3R01NHRqaysXLp0aVxcXGZm5vDhw6dOnWppaRkQEFBfXw/HxJ8ClhiCxB4scafpPiUmCKKhoWH58uUgw0OHDk1PT//n6yyBT5kxYwYoMUVRYWFh2tra/v7+33//fUtLi5OTk76+PkmSZ86cGTVq1L179xYtWqStrZ2fn19SUuLr6ysvL79p06akpKSBAwdeuHDh+fPnTk5OOjo6t27dmjdvXklJCZfLvXjx4q5du8zMzGRlZc+cOQNPo/oUsMQQJPZgiTtNNykxhmEoim7ZsqXjnKXIyMiPzpDCMKy+vt7Y2Hjjxo1gxpa0tPSgQYN8fHyOHz+em5ublJQ0atQoZ2fnSZMmbdiwAcOwlJQUDQ0NRUXFcePG6enpqamphYSEJCYmSkhITJo0ycPDQ0VFZdeuXRERERYWFnw+Pz09fdKkSdu3b3dzc5OTkwsODoYl/hSwxBAk9mCJO013KDE4Z+no0aNSUlLgnCVfX99PucADiqJsNtvDwyMkJIQkybi4uJUrV65du3bFihXLli2LiYlhGCYiImLp0qUuLi5lZWU4jpMkWVBQYG9vv2jRok2bNmVmZoKPODo6enp6rl69eufOnY2NjZcvXw4JCcFxvLGxMTg4ePny5StXrjx79mxTU9O3+Zr0dLDEECT2xLzEra2tYN2Jb+Dp06ctLS1TpkwBI1E2m/3s2bNv89DAkydPnjx5EhYWJicnBwbErq6u4E3fT/xy0TQNpnThOC4UCgUCAcMwDMOA84DBnwUCQccaHTRNg5t1nJiEYZhAIACfKBAIcBwHx7r5fD5477njTj79WfVysMQQJPbEtsQoinK53FOnTrm5ue39Jvbt2+fm5qahoQEu+rt169b9+/d/m4fueALbt29XVVUFGV61ahWHw/lXK1t1LLuBvuedG7zzKW9/8J3P+tC/fsk3t1eBJYYgsSe2JcYwjMViaWlpIb2SmZlZdXU1vMCDGIAlhiCxJ84lbmxsNDIy6uomdgENDY07d+7882RpqKeAJYYgsdc7StxHUk5jav9hM8V7k9OYhvSRQhDE0NCwqakJvhErHmCJIUjs9YoSS0hKDxhnN3DitoETXMR2m7hNZZyDhKQMgiD6+vrgIg1d/U2AOgEsMQSJvd5SYmWD71SMHVXGOYjtZuw4wGATLLH4gSWGILEHSywuGyyxmIIlhiCxB0ssLhsssZiCJYYgsQdLLC4bLLGYgiWGILEHSywuGyyxmIIlhiCxB0ssLhsssZiCJYYgsQdLLC4bLLGYgiWGILEHSywuGyyxmIIlhiCxB0ssLhsssZiCJYYgsQdL/KGwOQ2csHXgBOcu31SMnWCJezNYYggSe7DEf181ZT0rBS2L7rAp629QGfcJzxyWWEzBEkOQ2IMl/ptt4Pgt/YebfZvrJn2UvJbFQOPNsMS9FiwxBIk9WGJYYqhbgyWGILH3dUuMoqhIJBIKheCvAoGgvb29vb2dpumOjzx58kQkEnVkA8dxkUj05MmT9vZ2oVCIoiifz29paWlpaXnnzmmaFggEH3roziqxlJxaPzWDfqp6f7v1HaAz1Wzxrl07p5oukhmoJ/OBm4FNeqDugGHjv7O222ht33+QoczAf7ixvpSsCiwxxIclhqBe4CuWGMMwmqZDQ0NjY2NRFKUoKiMjw9nZedu2bYWFhRRFkSSZkpLi5OR0+vRpsMehKKqpqSkgIGDbtm27d+9OSUkhSZLP54eEhFy8eBHcpuPOs7Ky4uLiwAeBdx69U0osN3iy6qQdAyds/dtNVtfh+PmMN2/e+IVlKxg6qYz/+5uBTclos/58d0b0nGp+NniK6wBj5w/dUnWiq6yaISwxxIclhqBe4GuVGEVRgiACAgKkpKTWr19PUVRCQoK8vPzs2bOnTZumra1dUlKSkZExcuTIOXPmaGhouLu7UxRVWlo6ZcoUBEFkZGRAh9zd3ZuamqZMmWJmZiYQCFpbW2maRlEUwzAnJ6fdu3czDCMSicCgmSCIjifQWSWWHTRh4Hjnv72ZspG9qrFjSl75mzdvcu7VDJ26VcnA/sN36yinY22/L/S/r3599vzn+Zt8++taf/AJGG/up6r/DUr8ziuY91/TvP8S51Nu86EPQp8BlhiCxN5XHBPv3LlTUlJSQkLC0dGRIIiUlJRDhw6hKFpcXCwlJXX69GkXFxd9fX0Mw9zc3HR0dCorK9evXy8rKxsWFsZms+/fv7906VJPT08OhzN37lwzMzMPD49NmzZlZWVRFNXQ0GBpaRkbG/vo0aNt27atX79+165dZWVlHfn5BiWW07G23XPht99+f/Pmza//99u2Q1H9dW0+dJ+K+rbas3ZVNeDg615QylKfuFnZ0K5rS0zTNMMw4M8URQmFQoFAIBAIcBwHHxEIBEKhkKIocBuSJIV/EggE4CEEAkHHDd6+Z3An0BeCJYYgsfdVSoyiKIfD2b17t5+fn46Ojq2tLYZhDMO0tbW1tbUFBwf369fvypUrS5YssbCwIAji5MmTgwYNSkxMHDZsmL29fXt7e2Nj461btzIyMgoKClgs1oIFC5SVlXfs2DF16tQRI0YUFRXdvXvXwsIiJydnzpw506ZN279//7hx43x8fDr2/l+7xIoGdqNMt9exqTdv3vzf//328r+/1HMpowX7FfRs37/xACN7RQO748HJL37+7/MX/wFf+l3H4vrr/P2w+BuUGMMwgUBw8eLFQ4cOcTgcgiBu3bplY2OzfPlyb29vFotFkmROTo6VlZWVldWtW7cIgiAIorKyct++fUuXLl2xYsXFixd5PF5jY+OOHTsuXrxIkmTHI6IoGhAQcP36dYIgMAzDMAyOjz8bLDEEib2vNSbm8XgkSdbV1enp6dnY2IB9McMwubm5gwcPXrlyZWNj45w5cywtLQmCOH36tIqKyuXLl9XV1fft29fW1nblyhVZWVkZGRkdHZ07d+5YWFhMmTIFfLq0tPS5c+cuX768fPny8vLyiRMnamtrb926NTY2tqqq6tuMiQcY2Svo2x4+e6MJb2Y1MS9fvnpUzUNJke/5lIHjHAYYvXuMWl7P1tzKu6IOKynnNPIFlOBxcTmnoJRlvHC/gv7flPtrlxh0MSIiQlFRcfz48RwOp6KiQk9Pz9zcfM+ePYMGDTp8+HBlZeWUKVPWrFljaWlpbGxcW1tbVlZmamrar18/bW1tVVVVBEGOHj3a0NCgrq7u5OTEMAxBEBRFYRjGYrGmT58eHx8vEolwHAczAOAQ+fPAEkOQ2PuKR6dJknz06JGuri4oMU3TDx48MDIyWrVqVWNjI0EQS5YsmTVrFkmSPj4+Q4cOzc3NHT9+vJmZGUEQHA4nLi5u0aJFQ4YMuXXr1rx58xYsWEDT9P379+Xl5f39/Y8ePbp9+3aCIDIyMlauXKmnpycnJ+fg4NDU1AQy81VLLK9nM3u9d/rtymtpJWFX8n/99f/CrtyOTSxMu1W+2M7vnWGxsqHd0KkuQdHZKbllx88l17HJ8lrM72Ja9r3qE+dTBhjZv1/ur11iHMcDAwPV1dWVlJTMzMzYbHZNTc3Fixerq6ubm5unTZu2fPnysLAwNTW1kpKS+/fvKyoqXr169fDhw0pKSlFRUeA11rZt2xISEurr68eMGWNmZrZu3bqlS5empqbSNJ2Xlzdz5szy8vL4+Hhw5GPz5s0PHz6Ek8g+AywxBIm9r1hiHMcfPXo0ZsyYTZs2EQRRU1Njbm5uampaX18P9i/u7u6ampr5+flr1qyZPn06h8M5efIkgiBr166NjIwMCAgYMWLE6NGji4qKLCws1NXVCwoKgoKCZGVl4+PjraysgoODGxoa1q9f7+PjU1lZOWnSpOHDhzc0NIDd/dcrsbKh/aCJW8Ku3j4enHw2MvPYueTXr1/7nEv2u5h28kJa8KWcYdNc3n4DWFHf1n5vaFB0dvi1Oxt2nKttJGrZ5IbtwaFXbkffKLC095fXe/fd5W8wJo6Ojo6IiLC1tZ0xYwaLxSIIoqWlpbW1NSYmRk1NLSgo6OTJk5qamg8fPiwrK1NSUjp+/PiqVavmz59PkmRNTU10dHRYWFhqamp1dfXYsWO1tbVPnz49ffr0yZMnNzQ0BAYGWllZlZWVKSsrz50798SJEytXrrxx4wYs8WeAJYYgsffVS2xkZOTg4EBR1OnTpyUlJbW1tU1NTadNmxYdHV1VVbVw4UIdHR0dHZ3Y2FiSJHk83oEDB1RVVSUkJKSkpExMTGJjY7lc7pIlS7S1tWfNmjV06FAnJ6eioqLFixfn5OTw+fxdu3YNHz58xowZenp6gYGB3+B94v661vZ7L56LzTsccNPZI8Lj1PU3b94cOXvT6UD40cDEExdSHfeHKfwZV0UDO925bpduFGw5GHE+Nnf6ykMNXLqhiZm05GBcUtEWj8iIa3eGTnFW+t+pW9/gfWKCIJqbm52cnExMTMCNBQLBzZs3R4wYAWbY+fr6Dhs2rLS0FAT1xIkTq1evnjNnjlAoTE1NVVNTk5KSmg/tIaoAACAASURBVDRpUllZ2ZgxY1xcXJ4+fRodHa2mppaZmeni4nL48GEulztnzhwtLS1jY+Nt27YVFRXBEn8GWGIIEnudWWIej0dRVPtbRCJRRUVFY2MjmIRVVFRUUFBw69atvLw8Dofzww8/kCSZn59fU1Pz7Nmz9vb277///sWLF3V1dYWFhSUlJSKR6MWLF+3t7TU1NSwW6+HDh/fu3Wtra2tpaampqWltbX3y5MmzZ88ePXqUl5dXWVn5ww8/tLe3P378GNyVUCgcP35855ZYycB2tNmO6xkPLO39Y5MKxy3Yf/jszTdv3hwJuDl9xaHQK/kWG33iU+4bzt+raGCrMs5B0cD2oP81d79rLp5RnqcT9ObtYfMYNk8wZIqzf1i6tduFwKhsh/1h70y6/jYztnAcd3BwACWmaTolJUVHR+fAgQNtbW1Pnz4NDQ0dMGBAcXFxYWGhoqJiQkKCr6+vnJycv79/RUXF9evXdXV1dXR0QIk3btz49OnT8+fPq6urJycnW1paJiQkkCR59erVM2fO2Nvbq6urr1q1isfjwalb/xYsMQSJvc4sMY7jOTk5Bw8e9PDw8PT0BP89duzY0aNHPTw8jhw54vOWw4cPd3zQ29sb3N7Dw+PQoUPe3t4+Pj7Hjx8/fPiwp6enp6ent7e3t7f3sWPHjh8/7uXlBW5z6NAhcPtjx475+PgcO3as40E9PT0PHTp04MCBIUOGdG6J++tY7/W97B2UOGvt0csp95UM7byDEt+8eeMdlDRo0uaohIL5G323H7nkez5FQc9WXs/GZKVXbFLRhMXuUdfvLrbzGzt7F5vHsPkC9YmbN+4M8T2fMmvt0YSMB7pzdoNyf7MSoyiK4/j69esNDQ05HE5ZWZm6ujqCIA4ODtu2bQsJCSkvL58xY8acOXNmzJgxbdo0FotVW1u7ePFiBEGUlJRUVVUVFRUPHjxYU1MzePBgeXl5BwcHTU3N5cuXJyUlTZs2rbS0tK6ubvr06WZmZrt27dLQ0Ni2bRvM8GeAJYYgsff5JaYoqq2tjSAImqZbW1txHGcY5vjx40j301klVtCznbjkYEpemeH8fR7+1/aduCI1av2x4KQ3b94cC07qr2uz40jMQb9rmtO33ch6OGvdUXldm+BLORt2nJuw+ED0jQKtmdv15rqxeQI2XzB40hb9eXsSMh7ozN59JOCm19mbivq2HVO3vs35xODdYn9/fx6Pd//+fRcXFxcXF1tb202bNvn7+xMEUVxcvGXLli1btjx8+BDHcYIguFxuUFCQo6Ojs7NzZmYmTdNsNvvo0aOnTp3avXu3m5tbVVXVvXv3QkJCOBwOjuN37tzZsmWLjY2Nn58fh8OBJf4MsMQQJPY+tcRgWauOPSlBEFeuXNm6dWtNTU1GRoaLi8u9e/eam5t9fHy6rLcf1iklBpkMis7efSxObYJTXFLR7PXHZLQ3ghIfD07qr2s928o7Lrlo8KQta10CQy/fXrct8EL8rQFG9tsORZ8KS5fXs9Gft4fNF7D5Ao0pzipGDsGXclZsPjPGfFdi9iPTNUc63l3+whIbGhqiKCoUCpmPAYf3BQJBS0vLixcvfvrppxcvXrx48eL7779nGKa1tRX8tbW1Fdy+paXl2bNn4Gbt7e1gGZDnz5//8MMPz58///HHH0UikUgkevr0qUAgAGeQg3v44YcfmpubP/p8PuXVwxdlrQeCJYYgsfepJQbLLTEMA3aFBEHk5uYqKys7OjrOnDnT1NS0urqaoqi8vDwvL6/Dhw8f6WpHjx719PTU0NDorBIr6Nkudzodn1ykMcXZdM2RG5mlw6a5yOlYd5RYUd928KQtMYmFC61PyI3ddDoso6SCO9nSY6CxQ0jsrZWbz8iO3Whg8UeJh07d2l/HeqtnlH9omuzYTc4HIy/E31Id76RsaP/lJR49enR6evqtW7dye5Rbt26xWKx/aC04Jf2dWr/9GlEslxCBJYYgsfdJJebxeIcOHVq4cOF3331XXFwM5ieDFZr69Omjra1dWlpKURSYsfW4e3jy5IlAIOisGVtKhnaa07fFJhau3HJWRnuj2/F4rzMJ/XWtZcZsPBJ4882bN16nE6RGbeijZeV2PN7teHwfLaudR2MKSllDJjvrz9sTn1w00nQHomk1cqZrQxPdyGMGTdosO3bTJEv3K6nFY2btHDRpS2xi0eqtAWBY/IUllpCQkJGR6dfTKCgopKWlgWt+vI8kydLS0s2bNxcVFb19Gx6PR/wJTL/vlP51H7DEECT2Pl5isCPYsmXLmDFjTE1NCwoKQIkZhgkMDJSWltbS0srNzX1/5eGu1alnMW1R0Ld1ORQVFJ2joG+raGAbfjV/wSZfRX27AUb2/qHpb968Sc4ts98bar8v1CckJSO/0u14XE0jUVrZFHHtjt/FtMw7lZvdIxz2h7odi2t9/AOfFI0y2zHAyGHQxM0X4vKW2PlJjFi3xN7/Smqx1gxXJUO7Lyxxz3Xz5s0PlZim6aysLAUFhaSkpI61snEcz8vLW7lyZUJCQkFBgaWl5dWrVz90Dz0ULDEEib1PPTrN4/Gampo6BhwEQaSlpSkpKW3fvn3WrFmTJk0qLy/vVmeLdmKJlYycDOfvjUsumrLMQ3W8k/Xu8wWlrNDL+TkFNXcfsAim7Ycff65lk4WPGksquDGJhceCk8Kv5qffrriRWZp6qyIgKiswKuveQ1ZRGbukgsu0PHn240/F5dw7JQ3xyUXJuWXn4/J05+xWNrT3C03b5hWtoGej8mUllpeXNzMzmz17tnmPYmFhkZ+f//6imBiGVVVVrV27Vl9fX1paWldXd/HixRUVFWBF67q6uvnz55uYmMyfP9/Y2BhMLuuSH7mvBJYYgsTep5YYnH7asY/DcfzUqVNr1qxhsVipqalLly5NTk7uVnvAzivxeEVDJ++gxOS8suBLOWU1/OJybnxyUUEpKzH7kdvxOIf9oYtt/fTn7Rk2devQKc6DJ21RGeegauyoOt5RdbyT2gQncJ9DpzhrTHXWmrF95urD63cEuR6+dDo8434Z52paSV5hbWU9lpFf6R+afudBg+5cN0VDhy+cO81mszuuvtCDfOhbWV1dbW1tPWHCBBkZGWNj41WrVlVWVoLbUxR1//79YcOGSUtLZ2dndwyXxQYsMQSJvS86nxgs6w/eoutu789hnVTivqrjZqzxFoq+f/369Zs3byrqsPXbg0eb7RwyxVllnIPMmI0yYzbKjt0kr2ejqG+rqG+rZGCnbGinZGinZPDHpmxop2xoB/5VQd9WTse635iNMtob5XVtBk/aMnyay5wNxyKu3fnvq1/Bt+RMRJaykaPMQL3PLrGBgQGHwyFJEu9p/mG+lUAgyM3NVVBQSElJEQqFHR+naTouLk5DQ0NeXv7EiROwxBAE9TifX2IwZxX8Get+c1Y7q8Qy6sZnonL/8/LVf16+yi6oHmO+U05nk7yejbyuzdtrcaiMcwDFVTaylx27SeG9paTf3wYY2Ssa2Crq2/bXtVbQt3X1iv7+2Yv//PcXgmkzWXVUUlnnS8bEn3h94h6EIIiHDx+6urrev3+/451gHMfz8/OHDh1qY2OzZ88eKSmpGzduEATRtU+1c8ESQ5DY+4rrTnetziqx/JBJ8zb6zd/ka7HRx3D+XgV9W2Uje3k9G2VDe9Xxf93hQGPHgcYOKkYOGlO2mlt5G1jsff8KS/+wKRrYqU/cPGf9scV2fpYO/mNn75FW0YUlfgeGYc3Nzfhbb4JgGJaUlOTi4lJaWtrY2Ojq6hoWFoZ3p3dJvhwsMQSJPVjij5RYafiUA343IhPuTrY82G/MRtDXg/7Xr6c/mLvBByyMpWRgpzXT1T80/WxEluH8vcXl3MMBN8GFh5UN/7roIbgAorKh/QCjP4fRRvbKf/6rooEdOGoto71R6YvfJxbLEvP/bmUPkiRbW1sJgsBxvLW1labpLnliXw8sMQSJPVjijx+dnrLiyOMnP9zILB1o7NBf13rGKq8nT18k55ZpTN3aX9calLi/jvXhszcfVDZpTt+WdbfKOzCxv66NvJ6NspF9f11rZUN7BT0bOR1reT0beT2b/ro2A4wc5PVsBhg5DDCyl9e1URnnoKBvAwbcSgZ2A403wzExBMASQ5DYgyX+WInVjIeb7LyWVtKEt5itO6Kgb+PqFc1qYiKu3VHUtx1jvtPZI3Kf7xXdObu3H76UX1yvOX1bRn7l4YAbA40d5244fuhMgv3e0CGTnWesOrzNK9phf9j5+LzVzmcV9GwnWR50Oxbv7nd12opDxgv3Hw28ud41eImd3z7fy8uczupNmA1LDPFhiSGoF4Al/kiJpdWMp608auN2ofAR+3R4htGCfbu8Y29mPbyaVjJqpuv19BJnj4grqffDrubv9I69ff+PErv7X13nGnQuJneze3g9hzJdfeTAyWttT37wDky8nvHgYTVv6jLPokfsjTtDth+OvvuANdvK+2pqSVEZxzsoccfhmNXOQdPNl8ASQ3xYYgjqBWCJP1LivgPHrdl2ztLe393vGgcTnryQtsj25LX0B4nZj5Y6+Lc9eb7ZPWL74UubdoXs9o7rKPGh09f15+3ZuPPcVs9INl9gtvaolWsQn2yZvNRjsa1fURn7THhm25PnI2e66szezUWFbsfj9Ofu4aLCSzfuKejbDpq8VW6QISwxxIclhqBeAJb4IyWWUDbY7HHJ0t7feOH+lran2QU1gyZuvpb+ILugetWWs09/+GmxnZ/qeEfV8Y7bj1y6fb9u0MTNabcq9vrEOx0Izy6o3rQrpKwWNVt7dN22wCaseepyT0t7/7sPWKfC0p88e6FtvnOU6Y4GLuPsETlksvO1tOLaRnLCEndZHdsvOZ8YllicwBJDkNiDJf5IiTXGzoxLeXAuJldrhmtIbK6Te/gIk21Fj9g43brEzq+ojFPNwsOu5NvtDQ2IyKrjUMsdT5VWNcUnF4VdyW9pe+oTkoIzbUcDE48E3Gz//sd124JcvS7x8OZljqeKytj+oelux+OuppUsdTgVee3OloMRNY1kXlGtztw9feGMLYjP58MSQ1AvAEv8kRJrG8/bfPCS44GwUWY7hk7dqj5xs+5ct80Hwl0ORc1cc9ho/r6Dp65tdo8wXrR/066QbV7R1rvOu3hGbfWMmrrcc/PBiJWbz3y345ylvf+6bUHbvKLNrbwt7f12H4szsNijM3v37mNxWz0jdebsnrrc09kzcvqKQ9/tOLfzaOy4he59B8ASQ3w+LDEE9QKwxB8p8SijObPW+5qs9BplumPyUo85649pzdyuM3uXuZX3GPOdquMdFfVtBxo7DpnsPHTqViVDu4HGjqrjHXXm7J630cfAYo/KOIehU7f217VWGecwYbH7vO+OjzHfNcDQfta6o6arjwydulVjylaNKc4TlrjPXH14xAzX4dO3TV95aMpyL1k1A1hiiA9LDEG9ACzxR0psPMPyambFseDUZU5nrmc83ONzddyig6cjsn3Op8239ltk63/A7/rxkNSVWwJt3EIDonO3ecWs3hp0/HzavhPXzkTmLLI75XH6ppKR4+z1Pv5hWZ6nbx4OTFrtEnwp8f6RwOT51ie3H42z3Rd+PePh8XNpBvMPOB2MSswp9w/PURxiDEsM8WGJIagXgCX+SIkRee0NrmemLtk9ZfGus6E3Vzoc1zZx8jgRtWV/0Jy17nPWHHDeH7znaNjiTYfnWXk4HwiOuJyx0uGY25HQVY7HD/pGzVnrfvpCwhLrI4s2Ht51+OJ32/x2HwldZnfUJ/Cyu2/Ums2+DnsC1jmfCAxPtNt1ZtR0x7VbfA+fjguKSFYZCudOQ3w+LDEE9QKwxB8rsUQfael+kn1lJKVk5OXllZSUpGVk5eT6D1QZINe/v6SUNCIhJSEpLdVXRqqvDIJIysr17yvdT06uv4qKsry8gqSUtKKCgrKysrSMrKKiosoAZVlZOam+MkpKigoKCjL9ZKVl+vWVlunfv7+SoqJMP9n+/eX7y8vLyytI9JGEJYb4sMQQ1AvAEn+gxMNmIt2D/Ih5sMS9GSwxBIk9WOK/rdpmhZELpPoPkuo/uMs3xdGWKsZOsMS9FiwxBIk9WOJ/2Oy7x/aJrx5gicUTLDEEiT1Y4g9tjirGTirGjl2/wRL3brDEECT2YInFZYMlFlOwxBAk9mCJxWWDJRZTsMQQJPZgicVlgyUWU7DEECT2YInFZYMlFlOwxBAk9mCJxWWDJRZTsMQQJPZgicVlgyUWU7DEECT2YInFZYMlFlOwxBAk9mCJxWXr7BLjON7c3EwQBI/HQ1FUKBSKRCKKojpuQFFUS0uLSCQSCAQoivL5fJqmhUIh+HMHgiAYhvmSZ/IOgUDQuXfYzcESQ5DYgyUWl61TSwy+evHx8aWlpRiG4Th+/fr1M2fOFBUVEQSBoijDMMXFxRcvXjx//nx6ejpJkhiGZWdnX79+ncPhdMQYw7BHjx6lpKQ0NTV1yreVx+MlJiampaV1yr31CLDEECT2YInFZeu8EqMoStP04cOHJSUlQ0NDhUJhUFDQ2LFjTUxMpk6dmp+fzzDMpUuXRowYAa5RIScnt2vXLj6fb21tPW7cOA6H097eTtM0n88nSfLYsWMbN27EcVwkErW1tYlEIhzHOx6r4+Mdw1yBQNDW1vb2R2iabmtra21tJUmSx+OZmJgsWbJEJBI9fvz47TG6uIIlhiCxJ84lZrPZ48aN+6PEhptUxm9WMXYS22385gGGNn+UWO+LSkxRVFZW1siRI6WkpMLDw5uamgwNDbdv315fX29gYLBv377i4mItLa2pU6feuHEjLS1t7ty5CxcuZLFYtra2BgYGAQEBXl5eBQUFJEmiKGplZXXixAkcxy9evLh3794zZ87U1dWB54bjOJvNPnPmzP79+3NyckiSxHE8OTl5//79Xl5eOTk5BEFQFHX79m13d/cTJ07U19djGDZz5sy5c+cGBgZ6e3uXlJS83XWxBEsMQWJPbEsMdtAdJVbSWzvAyGaAobXYbkY2ynpWoMRGekY0lxYSQhzFUT760a/VO1+3xsZGS0vLDRs2jBgxIjw8vLy8XElJKSAggKZpCwuLFStWBAUFqampZWVliUQiDMNKS0sfPXqEoqijo2O/fv2WLFlibGw8ZsyYkpKS2tpaMzOzzMzM3bt3a2pq2tnZGRoaurm58Xg8DMO4XK6tra2pqen69euNjY3T09MLCwtnzZr13XffGRkZaWtrl5aWpqenGxoazps3T1tbe/78+XV1dXPnzlVSUlq3bt2oUaNmz57d0XVxBUsMQWJPPEuMYZhAIAgKClJUVEQQBEEk+vSV69O3v7hvcggigYxAVN1Vfe753K2/y+PzRISoGW+mMApDP54rFEVxHPfy8lq0aNGdO3dGjRp1+fLlyspKZWXlCxcukCQ5f/58CwuLo0ePamlplZeX83i8qVOnKikpGRgYZGRkODo6jh07tqqqqqSkZMCAAf7+/tnZ2TNmzKirq1u+fLmCgoKrq+uRI0fu3LnD5/MJgsjKypKTk7OwsNi6daucnJyDg0NDQ4Onp6ezs7Ourq68vHxGRoa9vf2ECRNQFL19+/bBgwcrKirMzc1NTU0ZhvH29h46dGhBQYF4D4thiSFI7IlhicHbnGFhYX9muDcZgiB7EeQKgoQjcpfkJt2ctPXW1tiy2DJ2GYESLXgLgzEESnxooEwQRGFhoZqa2oQJE1avXi0vLz9v3rwbN26oqamdPHlSIBCYm5tbW1tfvnxZUVHx9OnTQqHwwoUL8+fP79u3740bNxwdHSdMmMDlcrlc7rBhwzw9Pc+ePWtjY0NRVHFx8Y4dO7S1tZWVlefOnVtTU0NRVGJioqys7IoVK7Zv375+/fqAgIBTp04NGjTo4MGDJ0+eVFVVzczMXLVq1axZs2iaFggEdXV1DQ0NZmZmy5YtYxgGvCCAJYYgqKcTtxKDab2RkZHKysqgTYMGDRr5rWhpafXr1w9BkD59+mhqan6zxwVGjRql4K6AXEaQSASJQJAIBAlDkFAEiUCGXh5qmWZ5rPBYZk1mPbeewRkhLqQx+p3D1xiGlZeX+/j47N27d/369X379l24cOG9e/cWLVq0YMGCqKgoTU3NoKAgLpdraWkpISGxdOlSFxcXY2PjYcOG5efn29nZSUpKnj59+ujRo/Ly8gkJCd99952vry9FUUeOHLG2tk5KSlqxYoWqqmpJSQlFUSUlJcOGDduyZcuNGzemTJkSFxe3a9cuZWXllJQUKysrSUnJjIyMkydPqqurh4aG7tu3T0dHJz8/38TExMLCgqIoT0/PwYMH3717F5YYgqAeTaxKDEbDMTExampqIMOzZs0qKipisVj1Xx+LxaqurjY2NkYQREFBoaCgoLGx8Rs8bgcei+db6CsRKYFEIv+zRSBIOIKE/jFQnnhzomOeY9jDsMKGQj6fL8AFAlxAoiTGx/h8PoZhra2tT58+ra6utrCwSElJEYlEBQUFFhYWRkZGO3bsYLFYFEVVVVW5uroOGzZs0KBBK1asyM7OJgjCw8Nj5syZK1asMDAw8PT0ZLFYNjY2WVlZJElev37d3Nx80qRJJiYm4eHhKIqCI+GxsbEmJiZGRkZubm4cDqe4uHj+/PnGxsY2NjampqbXrl1ramravXu3kZHR5MmTL1y4wOfzN23a5OzsTJJkcHCwhYVFSUkJfJ8YgqAeTaxKLBAIrl69qq6uDjJsamr68OFDgUBAfhM0TfN4vIkTJ4ISl5eXMwzzbR4aIAjixP0T0tHS75b47Q0kORRBIpGhl4cuSFvgUeCRUJlQxamiMEqICxmMAQNlHo/HZrPBecAURfF4vLq6OpIkcRzn8XgkSTIMw2azGxsbSZIEi3twuVw+n8/j8RoaGiiKQlGUzWaDc4vBKUm1tbUcDodhmI4TjhmG4XK59fX1FEXhOE4QBJ/Pr6+vJ0mSy+Wy2Wwwfbq+vp7NZoNP5HA44IGampo4HA6Px+uqn7dvA5YYgsSe+JRYIBAkJCQMHToUZHj69OlFRUXgrNZvA5w3NWHCBFDi0tLSb3nUFEfxwoZCxRhFiYj3xsR/bpJRkgNiB6jFqSGRf/Y4FEHCkH7R/cbdGLcpZ1NgSeDtuttNvCYBJmgmmgWkAMf++F8AmXx7/SwURQmCIAiiY0gK1gDBMKzjljiOd3wKuIf3vybv3DP4a8dddTxQxyfiOA7+DG7zlb6e3QcsMQSJPTEpsVAoTEtL68jwpEmTCgsLv2WG+V1dYgqj4srj/ubQdCQiFSUlESmBhCNIJDIgdsCC1AW78nety1qnfU1bIlICCUOQi38kGYlABscPNk8xd7vjFl8eX8GuIDGyBW8R4IJ/mOcFfVWwxBAk9sShxEKhMCMjQ0tLC2TY2NgYrAP1jZ9G15ZYgAt87/uC3IKtb1Rf8AfpaOmpiVOHXxmOhCFIONI3qu/MpJkRjyIesB5crbi67fY2kyQTxRhFJPzPJIciSBgiHS095tqY1Vmr/Yr9cmtzuTyuEBe24C2feEIU1FlgiSFI7PX4EgsEgtzcXG1tbZBhXV3d27dvd8kVArq2xDRGb87bjIQjfaL69Inqg0QgCjEKk25OApOoh18ZfqbkzIbsDRIREqDH/S71W5+9/n7D/e+p73k8XnZt9on7J1Znrh51dZREpAQS+j8DZZVYlSmJU1xvu14qu/So8RGJkq1Ea1cNlNG3fOOH7hKwxBAk9np2iYVC4e3bt3V0dECGR48enZubKxAIuuTJdGGJUT7K5/EXpi1EwhGFGIVxN8YhkUifyD4783cuTFuIhCFIGDL+xvgydll0WbRBggH4CBKGDIob5F7gzuFxnlJPW4gWCqPK2eVXyq/szt9tmmSqFKP0zkC5T1SfYZeHLUlfcqzoWGZNJpvHFhEiESH6BgNl7M+3pfl8flNTE5hKBj4i3kmGJYYgsdeDS8wwTEFBAbjGA4Igw4YNy8nJEQqFXfV8urDEGB9jNbH0rush4YjGZQ3f+76yl2SRcGRB2oKChgKD6wZIOIKEIfNS55EoyWpiud1xU4lV6ejx+ITxMWUxNEaDk4yFuLCFaOHz+YUNhYEPAjdkbxh9dbRUlNRfk7z+nOdlmGDolOcU+SjyYeNDAiVEhAicENW5A2UwY4vL5T548CA1Ne3ylavRl2IuxcRcvnI1LT39QWlpU1PT21PDxAwsMQSJvZ5aYpqmCwsLwcm7IMMZGRnNzc1d+JS6sMQ4ipc0lgyMG4iEI7rXdIsaigwTDJFwZGDcwMKGwuzabPU4dSQcQcIR21xbBmNaidbs2mzLdEuJKAkQY4lIiXVZ6+7U3xHiQpBSHMVpjG4lWpvx5npufWJV4v67+2enzFaPU0ci3kryRQQJR9Ti1RakLvC855lSnVLLrf3QyiGfAUNRPo9XWFQUExsbEBh06vSZ02fOnjkbcOZswOkzZ0+dPhMQGBQbF3+/uJjPRzFMDGMMSwxBYq9Hlpim6fv370+dOhVkWEND48aNG104Gga6sMQkSt6ovAHGwfNS5/H5fNtcWyQcQSIQ3yLfNqIt/GF4v+h+SDgiESnhVehFY3Qz3ozy0ZDSEP3r+mDEjIQiQ+KHeN3zquHWCHEhjv7x5FE+SqKkEBe2Eq0YHytmFZ8vPW+Ta2OYYKgQo/DHMl4gyWGIdLS04XXDTTmbgh8EFzQU8Pg8IS4U4AJw+PrfVhnDMDaHnZKaGhAYdPrM2YDAoMCg4Hc28E+BQcHpGRlcLlf8RsawxBAk9npeiWmaLi0tnTFjBsjw4MGDr1271uUZ5ndpiRmMOVtyFpyq5JDrIMAFYQ/DJKMkkXBkSdoSHo8nxIWH7h0Ci231v9Q/9GEoWIC6GW8uZ5fvzN/518HqcGRq4tTosmiMjzEY8047wUBZRIgYjKlvqk+pTvG657UwbaHmFc0+UX3+qPLFzoeU2AAAIABJREFUP5bYVItTm5MyZ8+dPdcqrpWzywmUACuHfOI8L7BUyM3EpNNnAv62we/0+MzZgKTkFB6PJ2YxhiWGILHXw0pM0/TDhw/Nzc071pSOiYl5e82mLtSFJaYxenf+bnD8+Wjh0Ra8pZhVPPLqSPC28b2GexRKYShmnWsNbjP08tCU6hQao/l8PoVRDM6kVactSlvUJ7IP6LFstOx32d/l1+UzGEOi5PuPiPJRUFYwti5mFUc8jHC+5TwlccqA2AF/reQFBspR0nrX9dZmrfUv9s+pzWlsamQwpuMKUR+qMoqiWVnZZwMCP5rhjhifDQjMzcsTs8UvYYkhSOz1pBLTNF1dXT1v3jyQYRUVlcjIyG6SYX7XlRjloygfXZ25GglHpKKkosqiGIzh8/mrMleBw9HBD4IplCJQoo5bNydlDoix8Q3j+6z7FEqBexBiQi6PG1AS8NfB6jBk+JXhXve86rh1zXjzh6ZGd7yj3Iw30xjd0NSQUZPhe993ZebKMdfGSEZJ/rVyyJ8DZZMkE3BCVCmrFEfxZrz5/ROiMAyrqKwMOX/hEzMMtrMBgecvXKypqRGnGMMSQ5DY6zElpmm6rq5u/vz5IMMDBgwIDQ2labqbZJjfpSVm89iTb05GwhHFGMXc2lwCJUiUPFNyBkzIWpe1DtSawqjChkL96/rgKPSC1AV13DoCJcD9ECghwAWljaWu+a5/HayOQKYnTo8rjyNR8v2D1e8/E3AnQlxIoMTDxodx5XG77uyamTRzYNzA/5nnFYZIRkmOvjp6Wcay40XH06rTWE0sBmPAMJ3P56MompSccuZswKdnuCPGaWnpsMQQBPUgPaPEJEmyWKxly5aBDMvLy587d46m6W61w+2qEmMo9oj9aPiV4Ug4MuzysBpODYZiBErk1+cPuTwECUe0rmo9Yj8Cg1oGYxKrEtXj1cF8Lvs8e5SPvj3epTCKxMjkquQFqQv+uK5iGCIbLbsxZ2NBQwFI7EefErhPcEkJASZg89h5dXlnS85uyN6ge123b1Tf/xkohyNKMUoTbkxwynNKqU7B+BiKoiwWKyws/GxA4L8tcUBgUERkVCO7sfu8RPtCsMQQJPZ6QIlJkmSz2StXrgQZlpWVDQwM/OcMv33BAAzDwKWK3r5QAbhyUcftURTtuKIR2IODj7yzNwcntn5oF99VJSZQIq06TTlWGQlHpiVO4/K4YATM5XHnp85HwpE+kX0ulV2isD8ORNMYfa70nGy0LPinI4VH3hnsYnxMgAm4PG5gSaD2Ve2O046HXx7uXeTd2NTYjDeDSyh+CjBQZjBGiAspjKpkV96suule4D43ZS447eqvJIci3kXeJEriGP6gtPTfNrijxMHnQh4+fNStXqV9CVhiCBJ73b3E4Op4GzZsABnu27evn58fwzD/nGEWi8ViscCfKYp69OhReXl5x3X3UBR99OhRY2MjuEQEjuPNzc21tbWVlZX19fVCoRDHcQ6HU11dDa6+97a6ujoOh/O3j9tVJaYx+uLDi1JRUkgYsj57fceYlcKoo4VHwbjWPte+Y+IVxsdIlDxQcABMpZaNlo18FCnE3518DmZWP2p85HLLRTZatmPlS5Mkk2uV1xiMAe9G/ysYipEYKcAFLXgLmOd1ofSCTY6N/nV9qUgpmWiZ9Jp0EiVxHL9z9+5nDIg7YnzvXiGOwxJDENQzdOsSEwTR1NS0ceNGkGFJSUk/Pz+BQPAPGRYKhQ8ePJg0aZKXlxdJkhUVFWvWrNHS0ho6dKijoyOHw6mtrbWysho+fPjEiRPT0tJIkuTz+e7u7kpKShISEqqqqgcOHOByuVevXh0xYkRqaqpIJAK3wXH83r17K1asuHv3Lk3TDMMwDPN2a7uwxJ6FnqC4++7uE+B/LPZJYmRmTSYYd469NraOW9dxFBqcK7wxeyOYvaUaq5pVm8Xgf1NWCqOa8ebU6tTZKbP/OFgdishEy9jk2BSzipvx5k85WP2+jnleLURLM97MbmKnVaedLz1fx61D+SiO43l5eZ/xJnHHW8V37twVmwsmwhJDkNjrviUGCxza29uDDEtJSXl5ef1zhlEUTU5ONjQ0RBDkwIEDDMMEBwfr6OhkZGRcunSpb9++0dHRfn5+Y8aMyc7OtrS0nDt3Lp/P9/DwQBBkzZo1np6eM2fOlJKSSkpKio+Pl5eXj42NzcvLA+NpkiQjIyMXLFjA4XAaGhoyMzNzcnLYbPbbh8G/fYnBO7KbcjaB933Pl57vmPSE8bHGpsaZyTORcEQySvJG5Q1wgBogUbKOWzc7ZTaYKa1/Xf9h48O3b/D2QzTjzTw+z7/Yf/TV0R0zqzUva/oW+bJ5bCEu/JJFpzvmeYkIEbgfHMfz79z5sjHxPVhiCIJ6im5aYoIgeDyes7Nzx2jYw8ODoqh/znBjY+OiRYumT58+fPjw/fv3EwTR0NDAYrHa2toyMzNlZWUvXLiwevXquXPnCoXCEydOjBgx4vbt26NHj96wYUNLS8vz58/ZbPbNmzdRFI2Li1NQUJgxY4aRkZGOjk5ycjJN03v37nVzc7t79665ufmUKVN0dHRWr15dV1cHnlVXlZjL45onmyPhiHS0dHp1+tuDVBIj993dB8ayrrdd3zmeTGN0UUOR7nVdENeFaQtZTawPjXHB6UYPWA8c8xwVYxQ7lgGZlTwroTKBREkaoztruWkMw0pKSj4vw4GBQcHnQkpLS+H7xBAE9RTdscQgYK6urhISEiDDe/bswXH8o2HjcDi3bt0qLy+fPHny3r17CYLAMKy5ubm6unrSpElz5sypra1duHDh8uXLKYo6deqUqqpqfHy8mprauXPnWltbg4ODFy1aZGVlFRMTEx8fLycn5+HhUVlZaWBgsGzZssbGxhUrVkRHRwcGBiII4u7u7uPjc/LkydraWjCHq0tKjKFYJady7LWxYJXpCnbF28NTEiNvVt1UiFEAJxBzeJx3YinABcnVyWqxauAwtVOe0ztTqd9BYzSFUtcrr799sFrhkoJjnmNhQ6EAE3zewep3oCha39BwMTTsX51M/Meh6cCg8IhIFosF505DENRTdLsSg+Lu2bMHZFhCQmLnzp0oin5K1VAUFQgE1dXV48ePByWmKKqysnLOnDnTp08HB5kXLVo0f/58hmFOnjypqamZlZWlqanp7Ozc1tYWGhoKOrr9/9k77/im6v3/5+e413Hv9arX8b3q9V71Xi+o14GCKHuIiCKIoKKIshFxghOoLKV7z+zVplndTZM2SdvMJm2SNs06J3t17zZJs87vjwO1llLagMy8HvmDHk7eOec0Pc/zfn/eY98+HA531113lZSU9PT0bNu27emnn66qqlq1ahWHw2loaPjwww8fffTRu+666+233+bxePCxXRYSmwBTubL8Ptx9iCzEUwVPqfXq8VnNoAFUapXPFDyDyEbcgrylpKnEDP6mYRZgAGygLV2Y/kfkH+Eg9hHeEQtomcK7BQ2gw+hQ69Qna08+QnxkzDl+lPjoybqTLboWu9E+/czqKUQpLIxgqTguPoFGp18zGDZESRxVVNeBriwSgyBosVi+/vrrG2+8Ecbwnj17dDrd+Iqj81poaGh46qmnvvjiC4vFIpfLFy1a9Pjjj9fV1YEgCADA559/PmvWLIFA8O6777788ssajWb37t033njj3r17s7Ozv/zyy5tuuun777/H4/E333zzN998o1Qqn3nmmTfeeAOLxa5Zs0atVldXV3/++ed4PP7QoUMIBOLnn3+Gc7AvC4mtoBUjwdyCvAWRhXi96PWzm0eaAfPuqt2wy/ttzbdnJzwDBsBqtH5T8w2cSv0X9F+yxdnnbeIBr+zym/kfVXz0J9SfTvM4F7GUvpTcQIaD1RdyXiAISiTS5JTUGfbYSkpNS5fJZddMaNoQJXFUUV0HuoJIDIKg1Wo9dOgQjGEEAvHxxx/PCMOGMyR+/vnnDx48aLfbjx8/jkAgHnrooYULF86bNw+LxUokkldeeeWJJ5544okn0Gi0xWJRKpUffvjhbbfdduONN959993btm2TSqUEAuHOO++cP3/+s88++5///IfJZMbExHzyySdms7msrGzu3LnPP//8vHnzlixZUltbexl9YgtoOVl7Eg4U763aezZoLaAFK8XCLu/L1Jd1Bt3ZiIVnF75T+g7s3T5EeKi4qfi8RUpwabIZMBMbiItoi8bagNyBvmNH5Y76lvqIM6vHxCwqmpFbHBefUFJSei1h2BAlcVRRXQe6UkgMhxOPHDly0003wRjesmWLRqOZEYYNZwb4cDgcsVgMAEBtbW1RURGDwcjPz8/PzxeLxbCjXFBQwOVy4fIkk8lkNptZLBaDweBwOBaLxWKxKBSKiooKoVBIoVDq6+stFotAIGhoaIA7fsAWKBSKUqmEjRguB4nhNd1drF2IHAQiB/FL3S9ne6IgADZqGh8jPobIRvwV/dcqZZUJnOSSmgBTk6ZpAW0BDONnC54VtgjhrtRTCwRAO2hv1jUf4x/7J+GfvwarSY/+UvuLwWCAR0REcnYA0NraSiKTpzmLKTYuPr+gQKfTXUuhaUOUxFFFdR3oSiGx2Wym0+k333wzjOFNmzZpNJoxyM1IAABYrVYY4SaTyT5OMBrhjeN7VoMgaLPZ4I1jidA2m81sNtvtdovFAr9r7LEA3m6328c/KFwWEusN+tVFq+ElXlIDaVJ2mgHz6dLhHMTx2uPnihtbQStXxf036d8wSl8telWtU0/TqYWD1bXNtVvKt/wR+cexNiDL6MsYjQy4u9YUbwdBEH4egmUyGcEzSXAtLS0FFEpcfEJc/OQ8huchxsUnFFJprRrNNeYQG6Ikjiqq60BXConhVsN79uxBIBDr1q3T6XSRYfgy6tKTGDSACq0CTsi6A30Hv5kPt+yYICtozRJn3ZB7AyIbsYq5Cu6FOalBG2grkBfcjbl7LJXaCBinWSsMB6stoIXYQHyx8MXTZceZiD+h/rSbtVvaKnUanWcfHpygp1a3isUSLo9XXVPD4/OlUqlWq4VT341Go06nY7M5Obm5cfEJsXHxMHfhF/xjXh6yurrGYDBcexg2REkcVVTXga4UEhvO3JQzMzOVSiXshl5duvQkNgJGtpL9D/w/ENmIWeRZjZrGSalpBIwNrQ3wNIj7cffzmnnn8nThVOpkQfItyFtgHzqGH3Pe7K3xAg2g0+TU6rUx/JgH8A+cDlZnIv5N+ndifaLOoBtbfgYAwAiCjY1NDGZRdk4OvMobG5cQn5CYlJSSh0SWlpWpVCqjEYQ9ZrVaXcPlFlAoSBQ6KzsnOzsHhcZQCgu5PF5ra+sU/cCvdkVJHFVU17yuIBIbDAYQBF0u10zXhq8QXXoSW0BLviz/T+g/IbIQyxnL4dkPk+5pAkxvFr+JyELckHtDgiBhisRmwACYAfPX1V8jchGIbMStqFvzxHl20D6jAzMBJpfRxWvmvVv2LpzXDQerVzFXUWQUvV4PO68sFistPeNUbDwceR7/gv3drOwcLo8HAAAAAPDcDhAEdTqdRqPRaDQ6nW5s44wO7+pSlMRRRXXN68oiscFggGuNDAYDfPO93IczA10WEicLkv9f7v9DZCG2VmydUCs8XjajLUGQANcpbSjdAADnDFAbDAYjYNQZdO+UvQOnQ9+Pu79SURnBvAcbaLMAFowUM69w3ulgdQZiTdEarUFrMBiKioriExKnbmkZF5+QlJxSWckynMnpG6My/D25Vv3g8YqSOKqornldWSTW6/VjTTyMRiN8D7rcBzVdXZbo9JecL+HE6UPcQ1NkRRkBY11L3Z2YOxHZiEeIjwhaBJOuKI/JDJgbNY0LaQthgj5LeVbcKp4662pSgQDoMDoUWsUP3B/+jvv7n1B/wjfgzaC5vLziXBlYZ5UIJyYlp9Rwa64H6E6qKImjiuqa12UmMbwECEMXAACFQvHWW28hkUi73Z6Wlvb+++/L5fKrxTO+xCSGndoNJRsQ2Ygb8m5ASpBjcw8n3RkwACsYKxBZiJuRN2eLss+LVStorVHVwH00EdmINUVrpp9KPUFmwGwH7WWKsgxhhgE0iMXi5NQZtOyIS0jMyspubGwEwesRxlESRxXVNa/LTGKdTtfa2qrVamFvGACA5cuXv/zyy1qtduXKlatXr9ZqtVeLM3TpSdyia5lfOB+RjfgT6k8VyoqpMWkFrT/xf4KxurViK9zNY+qPsIE2ipwCz1VE5CB2sXaBBjCysUtwZrXNaNPr9EQSaaZtLOPiExhMZgSfew0oSuKoorrmddlIDACATqfbsmXLAw888Pzzz9fU1BiNRqvVikaj77nnHiQS+cQTT+Tk5FxFSdSXmMRGwFjbUguX/z5CfESoFk4dcDYBpkplJTwN4sn8JyfMijiX7KA9WZh8U95NiGzETXk3Ha09eiEzl4wgKJVKU9PSZzraIT4hMSs7R6lUAdefWxwlcVRRXfO6nD6xXq+PiYlZv379tm3bYG6BIKhSqZ555plnn332+eefl0gkV9GU2UtMYjNgLmoqugtzFyIL8TL15WZt89RzFwAD0KpvfYn6EiILcSvqVkIDYTrrvoABsICWzzmfw870HZg7kBJkBNlbp60BYGVlZQQTluAXv7b2almquIiKkjiqqMYpHA4GwgEv5B8JDXWEhtqCvdZAhzbYqQt26gKupoBdGrA3/PqyiQM28bgt0oBDHuzQBjp1wU5dsFMf6rcHB93h4S7IPxIOeKFQAILCl/6sLnN02mazuVwup9M5doe1WCxffvklAoH46KOPriIMGy45iS2AJUecc0PuDYgsxNulbxsN5482W0DLgeoDcKj506pPp7noawSMeoN+Q8mGsa7U5YryyGCsN+gpVOrU+dJTuMWlZWXgVbJUcREVJXFU15vCwUDYPxIa6gh2AUGn3A9Wj2pLfWr6qCp/tAnrk+V5xGleYaJXku6VZPgacrxypE+O9snRo00En4o0eublU5G8TVhfE9an+HWLT0H0NqB9crSvEe2RoXwN2V5plkeUPiJI8ojSvA05o03Y0eZ8Xyt9VF/hN/GDLkWo2xj29IT9HigU/J1O+TKTGDijsS1ut7uwsPC2225DIpFXUWjacMlJbAJMh3iH4MKkLzlfTgerZsBMb6TfiroVkY14gfKCQquY5vhCM2Bu0jS9TH0Zrgx+lvKsWC2eTlfq8QIMBr1eTySRIiNxXHwCncGM+sRRRXWNKez3hIc7gu2tfhN/tJXpUxJ9DbkeUapXnO6To30q0qiaMaqv8Jtrg055sEMT6rOGhtpDnr7w6HDYPwIFR6FQ8PRruh8ZgvcPhwJQwBf2j4R9QyFvX2ioPdRrCba3Bp1NfhN/VFc6qqb6lCSfHOURpXvFaR4Z0qfMH9WW+i2CYIc2PNwFBbwX5SJcWVVMJpMpPT199uzZL774olKpvLpuu5eSxPDshy3lWxDZiP+X+/9SBanTITHcHfM5ynOIbMSf0X+mNdKmKEGeIDiV+t/Ef8N1Ta8VvTbTVGqYxARi5CSm0RmR5Ytd1YqSOKprT2FPb6BD6wfYPiXZ15DjEad5G7G+FuoowAm6mkK9prC3N+z3QuHQ5T5SCIIgKBQM+z2QpyfUDQYcDQGwyq+m+hrRXkm6ryF3VEUKGKqCblV4uAMK+iP7hCuLxEajEYfDHTx4kMvlXnWdti4xiTV6zTL6MnjRly6nT1HCNF4mwLSXtRcOUH9b8+003wXLBtpIDaR7sPfAa8a7WLv0Bv2Msrf0Bj2l8AKi06WlURJHFdXVq9CgO2Cp8yvJvoac0UZMUFcGuWXQkBOCIgTYZVZ4FBp2QW2KsLEqrC4INeWFVISAoTzU0Rr29s3I0pVFYr1eb7PZ2tvbrdYLmjN/WXQpSWwEjOJW8ZP5TyKyEA/iH+SquNN0T82AGS/Fw+OKF9MWt+haphmgNpypRIqvjz/dwDIbEVsXC7Mc7ntlPKOxRmkTLQBARUQZWwmJyYlJyTw+/+oKk1wURUkc1bWgAUtYxwg1IQMaWtApCw93+Ee9Hp+/d9DT3tnjcrdZrDYQNILjZDabnU5nV1eX13txIsARyOfz9fX1ud1ui8Wi1+tVKlVjY6NQKBQIhAKhSCiSCMUNAolcJJUrFAp9i8yp4gw1FwUU2JACPaphhnsMEDQtt/7KIvFVrUtJYhNgYilZ9+HuQ2Qh5lDmyDXyaTqLIABKWiWzyLMQ2Yi7sXdXKCtm5BaDBtAIGL/gfIHIQTxGfIzUQDKBJhi9arW6qalJJpPJ5HKlUqnX6eDtv3k7CEokkpTUtJnCOCExKTMrS6FQXC3F5RdRURJHdVXL5xnubmHbyn8BqpHNUj6PX1tWyaEUMggkEpFIwuPxOByOSCRiMBgikUg4IyKRiMfjiUQiiUQik8kMBkMsFttsttHRUQiCwuHwyMhwX29vm9tts1kBAJBIJHw+v6qqqrS0tLy8nEqlkslkMplMo9HKy8vLy8t5PJ5UKtXpdJ2dnaHQJHQcGRnp6uqy2+2trWqhUFBRUVZQUAAfCQ6Hw+PxeDyeQqEwGIyysjIWi1U1TuXl5YVUGh5PxJEKCCRKZXmptUUYMnPDKlxQRYT6DJN+4nhFSXzRdClJbAbMxAbizcibEVmINUVrph8lPr3AXLFlbFzxTBOvjICxWdd8iHuoUlnpMNsNeoNAKKAzGEgUOjMzOy09Iz0jMzsnl0AksVgslUoFN1A7/ekAoNVqI1gqjotPoDEYV03j04uqKImjupQKhUIej6e7u9vhcBgMBrVaLZPJhEIhl8tls9mVlZU0Go1OpxcVFbHZbC6XK5FI1Gq1xWLp6ekJBAIjIyMul4vBYHz//benTv2MRCLxqIzU4wf3f7L7/Q8/+njHroqKCpFIpFAo4NG3bre7t7d3aGhoZGRkAq4CgcDQ0JDL5ZLL5QwG48SJk7/88ktWVlZOdjaOQEhPzzjy00+fffb5li1bduzYwWQyORwOl8sVCAQNDQ0SiUQsFovFYolE0tDQIBAIeDxeeXk5hULB4/EEAqGhocFisWi12rq6OgaDgcViU1JSfvjhh23btm3cuHH16tULFix8+umnMRiM2+3u6enxeDznpWkwGOzp6dHpdGXlFXloXJ1Q/POxQ9tXPyPO3inEH9rw1rpXX33t1VdfW7Vq1YkTJyZYi5L4oukS+8TH+MfG1mun0zBrTGbQnCnKvCHvBkQWYhl9mUanmX6AGpYRMNpAm91sb2xszC8oSEpJgecEwxMd4hMS4UlK8QmJObl5bDZ7bPiSwWAwGo1CoTA5JWX6bnF8QmJGZpZMLr8OS5gMURJH9bspEAj09/fbbDa1Wi0UClksFo1GIxAIGAwGi8USCATYH4XdysrKyrq6OpFIJJFIpFKpVCoVCASlpaVIJPKnn346duxYfHx8Xl5eSkpKVlbW7t27k9NyWVw5Tww2COVFLGUuTfl9HO2p/z0bCASmOKRQKDQwMGA2mxsbG3k8XnFxMewWFxYWFhQUfPLJJ8lpOekZ2YSCUo7IRq3SoRjK72Npzz43x+8/z0pzX1+fXq/n8/lIJDImJubYsWPHjh1LTk5ms9kZGRlbtu4QNZor+a2kooZsYn0ytjYWxX9m3io6nR7ZtXW7XXl5eU8/O+fg4SSRSNUnxrHRJzKIglSi6LPD6BfnvzThgKMkvmi6xCQ+WHPwD3l/QOQiTvJPzijCbAJMtc21D+IfRGQjXqa9PM1mWxONGE0CoTArOyc2Lj4hYXKmwsMNExKTaDS6RqMBxw1TKiktnfYEiKTEpGQ2h3MdxqVhRUkc1UVRIBDo7e0FAEAqlbLZbDqdjsVi8/LysFgsiURiMpk1NTUymUyr1drt9o6OjoGBATgUPF7BYLCjo6O1tZXP5zMYDBwOh8PhyGRySUlJXV2dVCql0+mpqalvvPEGnsJ29UE6F6S0QFIQqtVDuaWOp5+dEwwGf2sw0NPTrdfrBPV1paWlJCIejUYSiQQajcrhsBsb5SaTsbur0+fzQhD0wQcfYMgVUqWdQKlsBKAGEyQEITzLNffFl85yWMODgwNGEBAI6ktLS/B4PA6LJpPJpaUlEonYYjH3dHfJZA15eTmjPm9TU9OKVWttXZClE9K5IKUNkpigeiP02sZ9BQUFEV/w7q6uVatWlVTJHf0QCHT1ywsVZkhigbLpumXLVkZJ/HvpEudOyzSy0qbSbHF2fUv9TJ1anUGXIkjJEedIWiUACJhMJjOsM9M4pn47CIJiiSQ9I3M67aNhHlNpdJ1ONzbZUK/T02h02I2eOiidkJRUWlZmODMV8TpUlMRRRSafz+d2u5VKJYfDoVKpaDQ6OzsbXuysrKxsaGgAQbCzs3NoaGgKPzUQCHR2djY3N7PZ7IKCgtzc3NzcXBKJVF5eLpPJbDZbf3//hLd3ODri4uLK2RJjG6S2QU0mSGyAKhRQcsnAjgNpPb293V2dOm2rWFjHpNOzc3KSk1Pz8tDkfAqbU6NQtlhtjq7uXo934kNAKBTauOk9NKnc3g0pQV8jCIl0UK0OQpXa/vf0nJ6e3pGRYYfDrlTIq6oqUChUckpqVnYeiVzA5tQom9V2h6uvfzAQCI47taBSoe7rHOFy61e9ts7oCusdkNIESfUQvxXitECr1u/CYHEe7+iMXl6v3z8aCvghvz+0Zs3r1BKBpRNSWyCFbligCfM0UAqp6XohsdVqdbvdcETUZDK53e729na32200GvV6vclkamtrG5+hDYKg0+ns6Ojo6OgYa/gFN/+aYNlms9lsk7eXuvSdPexGu8PoiGA+EmAAHEZHm8VtNVlbWlqEQhGXy62uqamtq5PL5fAlOleWMgiCzS0teUj09Kc4JCQmJSQmsaqqxmzC/ygrL09JTTsVGx+fkDjmH8M7w/HtjMys6urq62QO8bkUJXFU05TX63W73QqForKykkwmZ2VlZWVlkUik4uJikUgt+NawAAAgAElEQVRkNBp7e3vPdnMnCI4PAwDA5XIpFEpubm5GRgYejy8tLZXJZA6HY3BwMByevB/k0OhQOVD+OevzF3a8UEBjO3ognQuSG0LV8j4KS5dB4MVlFcUnph4/Ebv7s+83bD3wyttfLlr39eK3vn91y4n1uxLf2p381q7EdTsT1u6IW7s97vVtp97cFr9ue+La7XHvfh57Apd9ODumhCu390CGNkhlgerUgXJxdzqet37Dph9jfk5MSv7hyPH3dx5cvemLJeu/Wrju25XvH12/M/6t3cnrx8xui127LfatHYnv7ErbvCdz9c5jL3z64f999t+VX79pdIb0DkhhgqQGqFYDsVugVet3PvHC62t3Jry+9ZepX298/Msb22LXbU94Z1fae7szVnx0+NlP3n/s0Lw7F/2dWiywdEBqCyQDIYEWul5IDACA3W4vKSk5fPhwU1OTyWRSKBQHDx7cvHlzTEyMWq02m81SqfSzzz778MMPy8vL4aobAABSU1O3bt360UcfZWdnw0ORT548mZSUBOfTw8ZBECSTyWg0Gi7amUCIS0ZiuF7INE7TcWR/YwEAQBCUSKWUQmpGZhZMPthDTUlJxWBxbDZbo9FMevwAAJSVl8805So+ITE7J1ehVI7P3jIajTKZjEqjZWZlJyYmx8bFn4qNgwGfnZPLLCpWKBQzPbVrT1ESR3Uueb3ejo6OlpaWMYc1KyuLSCSWlZXB1Jxm/Q+M8KamprKyMhwOl5mZiUQi6XS6UCg0m83Dw8PnQi8sT8BTb6v/tvrbZfhlq0mrD/MOL9m0JDkNW12nxOeXpmfh4pMykzNwPycg123cmpovU+ttGoNdrbW3aGzNWluz1qbUWBRqc5Pa1NRiUqjNqlarRmNXtJrrm1RFAla+gFyupmp7G744/Akmv0ze4mZWSFD4ouQMTFxi1onYzG079maRalFFag1gb9HbWzS2Fq1NpbUpNZYm2KzapFCbmzU2nb5Nr2/nNyp/Kc5+KW71fTH/fBm56N20d1dtWW90hg1OiN3kQ7P72cpQtRpatX7XsROxSo0VtjDpa4LZk8zM+XGr7ov51/y8BTHcmOdXzR0jsRy4nkhsMplYLNbs2bP/7//+TyAQaLXapUuXPvroo3v27Ln33nt3796t1Wo3bNgwd+7cVatWzZo1q66uDgTBDz74AIFA3HnnnbfddhsCgdi7d69Wq/3f//63bNkyh8PhcDisVit8Q3zrrbeOHDnicDjsdrvVarXb7WMdSC4BieHHgpYWtVAk4nCqKyorK1ksLpcrk8l0Ot00oQWCoEajKSoqTk5JPRUbB/ujY6/4hCQ4/QqNwYglEvC3pwAAQHNzc05uXgTdORISkyoqKie42kajETSCzc3N9fX1HE51VVVVdXWNQCBUq9XwQ9LFvYBXo6IkjmpMwWAQXusVCAQMBgODwWRnZxOJxNLS0oaGBrvdPjIyMk1TcGKUUCiEM4dzcnKIRCKLxWpubu7q6po6rwqWP+RvcjedEp56Pf/1eXnzNpM3Z7Iyq6qrqoqrjhw6kpiUXkCrKGZJqsUWQeuoyAgR2R2Pz34Oz26zd5//RPtDbtOworWvTtcrAtpVBpNGWC88+PXB2LhkLJ5CopQzKqRVIkdtaxhf6Zzz/ItdfT6mxKuxT3XYYSgsa5cdFRxdTVn9Sv4rh+oOSd1SCIJkMtmaNRvcfZC9F2q2QYWiIKraW62GXtv4CY1GO++xnjYrPG32cN3hhraGMBSGIOittRtK2PKOYcjYAbU6ILkFEpuhLJr2Giex0Wik0Wj/+Mc/brvtttmzZ4tEopaWllOnTlVVVQ0ODr799ttPPfUUlUr9+9//TiAQlErlAw88kJSUhMPhbrzxxu+//16r1SoUiu3bt//8888ajWbhwoXz5s3bs2fPW2+9RaPRzGazRCJZvnx5UVERh8P58MMP33zzzV27dolEIpguvyuJYQ9SpVIWF5fk5iFhL3MsYzk1LR2HJ3B5PJjHU9tpUbeQ8/OnXqNNSEyKjYtPz8ioraszjmMnCIJ1dXVJySkzxTB8wHgCQaPRnn1IIAjCa9UWC7xafc7Y+HWoKImvc3m9XpfLpVQqWSwWiUTKy8tDo9EMBkMgEAAAMDg4eN7qmjH19vYaDAY+n19QUIBCofLy8uh0en19PQiCQ0NDUzu+YwqHw60drSnSlHXkdbPjZi+OXbw7eXcmKpNCpNBINFYFSyaTvfXWW0eOJ5fVKJlsdUFZM4ahzKUpDyeXzp79RL2yo1w2OOlHBSBft8+p65aL7VWcVjpLwixjFxdSCgk4AgaFZTKZ77333uGf4mhlEmpFU0FZM47ZkktXHUoqmfXEUxAE2buDJF7voGfi1fAFfBKH5FjdsdWk1QswC/ZV7CszlA2NDo3tUF1dPffFhcUsOaOisaBEjqE1HMdqcso75i9Zh8Viz3UdYLNHa4+uJq1eiFn4aeWn5UD5sP/Xv9NgMLh8+YpTSajSakVhaSOB0YCiNeZQFV8dIy14+eUJmWvXGonJZPLhw4e/+uqr2bNnCwQCk8nkcrk6Ojr4fP5DDz20d+9eHA5333330en0lpaWxx577LPPPvv0008fe+wxnU5nMBiYTCaZTC4rK2tubl6yZMmdd9757bffLl68+NFHH5VIJFQqddWqVfX19XPmzJk9e/aRI0cWL16clpYGw+/3IzEAAAAI8mtrc3JzYfrC/usYNWEqJyQmkvPzFefu1w3PhC4spMbGxU8nbzkuPjEtPUMqlY4ZhNOeIxtrmJCYlJmV3dTUBF5/M4YvRFESX4caHh62WCxSqbS4uBiHw6FQKBKJxGazlUql2+0+71rvmMLhcG9vr06n4/F4FAoFjUZjsdiSkhKpVGqz2WbauwroAXCNuO2k7QuOL1hzcs0HMR8kZCbQC+ginkjToulo7xjz85KTkxcvXbrilVVLli1/YNbKlxYuW75ixeKly/bu3dvWNVLA7+sZ/JVDYSjY42vTdshrWoryeTlIeno2NhOJRhLxxLKSsgZpg91uh0/5l19+WbJk6SurVi1ZtvKBWStfXrQcNvvxxx/DH10iGVCZfGfMhpVtyjhR3JsFby7CLtpRuqOwtbBjuOPs81IqlStWrFi+fPmKFa88MWflv/+35MOdB79M4C5e+kp1dfWEnUPhkKJNMWZ2Z+lOqoY6qdlwOHzkyJGlS5euWLFi8dLl989asWjJiuUrVixatPTtLZ/2DP7ml3hNkRiWy+U6fvz4rFmzBAKB0Wi02Wxisfi5555btGiRSqXC4/HjSbx///5PPvnk8ccfB0Gwvr7+X//61x//+MfHH3+cy+UuXLhw1apV7e3tlZWVf/nLX1Ao1KlTp7Zu3dra2rp27dqHHnpo6dKlu3fv5nA4v6tPDK9Gs6qqklNSp06Sgh3ZPBRKLpdPCmMQBKurq8enR00DxgloDEar0YzFvak0WmSNoxMSk1LT0htkDVF/d0aKkvg60dDQkMlkEolENBoNg8Gg0WgKhcLj8fR6fU9Pz/QdXwiC+vv7DQYDl8vNz8+H6TsWvo6gc6S121rZWHmcfHxXwq6tP239MeFHPBEvqZPYQNtA78C5POlQKBQOhwcGBlduPqkFbOFweOwUyuWeVnsQgsJ93o5mq6xMVIhipueQUtOzkzA4TGU5q6lR4XQ6fb5JHjjGzC7ffMJgcsBmx47B0Q4ViQZa2rVZsqwNhRsWYxd/wPgA34y39lunPscxO/E5Jd+dIvv9frqwv8X8m1C/tkubIcuAzW5hbsGr8Na+85gdO+Cenv756w63t3eHw2Gfz1cq6VcaPeN3u9ZIDACA2WyOiYmBSWy1WkUi0csvv/zmm28aDIa+vj46nX733XcTiUSVSvXggw/Gx8cjkcibbropJiZGqVQSCIQFCxbcd999HA5n0aJFS5cubWtrq6io+Mtf/pKbm7tr165ffvnFYrEwmcyjR49u3LjxoYceWrhwoUajgUOsvweJQRDk8fnJKanT5F9cfAIag21ubp4APAAAWlrUuXkzXuKNT0jkcKrHrFEKCyMmcXJK6ngPO6rpKEria1gjIyMmk6m+vr6wsBCNRqPRaBqNJhQKTSbT4ODgjEwNDQ2BIFhbW0uhUJBIJA6HKy4ulslkTqfT5/PN9MCCgaDdYRdIBNnE7GMpx44lH8MQMfW19XaTfbh/Bl9F32hw9Yc/m+2d47aFhWormcWnVhAyMImJmbFIVF5ZWZlK0ex2tY1ORt+z5fUFVm05YXF2jd9o6bNkSJDzMjYsQC58h/ZOljzL0G2Y/qHCSsVUHk4ohCBIYw3xlWHYLKoJ9R79vcXYxZtom3Iac4BuYKZmh0ZGF759pG/wNH1bLKNlkoHxzzDXGokNBoPJZPruu+8efPDB+vp6rVa7cOFCBAKxffv2n376KSUlRS6Xv/baa0uWLHn77bf//e9/c7lcOA8LgUA8/PDDs2bNuvPOOzdt2iSXy+fOnXvDDTd88cUX8+fPf/LJJ0tLS5csWUKlUnU63caNG5cuXXrs2LH//Oc/K1eu1Gq1YyR+6qmnEAjELbfcAnvkF3guIAgqFIrsnNwZwQ8eIDjBlNEI8ni8CCAan5CIweJ0ej3sFjMYzIhJnJaeIZPLo9HpGSlK4mtMXq8X9hBoNBoSiUShUDQaTSQSmc3moaGh879/nHw+n81mEwqFVCoVXj+m0+mRRZ5hDfYNGjSGsrKylKyUmKSY5LxkZgVTq9X29/VHYA2CIL8/sGLzSYutIxgI2OzWOiGfkI9OyUiJTU2n0GiyBrnT4fR6Z/ygMDziW7X5l3b3MARBHcMdBa0FHxV9tACzYBN1007Kz7QmWWRHC0FQCrLyeGIJBEH6dtcnFNTWoo8XYhaup6xPEie1tLdMcyn9bPUNjCzYcLir9/TTVddAIL+2r2/41xD9NUhiEARJJNJXX32lUChkMtn27dvfe++9jRs3rlu37osvvtDpdPX19du3b9+wYQOVSoUTdDUaTWxs7Lp169avX5+eng77uEeOHDl48OC+ffs2bdpUUVEhlUqPHj0ql8uNRmNVVdVHH3301ltv7du3b8zJg0k8f/7822677d5774UL+C7wXACDoaSkZKbkg5k3wfsEAKCQSp1+EfCEqLJcLgcAAADAShYrsnXi+ITEPCRS1dx8nVclzVRREl8DCgQCbrdbIpEwGIy8vLy8vDwKhVJfXx8BfcPhcEdHh1wuZzKZubm5SCSSQqHA8b/pJ06Pl3fEazfZxbXiPHTeN798s+34th/zfiTxSFq7dsQficHxam/v+nDfSQyeiETlpGUmE8iEujqeATTn17jb+y5o9vCKj45k8LD7Kve9iHrxVdKrJ+pPyF3ycDist0E8ZeQzFlOJpa8e2vc55/OX0S8/mbLsq4pjTe6mQOj8meRTawKJA8EwU9gHun4NAFyDJDYYDGaz2eFwwCusDofD5XLBxUhwUw74f51O51hnD6PRCO8G7wkT1GazOZ1Ou93udDotFgsIgjabDWabxWJxOp2wEbP5106Ter1eIBDU1NTw+XytdmKS8EwFAICquTknd2YO8Rj2mEVFE0YvoDGYyNzZxKRkfm0tPFtJIpWmpqVHAOO4hMRCKvUCr8l1qCiJr1KFw+Genh6FQlFSUpKXl5eZmUkikWpra41G40zpC0HQ8PCwTqdjsVhoNDozM5NAIHC5XKPRONMgNqxQMNTZ1tksay6mFR+LP7bt5La1J9e+l/FeHCeuwdHgC8zYSR0vvz9gt9nr6wQ4HC4hJe5kws+FTIqipbG3r2dsn0r5iNoayacEQoFaa+2nFZ/d9f3D8/Lmf1fzndgh9gZ+DQC4ewKFdb3e0Zk5r/6gn2/hf8n+8vHE/z126skfeT/KnDKOolsx4/D25JpAYgiC6lqGBK2//lFfmyQ2jGuOCPxW4zee/ZbxGyd919n/O8GIxWKxWq1w/fEFngJcMhQZOOMTElFotFqtHmsw2drampWdE7E7y+ZwjEYjABi0Wi2BSJypb52QmJSUklJbVxddJJ6poiS+ujQ8PAwAAJvNxmAw6enpGAymsrJSr9dHgEy/3+90OoVCYUFBAdxto7S0tLm5ua9vZlPoxzTQP2DQGHgsHgaJOXDywDs/vzP/xPyFKQsPsA7wLfzxPItAfb396mZ1SVFJZnZaQvqpNGxCKZ+u1Deu233S5p5YQdxgGOEqZ/A4EgqHmtqajvCPLMIuehH14vainU9t3aK32s/eczQQzuf3tfVOy4sNhUON7sbD/MOLsIvmIecdqDmwJfbw4RQy/L8md5ApGghFGJD+jc4mMeDyFYl+jflfsyS+BgQAQFl5RcQlQ+kZmTKZDCbfhZO4is2GQwVGo7FeIEhOnsEwpcSk5Nj4BCKJNNZ6OqrpK0riK1+jo6NOp1MkEhUUFGRnZ+fm5jKZTKVS2dPTE8HKYl9fX2tra3l5OQqFysjIIJPJAoHA6XROp9vG2fKMeKwWq7BWWEQpysnK+THhxzePvfncz889m/HsJxWflBnKBn2ReNVjxm1We11tPYFAiEs9lUtOR9JTq2RMsF3tCZ0G7cr3TwLmtglvBN2+IvFAcBrxaU2XJl4Uv5q0+vm857cWbaVr6YOjgxAErXk/3mLvmvQtFfIBtfU8TxXqDnWcKG41afULeS98VPwRQ8sY8A1AEJSN4R6KK4T36R4MUur6B0YuKIoO62wSdw0EaIJfn6iiJL5yBQAA/QLSo5JTUkVi8RiJNRotEh15dJrH58MkhsEA521NE8ZxCYmZmVnRrOnIFCXxlSk4+Nzc3Ax3iMzOzobXa8eKX2ek8blXSCQSi8VWVlZqtdrIfu+BQKC9vV3RpKgsrSwkFKJR6HhU/J68Pcuzl8/Lm7ezdGe+Or9taCIdp6lwONzd1d3SrC4vK0cikYnpcWh6Bp6VxW0tMfa0DId/468Pj/he3XISMLsnGOkeCNAF/X1DQegcMnQbsuXZb1Pfnoec9x79PZwK5x781cjwiG/lByeMtvZJ3yvRj/BUk183fZc+S571NvXtuci5mxmb8Sr8hOuQjCr/IT4f/rfPH2aK+qztM/5tnq2zSTwaCNPqoz7x1SAAAGh0esQkTkpOGev/BYtCKYw4Y0smk42P0ms0GnJ+wXQmG8bFJ6SlZ9TW1kYxHJmiJL6i5PF4LBZLfX39WLEQ3KR9YGAgAmu9vb2w+wu372AwGFKp1O12R+b+Dg0NAQDAreFSC6hkPJlGoRFLiMeLj79LeXclYeXWoq25TbkRVODA8ni8VotVWC+iUmh5qLwsdCqKnkarx9QBZWBvc3+gC4Im8R3PRWKfP1RY1+fqnphaZemzYJXYLcwtCzELNxRuyJRnGnuNk5zpsHcKEsOB3/FRZXOfeczs29S3M2WTm4V+S2IIgthNQxMKfyPT2SSGIKiqcWBsPTtK4itXF9jQKjUtXSr9tY0GCII1NTWRJX+hMVi4B9mYQBBs1bQyGIyk5JTYuPizzY5NlcjNQ9YLBFEMR6woiS+7wuFwd3e3SqWC3V8MBsNkMmUymcvlmtCzcDoaHR11OBwikYhKpeJwOAKBwOFwdDpdBGlc0JmBwU1NTcXFxWQCmUamcSo5NeIapBC5u2z3G/lvvEt/N0GcoHArQuFIoqxwqJxdxcknF2AwGEIhhs4lVimpEhsL6FP0+NyB8FQu47lIHA5D5Q2DJtdpDrkH3ZRWys6ynUtxS98seDNeFK9qU01hdmoSD3kgeq3P74fah9oL1AU7SncsxS1dR1mXIE5obm+e+nwnkLgJ9FYrIvm9TNCkJJYZRjr7Tz9yIeC5Q1H9Hho/LimC9VEQBKqrayILJscnJObk5ilVSnCcI9vc3DzT0uTEpOT4hISqKvbZKIW31NXV4wnElNQ0eI7hqdi4U7HxsfEJCYlJWdk5xSWlSpUqOsjhQhQl8eWSz+ezWCx1dXVwpyoymczj8eAWzRFYGxoa0uv1bDYbj8djsVgajSaRSCJe/fV6vSaTic/n5+fnE7CEMnqZTCRTaBRMNfPbmm/XUdatp6w/WntUZBf5gjNOUQ6FQm63u6FBVlxUTCKQSSRScTmN3VBcqy+TuTiG3sYOj300OC1P8VwkhiCoUR+qVDorgcpPKz9dglmyhrzmWO0xqVPqD52/BmlqErcP9XxJJW0r+mQFYcXr+a+fqDvR4GyYjlnoLBKb2/0MUd+FJ21NSmK9w2d0n36OQcAtKS733eYalF6vV6lUKpVKrVar1WqNRjNTCyAIyOWN6RmZEbjF8QmJ+QWUCY9ZIAiyqtgzbRKSh0S1trZO+iQBAIDJZNRqtRKptKKykkajF1AohYXUoqJiHo+vVCrHz5SMKjJFSXyJ1dfXp1arS0tLMRgMFotlMplyubytrS0C9xeCoO7ubriQCY1G4/H4qqoqjUYTefLzwIBara6srMRisXgsnlPBMWqMNpeNZ+Ydqzv2ZsGbr5Ff+7b6W46RA6c1zUijo6MWi6W2tpaSTyHiiUwmkyeoEbfyZdaaRjdX0y1xD5k9/pmZnZTEI/6RalP1Vupn/0td+Crh1R+4P/At/BnVLk9K4uHRYY6J8zX762XY5f9LXbqv7Pt6W70nMLPY8gQSd/QFGML+Ye+FJm1NSmJ3b0AOnD5rBDz6JprReoGCu2yazeaxaRBisXjRokUvvPDCM888M2fOnNLS0rH5idOXTqcrKKDMOKScmJSUnMzn889ueKnRasn5BbFx8dPEeUpqmkgknpqm8JwouNoY1tiP0e/VhQu+jJE1bYhqmgqHw+3t7VKptLCwMDc3l0QiVVdXw5OOIrAWDAZdLpdAICgoKICd6fr6+oj7XoXD4c7OTplMRqfTUSgUmUQW8AWdjs7BwcHm9uZ4UfzagrXL8Mv2V+4vM5R1j5x/4uAEDQ0NabVaFouFwxHIxPzysoomlVxtbWxpFzW21ag7RbZ+w/BoJKvgEEziD3522PsgCAqGgiK76Efuj8vxy1cSVn5I3X+0nNE93BuB2aFh78rNJ1yuAQiCAsGAyC76gfvDcvzypbilX7G/4pl5RVJHiykST3YCiQc9QbpwoKPvInf2OH0W3lDNmVIuhNVqtVgs0TvmBQqeqNjU1KRWqw1nqoYqKioIBMI999yzatWqlpaWCLxDEASFIlFySuqM3OK4hEQsDq8ZN7bhV4MAoGpuxuEJ5x3HFBefkJKayuVyp3/Y56qxjupCBJM4spt4VFPL7/dbLBYul0skEuG+VxKJJOKEqdHRUaPRyOFwcDgcEolkMpmNjY1dXV0zGt4wpmAw6HQ6+Xw+iUTKzc2l0+hNDU0jvSNQCLL327PkWWsL1s5Hzd9esp2mobUPTR6nnUL9/f1NTU1MJhOFROWT8vncWp1Ba+nQa7tlcjdH2V5r6m0d9PVG3N9xTGs+PFUq58WKY1cQVsxHzd9dtrtYX9zr6e0dgCokE6b0zkCvfXiqVM47JToFm91TvqdEX9I1crquSQH6axSRhJEmkDgUCjNFfaa2C02fnpTEwVC4RHw6OoKAJ95H754XIrPZTCQS//znP99888379++Hb50gCLpcrr179z7yyCO1tbUWiyUCy/DvhVlUPP2c5/iExNS0NOFvs6bHCwRBdWsrlUpLTEqGk63GD1iEM61i4+JzcvMEF3XEclSRCY4uREl8EeX1enU6XWVlJRKJzMvLKykpaWlp6e+PsLXy8PCwRqMpKyvLy8tDIpFw9VFka8kQBPl8PrifLgaDyc3NLS4uNmgNIU8IgqB+Xz9BRdhQuOHZnGc3UjdilVjXoGtGxsPhcFdXl1Qqzc/Pz8nOoeRTJCKp0+XoGHSC/apGN0fmZBu6lf3e7gsHMARB5l5zkijl/36Y/XjKrPeZ7+er88c/MXh8EKWuv/fchUxTm73/u1n/TZ79AfODgtaCsx9E9A5fiSQSP34CiSEIqmocaDZf6F/fpCQOhyG6sN8XCEMQhGhra3O5XFESX4iMRmNNTc3+/fv37NmDw+Hgi2m1WrOysu68804ymdzb2zu+KeaMBACAVqMh5+dPs2QoKTmFU109tSMLPysIhUISOT89PQMep3gqNg5+ex4SVVFR0aJWRzF8JchkMpnN5sh9h6jOqLe3V6lUMhiM3NxcLBbL4XDMZnMEtb9j1hQKBYPByM7OxmKx1dXVVqs14l9Tf39/S0tLSUkJPBOisrLSYrTAZUGegIehZWwp2jInd84a8pr0hnRzn3lGxgOBgMPh4PP5BAIhJzuHQWU0ypu6e7r7vd22IZ28jSdxVGk7Zd0jbaFwJGvhE+QccOKUuE20TXNy56wmvvb47jcagJazdwuGIEpdr6tnulfMMeDAKrFjZv+z+w05qD7Xzu29fkptrz8w42jE2SSW6EaEmgtdG5qUxBAEFdadngOB6Onp6ejoiKbVXKBMJlNnZ2dXV5fdbjcYDEajUSwW33///bfffvs777yzadMmNBodMdjg2RKFVCrssE7K4/iExNi4+PT0DC6XN50FWgAA4PwAhULBr62tYrNZVVXVNTVisVij1ZqMxuhX4gqR2Wy22WyRpQtFFQgEXC6XSCSiUCjwAnBtba3b7Y7seoZCoY6ODqlUClsjEon19fVutztiD7K7u7uxsRGepITH4/k8vstx2s0dDY6yQNbust3zUfNXElaerD/Z0j4Jz6aQx+MxmUxwtByVhyopLmlVawYG+kcCAy6PUdleJ7FXtbSL2oZs08wrnlodwx00De3j4o9fzHvxVdKr8eJ4Q49h1Bd6/f1Ei3WS1etQGCqVDADO86R2tw+1U1upHxd//CLqxdWk1QniBEO3wecNrtmcYHOcc43Z4wtj2d0jvotAYo3VWymPvA0ZrHORmMzvbe8NQBCEGBoastvtESQTRTWFQBAUiUQ//fRTTEzMgQMHvvrqKxqNdiFsA0FQr9fXcLkoNBr2fWPj4uEXXLabkpZWQKHIZDKj0Tj9CB1ejyEAACAASURBVAecbGU2my1ms8VigdP3ogy+omQ2m12umQUho/L5fFartba2lkwmo1AoOp0uk8m6uiZvjnhe+f1+h8NRX1+fn5+PRCILCwulUmlnZ+f53zmZgsGg2+0Wi8Vwb5D8/HyRSNTVfvrY/CE/z8L7iv3VUtzSZfhlP9T8IHaIgzNxVQcGBnQ6XUVFBRaLxWKxrMoqvc4wMjLiC4+0eczN7fViR5XKJXANmn0X1mgaVo+npwKs+LTy0yW4Ja8QX/mp9ieZUxaGTj+aeDz+c1UxQRBUoxxSnKNvRrenuxwo31exbzF28SvEV47WHpW75GNmR0ZGp6higiDIHwgT+b3dAzNe7z+bxJZ2f5F4IHhhlUznIjG1vs/k9kEQhPB6vQaDYWwqUVQXS0ajsa2trf2MLvwKw16sWq2uq6tjMJlEEgmLw+PwhPwCSnlFhVQqhT/0Yhx7VFeQTCZTxAi53gQ3meJwOAQCAY1Gw/MSIut+BZ2pJ+bxeCQSCYVCFRUVKRSK3t5Icn0hCAoEAjabra6ubvzDQW/3aWvhcFhoFx7iHVpFXLUcv/xr9tccE2fYP4Oco97e3paWlqKiIiwWSyAQeFye2WQZ9Y36IW+Hx97cIZbY2cq2OlufYcR/EVpVDI4O1phrvqn+ZiVh5QrCim+rv+VZeGfXLk9RTwxBkFg7XK/+zcEM+AaqTdUHOQfHzPIt/LNnQ01dTwxBUCgcZgj7LO0z9vXPJrG7x88UDVxgIdO5SFzRMNBs9kAQhAiFQiaTKUriq0UgCI65rXq9Xq/XA4bTRUTRxf5rT/DvNLJamutHAwMDcM9IGEIsFutCKrA9Ho/RaKyuriYQCFgstrS0tKWl5QJxDqdnYzCYkpISlUo10P+rNblLfqLuxBrymqW4pZ9WflqiL5lRJVJPT49SqYQBTCaT62rrnXZXMBAKQf4ur7O1Q9rg4DS5+JY+3eBohEXMvzmdgE9gE8TwY1aTVi/HL/+i6osKoKLfd85kt6lJ3GwarVMFx8we4R2BzX5Z9WUlWDmF2fOSGIKgStngeedAnK2zSdw7FGSI+nqHLqiQ6Vwk5qmGxNoRCIIQEAQ5nU69Xh+9j19FmnTU4+8ko9HodrvHvG2LxdLW1uZ2uyesaIAg6HQ629vbz/6vi6uLeL5wfntkae2XRnCDNp/vgubFXqvq7+9XqVQlJSVYLJZIJHK5XJPJFHGSucfjAQCgqqoKh8Nhsdjy8nKtVhvxM5DH4wFBEF6jxWAwZWVlra2tQ4O/+n+tna1J0qR1lHWLsYu3F20vbC2cUSJ0V1dXY2MjnU5Ho9EFBRSRUNTmbocgKAyFenxt2k6Z1MFpdNYYe9T93u6xoG7ECoVDTe6mU8JTr+e/vhS3dE/5HoaW0T58/tKpqUmsc3iS2HVjZveW72XqmNMxOx0S81SDEv2MM63OJvGIL0QT9rdPb8ziuXQuEot1I+ymQQgmcU9PD/wHf7lvO1FdcTKbzS0tLWlpafAkJbPZzOfzDx8+nJiY2NjYOLaiDFfaYLHYY8eOpaenNzc3/05fJ4vFYrFYLkqLVjhbLTMzk8ViXbFL43C61kUpKblm1N/fr1QqmUwmEokkkUh8Pt9ms0WctDwyMgKvqsIdtVgsFgAAF+JPGwwGFouFwWDweDw8mXg8gM195kxZ5kbaxkXYRVuYW3AqnLl3BonQcIuPwsJCGMASsaSj/fRydf9op66rscHBljtrDF3KXk/nRUmE1nXpUqQp6ynrF2EXfVT8EbmFbO+fZCrwuXQuEuu6dCmSlNX4N/+b8tLWoo/zW/IdA47pmz1D4o4p9pHoPLzmGf8ezyZxMBSmC/vtnReU1HYuEitN3lLpAAST2OPxuN3uaIA6qgkymUxGo3Hnzp033XQTnU632WzV1dVz5sxZuHDhvffeu3nzZq1WCzvlarX6gw8+uOGGGxAIBAKBmDdvHo/Hg3PB2tvbOzs74ZRy+Een09nZ2el2u202W0dHR1tbG9yZq62tzel0dnR0uN1u2Cy8j16vt9vtbrfbbrcLhcJTp05ZLBYQBO12e2dnZ1tb2/jVcZfL5Xa73W53Z2fn2FfaZrN1dnZ2dHTAtWQAADgcjp6eHqFQeP/993///fcw8Do7O9vb2+FnCHiZ/2z7l1hmszm6SAyrr6+vsbGRRqPl5eWRSCR4ZG/EKeXDw8Narba4uBiFQuHxeDabbTQaPZ4Ip+7ABcplZWWwtaqqKhAEPSO/WusY7sCpcO/S352Pmv829e1sebah2zB9+52dnRKJpKCgIC8v73S+WMfpb8VQoBfoUcqc1Q0OjrazsXukLXAxEqEdAw5kE3IjdeN81Px3aO+gmlCmPlMEdmASW6ynj9beb89ryttI2zgfNf992vsJ9blZHGVEbVSghRtPut0T1+zDoSAUCkDBABQKNJuGWbL+cNAfDvrDwQAUPL0dCk31nUlGsr+NpU7YWN4woHNcUHbbuUiss/uKxf3hcBgBQVA4HB4YGIj2JoxqvEAQlMlkK1asQCAQt99+O5PJtFqtu3btevLJJ+vr6zEYDPy8bzAYzGZzcnLyrbfe+t133/H5/CNHjsyePZtGo9ntdoVCcfDgwZ07d8Ig53K5J06cyMjI2LNnT0ZGRnl5+d69e+Pi4nQ6nUwmO3XqFBKJ3LdvX2JiotFobG1tjY+Pp1KpRqORRCKlpKSUlZXNmTPnjjvuiImJMRqNVCp1x44dR48eVZ8pfdbr9WlpaampqSdOnPj888/ZbLbJZLLZbCUlJbt37/7yyy/lcjnckZRCoezbt++nn3568MEHDx065HK5WCzWrl27vvnmm8bGRovFolKpjh8/vm3btqNHj6pUqsviNEe7a0EQ1NPTc7oTRU4OiUQSiURtbW2Rda2CIMjr9Wo0GiaTmZWVhcVia2pqrFZrxMF/j8fT2tpaXFyck5ODwWBOFyj7fi1QHhodYuqYHxV/9Hze86tJq+NF8a2drdO3393dLRKJSCQSPPxYJpP1nMnw8gaHjD3qBgdbZKtUdzR0DjsvCoD7vH2UVspmxuY5uXPeyH8jVZqq79ZfoM3XP0hs0GoKNYXvMd6bkztnbcHatIY0fZcegqDAKESrGxmZ+gseDoUDvrBvMDToDnUDAVdTwCoa0XHIiYc6JGS/hjHaXOhrwvmaCL4mgkeO9ElzfdLcgCxbwytilDd6xZmjkgx44+lXQ+6oAg/v72sijDYX+lvpo61Mv748ZOJW5eeQ8rJC3UBo0B0eHYICPigcqlYNqay/S3Ta1uGnCfoDwTAC/jkQCMAVLJf+dhPVlSmTyVRWVrZhw4aYmJh77rmHyWSCILhy5cr7778f7qSdn58Pp4kZjcZNmza99NJLRqPR4XCYzebW1laz2SyRSObMmTNnzpy1a9c+8MADeDwehUIhEIi5c+euXLkSgUA899xza9euveWWW1JSUths9h133PHEE09s3Ljx1ltvPXLkiEqleuSRRz755BOr1fr+++//97//LSgoePzxx//2t78dPnwYjUb/97///fjjj+fMmfPee+9pNBqj0ajT6Z577rk//OEPH3zwwQMPPDBv3jy1Wo1Gox988MG1a9fOnTv3mWeekcvlZDL5rrvuWrZs2auvvnrTTTcdP36cw+E8/vjjW7ZsWbx48YoVK+Ry+TvvvPPwww/v3Llz1qxZ33333WUh8fUcmu7p6ZFIJGQyOSsri0QiicXiiKuGoDM+a2lpaU5ODgxgh8MRWUvLMWswgNFoNNzTY7x37g14OUbOp5WfzkXOXYJbcoh7qMndNP3F2t7eXqlUSiKRMjMzCwoK5PLGgf7Td/DRkMfap5e7uEJrmdItaBu0+oMXYY790OhQBVCxu2z383nPL8cvP153vKVjZrXL5zJbrC391zcv/jd59krSyhP1J9Qdv+nF4QtARF5//xkShwO+kKcv1GsJuJpGwepRTZFPSfbKMV5JhleQ7JVk+GRInwI/2kweVuTTUn7slNP8ptqAtT7gagq6FEGXItilD/WaQ73mcK/ZYbVTqh2+DjDUAwZ7zPD2UK851A0GXcqgSxFwKQLOxoBV4Dfx/SBnVFPk1zKVjHgZ+VhAgfFKMryiVK84c7QRWVstFNUrAiA74GgI9hjDnl5ohgVg5yJxZ1+AUtvrHT1DYgiC2traogHqqMZLq9U6HI6SkpK7776bwWCAILhs2bL77ruPSqVu2rTpscceg8uXDQbD6tWrly9fDgeZ4ZQup9N55MiRP//5zzKZrK2tbdWqVStWrMjKyvrrX/9aUFAgk8luv/32Y8eOWSyWp59+eu/evVVVVQ888MAvv/zS398Pc1ckEj399NNfffWV1WrdsWPH008/3dLSsmXLlnnz5jmdznXr1t1zzz179uxZtGjR3/72t6qqKrPZrNPp5s+fv3z58vb29kOHDj388MMcDmfx4sUrV65sb2+Xy+V//etfY2JiNm/e/Pjjj4MgWFdX98ADDxw/fnz//v233nrrzp07X3/99dtuuw2Lxb7xxhv333//7t27Dx06xOVyL0u4yGw2R1wzc5Wqu7u7oaEB9oDJZLJUKu3p6YnYms/nAwCgoqICiUQikciqqqoJyJyRvF4vAABwV0sUCsXhcGw223jv3B/0SxySH7k/LsMuW4RedIB9QGQTTd9+T19/o0JFKaRl5+SRCwpk4wDsh0Zdg2aFu15krWhy1dr7Ae9MJhedSyP+kVpr7QHOgQWoBQswCw5yDorsosjGGE8wy7fwv2Z/vQi76MW8lx7c/1JZM3tSs37PMLHa3WZQBfSlPiXJ05DrEaf5pDk+FWlUw/SDnKBDFuzUh4baodGhcMAbDv368LRw48nOzqkalPZ7IAJ3xh1ME5CV38fmQ1A4HPCGRwdDg23hbkDWZKzhK/2aolFVvk+O8onSfdIcXxNuVM30W+oDXfqwpxcKTfVgdy4SD3tDRF7vsDf0K4lHRkaiExKjGi8AAKxWK4VCgUlsNpvXrl37wgsvOJ3OuLi4P//5z3C2qslk2rNnz7333ltZWdnW1iYQCA4dOiSRSA4cOHDfffdpNBq32/3ee++9+OKLqamp9913H4PB4PP5d955Z0pKilarnTdv3r59+6qqqv7xj3+kpKT09fXt37//X//6V11d3VNPPfXZZ5+1tbVt27btmWeeaWpqevfdd1944QWTybR69ep//etf33zzzZ49e7Zu3VpXV2cymWASr1u3zmq1/vDDD4899hiLxZo7d+67777b3t6u1Wr//ve/f/HFF++///4LL7xgsVgaGhoeffTRY8eO7dix4+677z5w4MD+/fs3b95cUVHB4/E+//zzp59++p577lm6dKlarb7EMIYX6SPuxXh1qbu7Wy6XU6lUJBJJoVAuHMBGo5HFYmGxWDQaXVVVZTQaI/aA4aKmyspKDAaDRqPZbI7ZYhkfHQ+Hw5p2TbIoeX3++mXYZV9UflFmKBv0nHmE8nug0aGwtz883Bka6ggNdYSHO6GRLsjbDXm7IG93X3e7QqFk0Kl56UkkVJa4ltPtskL+EQiCAmFf+4iruaNB4qxRuAWWAXB4elOBp9ZocFTikMTUxrxCfGUBZsGnlZ+yQNaMhhJOZZYf8wrxlQXYBZ+xPmMb2Z39vWs2J9ht4wqogv5Qny1oqfc3F4xIkYVlSqO4MmCo8DvkwV5z2Dc4NdJgDQ37zps7PeILYdk9M22zlYSq+D6uYMLGVlugUnHmyoeCkH8kNOAMuJV+Y7VfTffJkF5JlrcR49cUBZyNoaF26KxcuXOReDQQJtT09A8HfyVxOBy+wis6orr0MpvNZDL51ltvpVKpdrsdRunhw4eXLl26dOlSeMAUfJ/65z//+eCDD65evfqxxx674YYb8Hh8aWnpXXfdtW/fvtTU1IcffjgmJiY3N/f2228vLCzkcrl/+MMfYmNjNf+fvfeOauvM1oez7rp3zbfmNzf3ztzMTMYzk8lMJnYSp9hxjDE2GAOmGNvYjnuL7bjFPe497t240YQqkiiiI7pEFRIIhABRJNQrRQJUQOWonff74zgyoZmSSRuepeUF0tH20ZHQ8757P/vZbW0ff/zxvn37aDTan//854CAgJiYmLfeemvz5s2tra1eXl6ffPJJbGzs+++/P2vWrMbGxr179/7+97/PyMg4ffr0jBkz0Gj0pk2b1q1bx+PxkOz03LlzQ0JC5HL5qVOnZsyYUVFRcebMmT//+c9Pnjw5duzYH//4x7y8vCdPnvz2t7+9du3akSNHXnvttWvXrj1//vz1119//vz54cOHAwICqqurT5w4sXHjRjwev2TJkrfffruhoeEHXqQqFIqp5GN/Fujr62toaEhNTcVgMElJSVNMQUMQ5DF3xGKxhYWFQqFw0jVgm80mlUppdHoCKRGbQCyklYmkcucgH2OXVc/r4DyufrwmMXzBo79ti/mYmLFLXYeCW7Nhfo6rKcneQLRxcFA9FqrDQrUYqBYF1aGd9Vi4CW/nYrvpD+sSr6Sh7qCfPyKjn1aQ7yqLHru4BLg12dpI6GiMbxam1YjS2Ly4Tt5TXW20XUCFpRVuRbWro8Hd0+7WK9wD3TBkgl3jLQ+7YFdDV8N91v1VyasWYRftpe7N4GdMYoriEDjdTm4n92XY7L0Z/Iw+64uFFGRzhW6/JVPoAABus9YhLbdx8LaaGHszxalkuvSKHFafsGPCFe7xdDFBDphU+sLVefwYrp0GAAg1ELXGNKrLltsFW3pd3W0OMQ3i4m01MTYu3i6muw1K8G0mYDQmdrrgpApDt9752uB7p7fF0xgCqVSan5+/bNmywsJCJP177dq1+fPnR0RE0Ol0j7BAJpPl5eWFh4fPnDlzwYIFUVFR7e3tUqk0Pj7ez8/P29v74sWL7e3t6enpwcHBhYWFLBYrMDCQQCDw+fydO3feu3evqKjo7bff3rBhw9KlS1etWsVkMuVyeXx8vJeX15o1a3bs2LF9+/bm5uaMjAwfH58tW7aw2exjx455eXmtWLEiPz8fqVi3t7fv3r37xIkTUqn02bNna9eurampaWlpOX36tLe3t6+vL4lEksvlLS0tx48fX7BgwbZt24KCgmJjY0Ui0aVLl7y8vAIDA1NSUiQSSXJyckhIyOLFi4ODg1NSUn7gPwrEvGXS27ifODyTGJDZvSwWq7t7wkP9PLDb7TKZrKSkhEgkEgiE/Px8gUAwaRU0ZLfL5Ep6WWVCYjIhgVhYUCDgccxdImCQgJ5moKp2tmS2MO4/z9i5Du3jGz9vMyksruCIiIOCxTSgrgUKllvNdnVwXd2tbh3fpZe5DArYoAADXcA1AOxGY7eiua4yKxmHi3tGIhEYVSyNSgkgM3CZYatW11XXKkqv4ZPZslxhT2OvQeLoEYKOBljFdkpLHcICe1u2nZdi4+CgOoy9Hm9rSIAaEqCmJIcg1ylnuLp4br0MtvSC79KzsFcYVRu1PnX9EvySHVk7EpoSNP2aSV9wD1p1rU/ZT9elrvPD+u3I2kHkEYe3REN2V8DWWyKhCJYVO+pRzrZ0ZycP2F8SUiGnfxKTjmyQM2T7bblmrLYChxNOqdR3jXvCBIKnuILLjyhD7pR327OZRrtzPJV+GLb0uTq4UEu6rTbW0ZQEdK0AuCHIuXjdFb1paOIBBiCDaVTqHK99NwY8XS2exnB4+nfFYrFCoeDz+Ug9ePAxSqVSKpUiFjEqlQppQ1KpVO3t7W1tbQqFwiNvHh4fUYe98cYb0dHRiF8Y0m7kaR0eTPlCobC1tVUikSgUira2tuFnMjw4ciTSDSUUCiUSiVwu5/P5SBt0e3u7WCxWKpV8Pl/4rfOrQqFABm8IfwwvWKVS+ctrXjIYDE1NTR43KCaT2dnZOWkVtMvlQtT4RCIRh8MhRhyTnkXocDqV6o6yShaRRMbFR1NJ0c3FOEM9xdWcDLdQQGs6zEuWsp6i07dvivrQ98m761JWx3Bi+No2MD4dltlmb+W35xUU4ghEclJKBYOp1rxssdVDPcK+5rqOMk5HRXtfc49N53pFsRYGThts1buMKpdO4OrgOqTldn421EhycAlwAxluTnO3ZosFOWhO7Ja0jUtwi7/I+CKpMUltmEDP7miQ6qXx9fFbMrb4E/w3p29G1aPEfeLhh7ndbhiGBwYGdn11VZ5729pEtvfKhx9W0tBfJxrvsgmGYSSsydQfuPmaUKL23DPCCcAgg2mUd4+rvgN/iwdx2efukj2/Io9qeuwZLIN1golu2Kp3KWsGWDEuHsmgEc+PuKTV9iEnPPiwnBqDUAO9NuTJSIZnWkQ9DQ8QdbSnSor8OuIeEclUD+m+HezEOTiU5wfEv7OysnLHjh3p6elIr/CQ/wvB4ICjnYnnSOTRwXEGn5jnuUPObfAxI76cHwCIe8kvZvjSwMAA4oeMwWASExORPuCpbPcRLUJiYiIWi0W8qybthAXDsKajs4JZQyIlYqMeZkVfbky72VP2yNWYALdngY460Cvq7uBSuOi9OV8G4AM2pW6Kr4tv1423sccjGcNisUQisaysTCFXeL6ITXa9tK+5TlXCVhTxdXVas9rumnLHGgx3dDWSyq9ui5nr93zmGmJwZMq6+oKTUEsa6G4D1skbXnb2d5J55C+yvvDD+31O+fxZ7bMhQujBePDggb+/f2BgUEBAUMLVnff2B/r7B4aGhh44cGCI9KGcN8BsG6//xvXr15csWRIYGLR0aeCb/5i/aLF/UFCQv3/A7t27h5chYBjk1JgEqldf0sbGxmXLlgUGBi1btuz9T3zenb0Q+dV/6VI6nQ4A6DE606v0JsuE/yTv37/v67PgzObF7SmnwkPCF/stDQwM8vcPOHnypOcPvLCunyezDmViAEBvb69MJpvuLZ7GDwmRSCSTyaYrI8hK4hdgNI20+iADd0kkUkVFhUqlmgoB6/V6RFaNwWAyMjKampqMxgkrYz0wGo0cDieRkobHYnPw93iUb3QlD1ytFNDJAbY+AIDFbimVlJ4rPhdKDI1IirhVeatOU+cch5gIQUdHR0VFBZlMRow+ZDKZ0/Him9fi7Jcb+BxNaY2ykNfN6jQpvhchtAkyUdupR/KPBBGCNqRseF7zvK27zem0AScEjGq3tAxqJNlqYuxcnFNaDsZdHjbYDJn8zP25+31xvuGJ4Xer7jZ0NbzyOqxdu/bi1Ue5dC4lt55T25aYxYlK4lyKzH7v/dkWy3deLKvNXNY03kzG6tWrL197nEvnplA5xAw2hlIXm1J/8WHW7A8/GrEekV9rapK+esNNp9O9vH2zCurS8znkrFpcWm1cCicqmevtvwaPxwMAjGZXKsOg758YE7tcrqCgoOv34lILOGJ2WXvqJUwKK5bCPXGdtHChj8cVjsbtrxeNxMRI2mc6Rz0NoVCI+FgN9qtqb2+Xy+VarRbZLCI/9/T0DPamnhykUqlWq/03/+AhbmI/3x5il8slk8kKCgrQaDSBQJhi5y4AwGw2NzY2pqWloVCopKSkurq63t7Ji4ysVqtIJExLS717925ULKq2JFNXGtldfAsSl4Nv96McNec8/bw/zj8AH3CWfrZSUTkeXTEEQf39/Tqdtq6uFofFPLh3l0ggsGtqDPoXywXIbVUZRVxNOUtZ0NjJ0PRLreOYiWS1Wvv7+we+i/7+fg+fQU6ILqUfLTy6GLc4MCHwUuklloplG6Xb1W3pdWrqbbxkR20ULMmDTR1Dwnp2lpAToklpRwqOLMIuCiIGXS6/XK2uHj5qaTR8seMLYkpxjwVIdIArB7USUC0FJFr3Z17eQ3xJuRIbvXG8TLxlyxZyKh0J26YBXBmolgJiUafXQp8RP2O0hgGu5NV7YgaDsXzF550GoOwD7V2gSQlqpIAhBsvXH0pOTgYAQE6QWqnXmyf8V7lqZUROcX3XAOAr3IpmHlcGqmUgJo0fELDMcx3KmgZq+JYRmBh8K9xHanLT+LeFXC7PycnZs2fPV199VVxcjJRjJRJJXl7exYsX2Wy2Wq1GupW++uqryMhIPp8/5DMzOKc95P4h94jFYg6Hc/Xq1aysLE96efAxP8y4ix8XCoVCLpdP2kL5x0VnZ2dJSQkOh0Oj0fn5+VKpdCovBJnWmpWVFRsbSyQSq6qqtNqxTIbHBgRBbW1tWVlZ9+7e3f3ll8EhYX97+53N4b7i5BO39qz8bPb8pUsDSrglt5i3/An+XmivQ/mHiqXF/dB4MxPd3d2HDx/++uuvb966vXPXlwt9fN/++8yPP/Ga9d7Ht+/e1FpVjR2VVfI8jqZUYWi3OMYb1mw2L1q06L33P5j94ScfzP74g9mffPjh3DkfL5j7kc+n8+cX8Youll9cjFm8ELPweNHxMnnZ+DuREtFPHx4MlaedfXRk1Zw5c2d/OHfuxwvmzF642G9JCb/kQtmFF2ELJxYWQWNX48KIhWhCjrIHtChAvRgw20BZK8BQZXM/W6jV9Q2YbZ4bW2Ci1hgG3zPkZrZANqvLDgGL2fX5xo1YUt6QsOhsyTwvb12PfsgT+822gjpDeZNxjMiQzW2HQGFhaUj4GkkH3K4GjVJQ0w7KWwGtGYSs2YfG4AbMtj6jlVTaK+u0jHGew8P2m6DQ8PDUnCq5DrTIQa0YVPFBWRt4QuYOZmJGi7mC1z8yEwMAjEbjaOXAafw7QCqV4nC4//7v/16xYoWPj8/f//53RCwtl8tv3rz5H//xHwUFBbm5uTNmzHjttdd+9atfvfbaa0uWLGGz2YN3xmq1uqOjQ6PReIzNERkXYg2NUDviAq3T6SorK//nf/7n/PnzcrlcqVR2dnZ62upkMlnHt/ilihiQ5PyQ3N1PHz09PdXV1QQCISYmJjMzk8/nT8WeE4IgoVCYnp4eGRmJRqPpdHpHR8ekMwSIG2VOTg4KhcJisdXV1efPndtz4ESjoKum0ajkNEprq+5lM1bHnP5/+3878/7MHVk70trSTNB4+DnKMQAAIABJREFUByAiRmAUCuXJkye7d39ZWtXME5nL63rzGNoshjqNyYulYuPz79V1lEh6mwegCddo9Xr93//+D0adrJ5vqOWZqxvs+azeyLzKiJiv/799v/nw6Yd7qHty2nMmNMYYweXLlw8cv9rTrXfUJclLMgqrtZH5lRExx5Gwe3P3UtupEw0r7BVG1kSGkkPnoea9GfrmCEycI50xa0nI9lsrdt0J33knfOed5Ttu7byQejySFb7zTvgXL+4M33lnxa47K3fdW/3lo437nq/f+8xv+9kP967/2/l5vw2fjU8pV+i+y8RZ4j/M+GfIlm9W7LrniRC+807Yjhtf3aIdulUctu3miJHX7X3qu/3Mh/vW/f7QzKCTqyQa9zAm3vuB16qVux+s3HXvbHTDpmOYsB03B/8XY4Sdve/zv52f+z+L/5SaXSXXghY54IhGZuJaoZXGHZ2JAQDd3d1KpXKajP89IRaLk5KSrl27ptFoqqqqfvWrXz169AjZtN2/f/93v/sdlUr19/efMWNGVlZWc3PzgwcPEOtpD1MKBIKrV69eunTp5MmTW7ZsSUtLQ9wq0Gj0hg0bduzYUVJSIpPJELPoTZs2nThx4k9/+tO1a9fUajWJRNq4cePevXsrKipkMllVVdXRo0c3bdp0+PBhFov1y/tMIqven5GjllarZbFYFAolJiYmOTm5oaFh0rplBGq1urCwMCoqKjIykkKhtLW1TTqn7XA4EDX+06dPnzx5kp2dLZfL3S43ACAuLu7UyZtGCJSJNFfp2KW4DR/G+i6O3/SH0BnVzdXjjD8wMMDj8VJSkp9ERkZHRzEYDIlE8s93ZgpkdokWNKp6mfKWMll5hbL6cUrcvcc3x6mvHg6TyfTBex8rNEDVB4oFikt0TGDCpo/j/PzRW/8U9labvG1yYQEA33zzzc2bcV0DgNZY9zhlYzBuxUdxS5Zitv4p7C2+gj+hUFK9FFWPWp+6fh5q3ueUz3GNuK6Brq1btqITRtgTf/TpQjZX0CxQ8vgKHl/BEyiK2WpCUUcTX8HjK5oFyhaBii/skEh6xGJdRUPjXWrsokfhf77xri/G71bVrUVrA3DkAsWwPfHHcz+rbRgUlq/g8RUtAkUWo4NSqmkWvIgsEHZKJD0isbaMy72R9WzBg+A/X/9nUELwjqgdIdvWSDQj7Ilv3X7QKtI08pX4ws7SOtXg+J4THhz2etbTBQ+C/3LzXX9c4J3KO16hC1OzX+yJR2PiJpktv9Y0FhO73W6NRqNSqX55X3zTGA8UCoVWq+3o6Dh9+vQbb7xBpVJlMhnCxG+88QaBQHjzzTcvXryIFHelUmloaGhISIhAIEDSyHw+/6OPPvr1r3999OjRf/zjH59++imPx3v06NGbb7755ZdfBgUFzZw5k8lkxsbGvv766xs3bly3bt1//dd/3b17NyMj46233jpw4EBQUJCPjw+LxQoLC/vb3/528uTJBQsWXL9+/Rf2gUQU2j+LtiW9Xs/hcMhk8uPHj9FoNJPJnOJpGwwGLpebmpoaExOTkJDA4XCmosPq7e2tqalBoVCPHz9OTEzk8XgW83dyDLee3/I9ErwpY9/cmEX+2DVfU6NwTBG60Bq+7oxCoRg7uNvt1mq7ystK4mKj0PGooqJClfLFU8yWgeVrQxiC6kppaamouEzIKWvrLBfAB89hTp06NemXYzab350/81pBVETi9jkxiwJxn5+mxiWxFdlMx+z3vA2GyQuhT988HXR2xbq03XNifQPwm87koZLrFDksxwezvMZprqIyqsjN5B1ZOxZhF61KXvWE/UTUJ/I8unXLViKluNcKpD2A3wG4clAjAyS6dv6ChUMyHOoeVw77O+l6J3CyOlhXGFeWpyxfnrL8atXV2q5axLV7+7bt5DT6kLDEoq4FPotGPMkmmb2c91KxZQf2SnXlhYoLocmhKygrbrJucru5AIDa2trw8M87jUClB8Ju0KQCbBmokoDl6w+lpr6Yy5RXO6DUjazYgmBocNhbrFsN2gbkobWrPqcW1+ssQKoDbRpQrwA1chCbLhjMxG1KKKdmTCYGALjdbrVarVarf9n1uWmMCLFYrFarHz58+Lvf/e7WrVueHl+EiXE43Jtvvnnjxo2uri6pVIp4Yfr6+ra1tXmY2MvLKzw8vLu7+8KFC++88w6dTvf29o6IiNDpdPX19W+88calS5fWrVs3Z84cuVzOYDD+8pe/3L59e//+/b/+9a83bNgQGBj4xhtvkEikzZs3z5gxY+XKlQcPHvwpjxOeBBBBhlarnXRn7Q8AZJeZnZ399OnT2NjYKRo4AwAsFkt7ezuVSsVgMMiAh6kwen9/P4/HQxqlKBRKbW3tEFVX10BXOj/9YMHBWddmzbz+4bmi+5mNTQ0SwJMARitIYTiuE9of4Cov3E86dzfx/L0k5HbpQeqVyLQrjyj3o9PQCWloLO7Y6cvrdp6J2HHx66v4m4+zbsdko9Jyi+pppfy8qMx7VWJmg0LVKLPXCQGjFZTzwZFLaN/ANTejci7cSxwcecTbhXvJVx6k3YzMufog/exTzCHs1Qjc+t8c/W0AbuW5wsisxtYGCWgSg6o2kFFlefvdOQfORF64nzJ2zCFhzz3DfIW9sp68ecalv39y3+cS7Qm1qbVBCpokgNkGMpiWWbPndXQMdecYjG5zdwY/Yx91nz/Bf0XSijvMO43djcOHW6xZs+bspbsZedXEdCYmqSKGVPWMxDp3L23Wex8Mmf2s1rlyWDYAAOSEqpRVV8quhBJD/Qn+xwqPFYgKBr4raouIiDh3+f6QsGfvUN6b/eGI2ul2JShrcFrslgp5xYXSC8Gk4KWEpSeLT9KkNKvz5fF0On2e1yJKdlVSJgufwogjVz4nMR8nsLz8ViHaaRgG+XX9fOV3yi5mh7lcXu4Je4p2iiahWR0vw7pcroCAgOt3Y9LyqolpTHRSRTSZ+YzMOnoFt8B7oYeJhRoonWl8BRMj4To6OjzODNP494FcLo+MjHz77befPn3a29uL+GwgTPx///d/WVlZ8+bN++STT6qrq+VyeWJi4u9///t9+/Z59FYIE69bt06hUJw5c2bWrFk0Gm3+/PkbNmzQ6XSNjY1/+MMfzp8/v3Xr1s8++0wulzOZzL/+9a+3b9/evXv3H//4x8jIyMuXL2/bto1Go9FotIsXL4aHh7/11lteXl4/vAv0vwhI775Wq/1piqVhGO7s7KyqqiKRSDgcLjc3VyAQTKUM7HQ65XI5nU4nEAgEAqG0tFSlUk16CQJBkFgsRhyhkU7lISyit+rzRHnHi44vIy4LI4fdq72358Keo6cvG8xA2gGapKBaAMpaQBbT/PmXNw/erXgQX/AcX/CcUBiXWBJNLL7xJHnfiXsbd506c+EGFk/MLShJyqwgURhx5JI7qJSzUU+vER8ls8jV0jJaXdk8bx9eu1HSCZploFYIKr9l4oDPT+25XXU7Ji+KUPAMN8LtOb4whkDDkivjiWVXooiB5/a//uVHv/n6LV9UwIGko+/4z2kSGTp0gK8AOTX2gnpnWStIZwz8471Pv7mPfU4oHDHmkLCXoxI8YRfHLjlbcCVw99qr91D6fiBWg0YpYAlAWQtIrxoYjYkNNkO+KP940fEAYkAYOexK2RWmkmkffQzU3bt3ly1bFro8PCg45A9/num7JCA0dHlwcOi+ffuGNP5qemx3cituVN6OSI7wJ/gfyDuQwc/QWUbel9+6dcsT9vczZvn5B4aGLg8ODt6/f//wfmKX25XawNhEvLAyaWVAQsDhgsM57TkeG87BaGpqWr58eUhYWFhY+PsfffbOe3PDwsJDQsJCQkJKS0sBADAANK5FpALg2zkf1yuvhyeGLyUsPVxwmCqkjhjW7XZfunRp2bJlocuXL1sW/Ls3310aGISc8MmTJz3FF1mXnVKpfzUTAwBcLldXV5dcLv+limWmMRwymYxAILz22mv//Oc/IyMj7969S6fTEXeqW7du/ed//mdhYSEGg/nNb34zY8aMOXPmvP766++//z6NRkM+JAgTz549OywsTC6XHz16dMaMGVVVVVevXv3Tn/507tw5ZJpTWVlZTEzM7373u4MHD27evPm11167ceMGBoP53//93/Pnz69duzYkJITNZiOZ6gcPHiDc/8tgYsTDRKfT/QRp2GAwcDgcCoWCNO82NzdPsQyM1JXJZDIWi83Pz29vb5+0ISXikF9eXk4gEPB4fFFR0RCdts1pK5WVnqWfXUZcFkIKOVdyrlRWOmAfAABER0cfP3FVZwHCDtCsAHViwBCA3Frnx/P8bqGrFN9+nWpUirJSekoSOSszvamh3vht/d4NoB67ol3P5unKhIY6vUPlBFYAgMPhmDnzvTapWaYDbSrAlQJWO2CIwPFv8IeOnq4RwcWNYy1f3MDN0DAuMy5HpEWsy1x3v/Y+p5vjgB02m+3DWR8L5DZ5D2hWgoxqe2xBfy4Hzqq2ffDJgld2c30nbMaLsHa3HQBw/fr1b2481ZpBuwbwFKBWDBgCkFVjm/XhZ4OZ2Oq0eq5kEDHoDP0MXUpHruQ4YTZblm252i4ewdurVdv6lP10OSliVuTiHZlfJDYnqkyqcYYdGDAHbr4qlo28fed18x5WP1ydtNoL5RuM2ZHcQhluwzkaHqFyzt8jD7+/tKmfzGY/rn68MmmlP8F/D3UPpXUCYQ2G/oWrz/f0jlBQUOkcieXjY2IAAAzDOp0OMTv8sb/BpvFDQCKRPHnyJCwsLCIiIjw8fPny5YmJicgeLikpafPmzQwGQ6FQpKWlrVmzZunSpfv27SsvLx+8VhMIBMePH79+/bpUKkWhUPv27eNwOAKB4N69e6GhoWvXri0oKEBcJ2/cuBEaGnr8+PEtW7YQiUSZTPb48eOQkJBNmzYVFxdLJJL8/Pxt27YtX758y5YtNBrt556eQeTiUql0KqW+fwVsNhufz8/OzkZGMgxP804UFouFx+OlpaVhsdj09PQp2nEg5h7JyckYDCY7O7utrW1wqtMNu9ka9tWKq8Gk4ICEgGOFxwrEBXrbd0RwDx48OHj0vFxnbxJD7FZzRZO1iAullOlnf7IghcpMocvLy8sSCARkhrFS8YIYXMDROSDjdTJrlEWNnZUqo3DA/p1XYTKZ/vnuzPoWbavCzhHYqngDJY0Qrcl+6ALq+PHjMACJ5fpW5VAydrqdTBXzcvnlIGLQMuKyU8Wn6FL6YOW20Wj857sz61t1rQo7V2SvbjGT6H3xxWYyvecfsz5Wq0e2rnS4HUwV82LZRSTsGfqZEllJv/07tdhz586dv3JfprU3iqCaVnNFk7WYa08u7Zs1c97AwAByJb8p/yaUHLqUsPRIwZFcYe7kZkXYIGfYjtsy5cs9rswgQ3FQG1I3+OJ8t2duf8iIiyyon2ihw2pzDPedFvWKouuiP6d87ovz3ZqxNZGXWN4uotZMbMH3FFd4+VHqkLBRdVH+6Ii50T7bM7cTmggK4yskBcPRb4Z814/gOw0A6Ox1EEvGzcQIkNYmjUbzSyrUTWM0IAsvuVwuk8kGG2Ahns9IMVipVCI+MCqVarj/M/Jc4bdWz8gPKpVKJpMpFApkVYd4PsvlcoVCoVQqEftJJBryvyNxFAoF8qyf+7gw5C9IoVAMKZj9iIBhWKlUFhcXY7FYPB5fXl6uVqunUgaGYVihUBQWFiIGWywWaypDlhwOh1AozM7Ojo+PT0pK4nA4Q2Ymtmhb7rPuL09c7ovzRUYMac0jNx/Hx8f/9a23P/PymfuZz0feK+Z6h3463+/jTxf5LPKNjHx8434cOSlD1N5uh5AdtltrUbd01VQrCziaUllfqwkaWdxuMpnefffdOXO9Pp2/aI6X/0feqz6eu/DjuT5/fXvWyZMnAQBCNZRc8ZJiG7oablbeDCGF+OH9DuYfpAqpvdYReM5oNL7zzjtz5nrN/WzhnE+9P16wcs6C4P3fZK3Ydu6vb72l0Qyd4tDQ1XCT8TJsnihvxLAAgPv377/993/Om+8z99OFHy1YMd97+eKFy2d/vPD//e03F3MvrkhZsQi7aA91Tzo/vWuga5S3ZVyAbK7wrQ/UKmOvtZfcTN6WuW0hZuGalDXPap+16doAAFYroFRYHBOUyZstUMiWO9ouCwCgc6AT34jflLbJG+O9LnVdDCdG2CtEDuvqBenMftdEqh9P0AU3HuUAADr6O/CN+E3pmxZiFm5K23QoIzKT2zyxsxyE0WYxAQB0Bie2qHdiTAwAgCBIrVarVCqlUvljf6dN418LZDCXB4NtOgYvxYY8OiSCx9V5yNMHR0Du8fw7+J7hx/wLXugPBGSFIRaLu7u7fyJzloxGY01NTUJCQlxcXG5u7tQnIhsMBqS9GIVC5efny2SyqbzS7u7ukpISDAaDw+FKSko6OjoGa4OURuXz2ucrk1Z6ob22ZW4j8Uhq0ysmHAwMDEilUrVa3dvbu/3ow6Nn796/c/PkieOJiYm8psbcqq4agQsAoIe0bVp2tbKQraKJe3lGW8+Ig+49cLvdcrlcJBJJpdKklLzATZeR2SQikciTVMiqspW3C6Jqo5YnLvdCe32R9UVKS8rYPOcJi4RatesGBp9e1dgZnyWQSGSew8R94kc1j5YnLvdCee3M3klppXSbXzHbymQyISvgrq6utbvvXXwSeZZ4dvaF2b+7+JelmHXkZrLG9D0MawIA6Ex93kd3rcKtX4BeEEwKvlN1p7GrcfDFNJndhBK91T7hAk3QriuR9Lgvc7+ch5oXRg57wHow3Adb3eOgMAxO1wSCPyFlB188sDd/7zzUvOWJyx9WP2zVtgIAGoSALZj82nQMJu4xOrFFE9wTI4Bh2GAwyOXyzs7OaYfqaUzjlRCJRHK5XK1WKxSKn4KnNLLLzMzMjI2NJZPJXC53iht0h8MhEAjS09Ojo6MTExMbGhqmEtBisTQ2NiYmJkZHR6elpbUL2h32l2VgnUVH4pE2pG2YEzdnVfKqOE7cRLOFAwMDtbW1t+9GRkXHV7NYhr4XNYK2Dl1WQw1bXVStzBf01PdZu8cm4BHBbVVsOvR08D2d/Z34Rrxf/Kq/P/xoY9pGXCPulSuGEbHnbFx5DR8AkFMNQ3agM+swDZjVKavnxs1dl7oO1zDhsP3u/jRh2uxbi9559MFm6uZEfmK1XJHB+B5SNXaXvUxWdqzw2Px4r9fP/PUI9RhbzXa5R2Ayk9mFL9Fb7eO9zlanlSal7c/96rcX/+qDXvxNxTfcTu5ob1NHryO5YlxMbHVaiyXFh/IPvfvow1n3P7lacXVI2GqBpaJ58ldmDCbu63fFF0x8T+yB3W7v7u5GGl2QhduP/XU3jWn85CASiRQKBVIV7unp+dEnLHV1dZWVlWGxWAwGU1JSMpXBwJ6ApaWlaDQ6Pj6+tLR0KgERz+r8/HwUCoXH46urq/tNL7+5eq29WYKsPdQ9n8V9FkQIult115OEHCcQC+vk5OSYmJjMjIxdR+5l5NcCAGzuAam+tVZdwlTmpdSWynpUrnFPehiOWq5081dRAACdRZfalvpF1hefoj5dmbTyWumjZ0VNI5HReLH3FLq4rEVv01/MJYQTtyxALwgjhz1hP5EZZK9+8iD0Wfuy27P3UPfMj58fRAx6/1hoUnnBi8dgQKRPeKavBw63o1ZTe6nskj/B3xvjfbTwaG5bYeC2b7SdozrH9VtcBPqr98SQE2KpWOdKzvnifBfjFx/IOfTJzl1S9Ssy5zqjk1yqd4w+V9jmtDGVzLP0s744Xx+sz/my87vuX7v6dOh8YgBArcBSOm5/7OEYg4n7re7ovCkwMQKbzYbwsUqlUqlUUql0mpKnMQ1ktBRSxJHJZDqdbopZ3ynCZDJxudzk5OS4uDjEk3KK52M0GrlcbkpKCgqFyszMFAgEU3GZRiwzExIS4uPjCwsLlQrlyzOHTIXiwuPFx/3wfoEJgZfKLtVp6oY3sI4Bu90ulUoLCgowGExCQgK7ht1v7AcAXI1Kwuelt+gYLEUer5PZ2S+DXFAGs1+gmtJqqYzb8OlXO/ZTD/jifINJwdcqrjV2NSIPZTFtKu0kOb7H0rvym2NLnqwKIgX5oAI2ky40dPEmFMFoMxZLio8VHvPD+y0lLL1YerGuo87ldu/5GltS8dKuq7C+ny2YmOWqG3Y3dTfdY94LI4d5x3vvoe7JFGR6pGdhW2+LZJ2jPddmhzHFerNt5E2t0+2s76hHit8LMQsP5B2gtlMtTgsAIHzrA7nqFT3oPSYnqVRvH8bESNgblTeCE4J9sD4Hcg/kCnMRTXgsvvTSgxGYuK7dUvIvY+LY/L6pMjECCIJ6e3uR+fAqlQrZJf/cq3rTmMaEgEw4RnbAiPRMpVL19fX9iBMdkI7bvLw8pOO2urp6ioaaDodDLBbn5+cjjhxsNnsqAQcGBlpaWtLS0tBodFpaGq+JZ7e9WB/Y3fYKecU5+jnENuE0/XSprHS0EUOjQavVVlVVEYlELBZLK6aplWoYhl3A3jEg5XVXkZiE4pZcjUkyeCYSq81SOu4hfYPRb++nSWhn6GcWRC+acXnWOfp5hpLhcH/nrac19NcIJpbh7Lf306S0U7RTgQmBfzj37q7kAywlS2uyZlQ6HeNbSpnt5kpF5fmS88iVPFF8okRWMniq0o6vowrLGzy/8mS2nJrxOm+36dqe1z7/nPK5D9ZnW8Y2Eo80pPJttkCh22+NwcSQA8YU9Q1hYhjAzdrmxzWPV6es9sH67MreldKaMliFZ7ZAy7bdlChfkYAxmF0Eut757coKBjBPy4usjkTC7s7ZndKSojN/R0v4GJN34UHS8FBcsbWo/l/CxBbIHZ3b8/0wMQK3222xWHp6ehAbEKlUqlKpNBoNUh6TyWSI7fA0fl7491lOicXiCV0ZRFKuUCg0Go1Go1EqlQgZK5XK3t5ei8XyIzYKd3V1MRgMIpGIw+GKi4sVCsUUPbx0Oh1i8YHFYouLi5VK5aQDut1upVJJo9HweHxCQgKDwejRvdjcwDBcq6m9wbixImmFP87/SMGRfHG+EZpY45PVam1ubkZap7Iys9pa+RaL1QnsOpu6Rctiq4q5HRVqk+jIjThKbs2Q50o67alV+vG/bzanrUpZdbnscig5NAAfcLb07N2cuHVH7o94MF9py64xjSe21WFFwoaRwwISAk7SThZLijd9fb+iqh05IK3KKO4Yi4odbgdbw77JuOkxoMhpzzHYhnbNud3wECbWD7gSaHqbY6w3V6KXoLnorRlbl+CXbEzbGFcfJ+mTjHjkeJgYW2Rwfrtiae9pj+XEbkrf5If325KxBdOAGVEEMGC2jYeJbTaQVGJ3OIGwVxhbH7sxbaMf3m9L+hZsA1ZpVI74lNGYuElqy6+bvMJjDCa2O9xPs79XJvYAhmEIgkwmk06nQ76hZDKZ5NvJTu3T+Fnh36RjDcniTOjKILyLZKE1Gk1PTw8y4fVHJGCz2czj8VJTUzEYTHp6enNz8xSlWBaLpbW1NT09HY1Gp6en83i8qQTU6/V1dXVIQ3B+Xr5ELPGkmV+4MaSsXkpYui93H6WVMlon0miAYVij0dDpdDweTyaSWVXVPbpeJ2zXQ12CXk6til6vKZP2tRhtLzqgDl3AkTOrhgQxml0J45DyOt1OTgfndtXtlUkrA/ABX+V9lSXIQjpum3iaDQeeOJwjpLh7jK7kCsNomVgkbJ2mzhP2YP7BLEGWx79pz2lUfhkX+RkZpTfCRQBwU3fTo+pHEckRS/BL9lL3prSmdPaPSoTDmdjhghPLDR29IyRyOvo7yM3kXTm7/An+aylrH9c8Hi5XHoJXMjEAgEAbEGgVxCbi9szt/gT/9Wnro+qiBD2CMZ4yTibmd8t2kZ5vTtu2lLB0fer66LroscOCsZmY83Nj4iFwu90OhwOCIJvNZpnGzw3d3d0/9xbeV0KtVstksv7+fqvVOv4rY7PZIAhyOBw/umU0DMMqlYpGo2GxWGSa71T6dxGo1WqE1QgEQkVFxRSlWGKxmEqlotHo5ORkDodj+dbiQKqXRtdFr0td50/w35m9M6EpYRK2CZ4qOA6Ly88tkIikVpvZYNeK9I21mhKOulTc12yw6tzwd9jx8GVMYtZQJrY74VSGQd0zakGhVdf6uObxmpQ1iNFSYnPikIafaq5w/YFI+0gdsjY7nME0jRi8RdsSWR3pCZvUkjQkLAzDu05Fe5hYqIGyqr+TQ27vbY+qi1qfut4P67ctcxuhiSA3yEd7FR4MZ2IAQH6tiSd9WQjotfZmtWcdyDuwBL9kBXnFHead+s565/hEbWMzsdasTeJR/GK2LcQuXpOy5gHrQWNX44gS6yEYm4m1Zi2llbKHuscH4zfvWdi9qgdDWqfGwC+Ziafxs4bFYhEKhb/UHDVid6VUKof71v4sYDQaa2tryWQyGo3Oy8sTi8VTlGJZLJbGxsakpKT4+Pjs7Oz29vapGE339fWxWCwCgYDFYmk0Wqf6xTdyj6WH0ETYkrHFB+2zMX0jqh41eJLPOAHDsFwuR4rWyUkpnNr63r4eI9QjM7VyOkrr1LT2Hm6vtXs0IfSITAzDIJdt4smGGjMpjIq4+rgNaRsWYRdtzdiKa8RJ9dIRw47BxACAgrr+FsXLN0hukMfVx61PXb8Iu2hb5jZ8I340IfQQJjZbQFqFC7hBR38HrhG3OX3zIuyi9anrYzmx7b3tI0YYESMycbMEsJphi8NSJC46VnRsCX5JCCnkctnlKmXVREv1IzJxv70/T5h3KP+QH9YvmBi6En2OIa8ZUlMfGyMysQky5QpzD+Yf9MX5hpHDblfdpolYWNrEMivTTDyNnyhcLhdS4P+xSfP7B0LDKpXqRxRVTQ4wDMtkMiqVikKhyGRyfX39VFwkEXR2dhYVFaFQKAKBUF1dPcTHakJwuVwikSgzMzM6Ojo5Kbn4CU7OAAAgAElEQVS1uRXYAQDA5rRl8DN25ezyxnivIK+IrIlEbBMmCpPJhBiSYDC44kK6XC7XW3RyE7++s4ytLm7T1enMHQ7XK5ZWIzIxAKCqxVzDf/FcnVmHOEN5Y71Xp6yOrot+ZevU2EzcIgU1rbDOoiM3k7dmbF2AXrAmZc1gW6jRgDBxcQXv2xPTH6PgN6Xu8EH7rExa+bD6YYu2ZRJlkeFM7IJdmc2MCPyxpfilS/BLTtFOlUhL+qFJkpDZAoVuu61WGQAADpejQlFxoviEH8FvKWHpWfpZhoLRZxkg0SB4gnL1AbNt2ZabHR0mAIDD7SiXl58oPuGL811KWHqu5FylotLisAAA7HZAovfbJyJXn2biafxEgQzk+eVZqiGt8BqN5ididzVOICSExWJjY2MLCwvVavUUy9IQBPF4PDKZHBUVlZWVJZFIpnJBDAYDk8nEYDDxqPhSeqle+0JZXSorPZB7wBvrHZgQeL3yekNXw3iSkEPgdrslEklWVnZsTFxKEqWxoam7r1PVL2zSVtaoipq7qrsGlPZxb9pGY2JNN0iv6aK2U/dQ93ihvRBnqFcWRD0Yg4kH7ANodsbSuG3eGO8QUshd5t3xhwUAHDiJSy2sosvoB/IOLMQs/OCp35GcS5O7koOx6+u4KqYYANCibblReSMAHzAn9rOA+J1Z/NzhCq9JIHzHncza4uuM6354vwXoBYcLDhdJijw9Ti4XwBSN2sU0BsJ23M6sK77GuOaH9/PGeB8pPFIsKR5ir200uwh0PeSYwB/INBNP46cLg8GA2Ef/YiCRSBQKRXd3949e4h0nkE1wdnZ2dHQ0iURqbGyc9CwjDzo7O+l0OgqFwmAwTCZzKuMokEpwZmZmTHQMJYki4osQKVZTd9O5knM+WJ9F2EWnaadZatY464tDYDAYWEwWFouPj40vKiqWKsVqo7ilp5qtKWrsrNSYJJBzwldjOBPbnLYKRcWenCN/fzjPD7/kYunFWk3tRG22ECYerNiyOW3l8vKjhUd9sD4L4v3Wk06zlJyJtUS77FXKqgXXw/9x+wNfnO+JohNsNbu0ych9hfxoXNh84cZ21NHVqavnxs3dkrGF0krRGHuzmXbzxJqKR4CgR3CXcf+P52e9/3T2zuyd6W3pw2XwI3YxjQ2+jn+36v4fz8/64NmHO7N3ZgoyR1PXTzPxNH5RgCBoiNf0zxpIsl2r1f4saNhoNLLZbCKRGBcXl5+fP9oEnvHDYrHweDzEaiojI0MkEk3F+ctgMCCVYAwKU1laaeoxAQDEfeK7VXeDScHeGO8DeQcKJYUTrS8iQCojudS8+Nj4JHJSTR1LquULDZy6Dhq3o1yuF1gdk2/xPHwJn07lAAAgJ8RWs6+UXwlICFiMW7yfevRKDlVvnmR1nN0g2fTVMwCA3WWvUddcLr8ckBCwELPwWOGxcnl5T7+tqBYeJ8m5YBe3k3u98voy4jJvjPdbJ7weF2GQvCsAoF3lpNaYJp0QURgV2AbshrQNv7/ydkB8CLoBrel/qRGjsgeEmkkqJyR9ElQ9al3qOi+0V0TS2vf2RnBEo9Ygxs/EEr0krj7uc8rnC9ALkLCN0lesRKaZeBq/KCANoL+MbTHilN7T0/MTnAo8GE6nUyqV5ubmeirBU5wQDADo6uoqKSlBo9E4HK6qqmoqlWCHwyESiXKyczAoTAYlQ8wXW21WuUEey4ldS1m7CLtoV/au1NbUESeojwcGvYHNrk0kJ2HiMdn52VxBdVtPXZO2vKGjXNrX2g99D1nT49fwl/CxT+qerExauQi7aF/uvuz2bMRoKb/a1WOY5Mejrlnke+DIjfJbq5JXecJ6sqYwDLJYJlnXWKo6GMDN3c2Pax5HJEd4Y7yRoQ49lp49X6NLK15yT5fekViun9CgIQBAR39HSmvKzuydi7CLViWvelT9KPTQuQoWf8hh9IYBrmhiaQa1SU3ikbZnbvfB+kQkRzxjP5MapHbIvWLbI7li1ImKr2RilVFFbCJuy9zmg/VZnbL6ee1zmUFmh9zhWx4q1a9wlZlm4mn80oAYtvzYNDpVILMdp+gz9a+GXq9HNsFoNLqwsFCpHNmCYPywWq2tra2pqakoFCojI0MoFE6lEtzX11dTU5NISiTiiIwSRqemU9QrSmxO3Ja5bQl+CSIAntyEAwCA0+mSyeQFeYVYDDaBlEBj5tXLK5p0lU1ahkTPM9h0kxjJMBytutZntc/ev+k96/7Hu3N2JzYnDnaGcrtBDtso6pjwjhAJuwy7/PcX3tmZtWtIWA/y64zN8pE33B5fi8WYxVsytmAbsCqTyvPo7lMxHu00AMBsc+OL+yzQuGhGZ9Flt2cfzD/oT/API4fdZNys76xHMuRffh1fVN405PgavqWieVzE0zXQld6Wvo+6bwl+yYrkFXeZd5u6X0azWh1j9xMPWN14et/wCRBdA11pbWn7cvctwS9ZmbTyHvNeU9fLsBaLfTz9xD8LJnY43U+zdNNMPI1xwWw2I14WPzaZTh4KhUIsFptM43Xy+4HhmX8QHx9PIpE4HM7UN8FarbaioiIhIQGHw1VUVGi1E+voGHJ6Uqm0IL+AiCfmZubyGnmt6tbU1tQDeQcCEwI3pG2IqXu1AHgMmEz99RwuJZkSH48ipeNo3Jw6TUlTD0Os5/VZu6YyksEDiV6CacBsydiylLB0e9Z2r1Ob0LnUEY8s5g40SMa7IxT3idEN6E3pm/wJ/l/kfHEs6cqaE9+MkXBhtlmq+d9xR1EYFYQmwgtfi9T1UbUj+FoM6WICADhccFJFX5d+rCtjtBmLJEUni08GEYNCyaGXyi5VKioHVwpG7GICAPBVUMGYllJ91r48Yd6xwmMB+IAwctg35d+wVKzhnUivdPYwmV34EoOnqt5n7csT5R0tPBqAD1ieuPxqxdVqdfVwbcE4nT0MZheB9lNnYqvd/Yw6zcTTGB8cDodUKpVKpT82n04SKpVKIpFMndv+FTAajfX19YmJiWg0uqCgQCaTTXFkk8PhaG9vz8rKio+PT01NbWlpmYq8y2Qy1XPqKckUCpFSRitjt7KTm5O/Lvo6lBy6lrL2UfUjz4SDyUGj0tCLS9AYdAzuWXIRrrQts6GzTKRv1Fk0Dtf3MDYDyZruytm1lLB0Xeo6z4z645fIKVnsEZ/CajOz2l5hJYaE3Zm9Ewn7vPY5EraJp9l44JnTOerena9wMZpgAED3QDellbInZ88S/JLVKasRX4vRNv3DmRiGQU6NQTRSNRdyQRXyioulF4MTgpcRl52inSqWFHvkyoMxGhN39DpSGQbXsHmCFoelVFZ6ln42iBAUTAo+V3KuRFqCpPRHxCuZ2A4BSrm9zzxQKis9QzuzjLgshBRyvvR8qazU7Bj1LRgnE/eYXKRSvWMi84l/eCb+fmYxTePfBx0dHT/TBLVKpZLL5RbLlMWg3zfUanVhYSGyCa6trZ16TzDS40QgEDAYTGlpaUdHx1SiadQaejE9OSE5i5JVUlVC5pBPFJ0ITwyPSI64xbhVq6m1T4EprRZrC681OTnlaczjGHJkGhNXrSgQ6rk9Vo3dNXkvEQ/6rH3p/PR9ufv8Cf4RyRH3Wfe5nVzXoMbV0bqYAACNEiu9YWR26bX2IllTJOwD1gNuJ3dwH9HY/cQAgGaV9nw25XD+4aWEpcsTl1+vvM7WsF95JYczMQCA3tBfP6ia64bddZq6m4ybYeQwf4L/ofxDVCFVZxnLbW00Ju7rdyVVGDxToV2wq0Zdc7XiajApOCAh4FjhsXxR/nhEAGMzsdPlpItYq3FnAhOCAhMCkbB626uLR+Nk4ldORRyOH56JTRbXNBNPYwLQ6/U/x6mXyACSqff8fI+w2+0tLS1JSUmxsbFUKnWKLbwI1Gp1QUFBXFwcmUxubGyciju0w+Hgt/Jz0nKS8clpGWnYMuzxguPLE5evSFpxqewSQ8HwyHcnB223rry0Ig4V9xwXSSyIKeSltmrZWqsKcn0P75HVYS2WFB8pOOKL8w0hhSDpzRGV22MwsbgDyq42DM4wWx3WIknR4YLDi3GLQ8mhV8uv1qhrRgw7GhPb3fZSWemp4lMLMb4fPfU/TXtpQDEejMjEde2uegEAAPB1/Iesh6tSVi3GLd6dvTulJaWjf1yLsNGY2OEA+dXuXhPcpmu7y7wbnhi+GLd4L3VvpiCze2ACvqejMTGvm3en6s4K8gqv+EUB8TtTWzMnZDM+Tibu1DuTKgxjDrMYitGYmCeD/kVM3GtyogqmmXga44bNZvt59TL9BJ0s+/r6KioqkBbeqqqqqWvHHA5Ha2srmUyOiYmhUqkKhWIqmnCT0VRXXZdKTMVisZGUyK/SvgpOCA4hhZwoPkGX0idttITA5XIJ20UUStrDp/cIWbGUcgxXXdFlkUPw90DALreLpWIhI9/98H6naKcq5BVm+1jLkTGYuFvvzmZBSFimknmGfmYxbvES/JLTtNOvpE+EiQfndes76i+VXfIn+C/CLjpRdCKVV0BmqKEJbvtHZOLydtmh1CdIv9Cm9E2EJsJEXbtHY2JRj+xA2oNAfLgP1mdrxlZyM3lwj9P4YbZAodtuKZQvtNMyvewZ+9nKpJVeKK9tGdtSW1Pr5LL0ysl8ABavu6XVDsshwTBwOb692VVaK6WyzwHZYJd90P0OMLru73F80dm7qcPvb5DYCv5FTGx0ogunmXga44bL5UKmW/7YDDsuiMViZETST8RCSy6XZ2VlRUdHJyUl8fn8KbpDAwAMBgODwYiPj4+Pj2cwGFPx5QAAdGm6yovK46Lirj67+kX8F0vQS/wJ/gfzD1LbqVM3Wuo39ddUs+PiY5+hH6HTn1TyC9T9Ygh8P8WCZm3zTcbNgISA+fHz9+fuLxAXjFgQHY4xmNgw4L6fy7xcej0wIdAL7XUg70ChuHCcCxFOo3zrVzFuNxD2Ce+z7geTgj9Ffbore1eWIEtv1QMAAAyymQNa/YSlALtPxJUz2gEAvdbe5JbkrRlb33/+kVd02DP289FMsF8JhIlLKl9YfenMOiKPuD51/aeoT+dFLb9VFjWJgRxDEL71AauVR2omrUtdNzdubkRyBIqLUhhehNXpAaXSNFYCGXbDDisM9bvNOpde7uxudWk4FmFp8uPLuppEewvFzqNAXKKtHmerx0H1WBs71saOsdXEONhRknJKcnbjQNUTW3WUrSbGc4M4aOR4GxcHcYl2HgXipdjbspzC/JKkKCoxxt3d4uqTwuYeGBoATggAuE5kLeFNvmgyBhN36x244r5pJp7GBKDVan8WTIxYaHV2dv7o3h0Wi4XL5RIIhOjo6Pz8/M7OscbDjRNKpZJKpUZFRZHJ5NbW1qmYZjvtTjFfnJGccfHuxc+vf77wyUIfrM9e6t7kluQeS8/UT1Wj0eTl5UU+e/AU/SC3kiLRtVjhKW2sPRD1ip7UPFmRtGIeat7WjK0prSkT7V0ekYlFfaIn7CehxLB3Hs7dmLqV0kp5QZ/jRgGHOfvQqlWJEZ/Ff7YhbQOJRxpSqXXDIL3KqNRO+F3bdeHJSfzdI4VH5sfPD0wIvMO4UyVtSWVMtRdgz0k0OZ+eJ877kvrlPNS8ZcRl91n3xX1ieoNNOjUXmV5rb0pz6ttnF7z3+IPQxND7zPvD53wodK5U5rcvwWF1W/pceqlLw3VISuxtmbamRDsXZ6uNtbKe2Gqe29goiIu38yj9DclJj87rOGlOGcOpqHJ1cF3dza4unqurxaWXuwxKt1EFm5QSsTqjvNPRI3EbFG6jynNz6QSuLp6rq9nVxXNq6p3yKoes0t6e7xDkctMfVZNvOpuIEAcNsZ5ZWU8hdpyzEV9dXlVc2uySlro6G10GJWw1gImY1YzBxJoeO7lMP83E05gA+vv7hT/5uUwSiUQqlf7oTpZarba0tBSFQuFwuNra2qnLtq1WK4/HS0xMjImJyc3NnaLZlklvqmPVPY15uuv6roXXF857Pm9n9k5CE2HSrcDfPVVLcwuPlEh69OwBPiW+XlBthL4HXgcAyA1ybAN2U/omL5TX+rT1aC56yPTA8ePwJVwatQ75WaaXYbiYjWkbF6AXbEzbGMWOx5YKTBNZM3QPdKe3pu+n7v/06WdvnZ+DrkNr+0ctfObVDQg7x5uqsTls1crqC7QLf/nmvc+ee18pu1KrqUUecjgAucxohSb5OTdCxgJRwbzrITPvfRRMDr5cdrmuo85T3WC22tjtk8lbGGyGQnHh0cKjfng/P6z/Wwd9C3ilIx/qGBBLu9NpEkiQZ29MtHOwtuooqBZlb0qyt2U7JCVOFdul5btNHTDUDzttsOvF8sXlci1ad0One4XCUdzpyqye2MrvEbrwzN1kAADsdgKnDbYZ3Ua1W9fGrm2nlbU4+FlQI9lWG2eriYHqsVBjor0936muc+sV8JiZmDGYWKm1J5Ybppl4GhPAT7+XCTk3nU73Y1loORwOoVCYlZWFQqFSU1OFQuHUFwR9fX0MBgOHw+FwOCaTOSWJNQw6VZ35ufnn7p9bd2fdgrven6d8Hl8fL+4TT/Ekkeid2o7ScnocOjYWFV1cmq/qVgDwPayH1CZ1ckvy7pzdvjjf1SmrI2sip9K7jOD4NwkPSCmZosxd2bt8cb6rk1Y/rnns2bQV1tmU2leTZY+lJ0+Ytz93v2/8Z6Fxcx/STqTkxVy/cg9oxUDHd6tqnPIKp7zSKS11CPIcgjyHINchyCsqaeKw2M62NEiQ++39efb2PIe0DFYwgboOaDhmdW2VkHqJfjYE7+v79J2jaRtXnv6ilPGdTbzFCVIYpr4JivMsDku5vPxcybllxGX+OP+/f+0XVUyEho2uqhNaypsnsHw0281lsrKz9LNBxKClhKWnaafL5eW9JmP4locq5csCB+y0uw0Kh7zK3pxs56CaS7OzCnl2YaFTXefWy2Gb0UO3Y2Ccii2+EqKyJ2YI+hiTf+FB8vD7OWLHy+y0y+G26t19Upe61iEstPOSIXYcxEFbG0gOUbGrpx22Df0LHYOJJZ32VMY0E09jIoBhuKOjQy6X/8h8OwoQC62pmDhOBSaTqba2lkgkYjCYkpKSrq4R/JUmBBiGFQpFXl5efHx8SkpKS0vLVKrLkBUStAlx5IT9N4+svL12M3Enth4r7Z1kfXEI+iEjT9xCoWZEoeOSUlObWlvME5UkjQSdRZcpyDyYfzAgIWBl0so7VXfqO+onNDthRGjN2kxB5vzbITPvfrwmdc2dqjvcTu6QsFR2f7vmu5TgcgCbEZh7gF6hUzKpnNgjObsCMQuXPZt5Ae1bnnfcwkbBLRRjRQwn4RLEJUKNZKgl1d6WbWvJtPOznWKaQ0xziGlOCa2S2cKs5DgE1G/vocOyMiBnwOISc0sqk3bhKj4g7Om7vvGf7U2OSMs73MV8BDcm1eNvaYqjHDwS1EiyN6c6hflmSVVasUwtkwOTGrYZ4TGHMkFOqFpVfb3yenhi+BL8kiOFR/JEeXqrYffx+LLKEQycWxW2Iu7AKy825ISq1dXXK68vJy1fgl9ypOBInijPM5IBsrlCt9+SKLQAANjS65CUQvVYqDbWzktxKqpgg6xZrM9lT7hgMU4mbpHb8msnysQja6dr2y0lTaOfp9PmNqqdmno7PxuqQ0N18RAvxamuc39b2hiDids1UBbLOM3E05gY9Hq9RCL5CSaoFQqFRCKZekvuJID4OWMwGMQgur9/qqVQpM2JQqHEx8cXFBQolcqpbPF7e/sqq1iRcU/2X9+97+H6h5nHmLwEU0ct6GkHXTxYwXJIyxzCQoew0CEsgFrS7S2p9pY0zw1qJNl5KZ5fHc2pTn42LC5xy0qsaoZMzihiZMagHydj71Oxt+RcmqtPCqBeYDcCp20MkeoYMEGmQnHhSdrJIGIQ4t/EVDEnN0NieNgTRSeCiEErklfMPh38IAs/WiNvAae/SdAF9wpdympYTIPbcmBesp4dk5ex+zxuYcDTd5ZhF50tOl7Cz+jXtoL+bmDpA1A/cJrZ9fzNh8fqJwYA1Itt5S1DBcOSXklUbdTGtI3LEpYdpB7Masvq6vcs5mDYZrp07WklnQb3iZ2dTU5ljVNaauXnZxa18CupDi7aVo+3cfEQj2IXFTnVdXCfDNgHAABu2C3QCqLYUetS1gXgA/ZS91JaKd3mlxz2xckRtNMAAEknlDP6hAk37G7oarjHvBeRHOFP8N+Xuy+1LXXETqSwXY9EEhXo48ICMiyhujqbBidyG+X2gvrJFG6W73qo1b9CdN0gthZzJ/bHGJdYfiMqZ/j9LL65smVcyQfYaXcblA5ZuZ1LhJtJoIsJHAabzbF4/Q37SCulVgWUy55m4mlMEFar9SfYy4QMqJg6BU4IyCjAjIwMFAqVlZUlEommrtNGrDnweDwWi62qqurtHdU6f/TTcgLICAZU5i5eK4+RkppwK/LqjYcHY1DbS7MPaWuewE0kuJnibiQ6Gog2XrK9JdPBz3aIihziYqeY5pAznMoap7Lac3NIyx2KKpeqxq2qhdUcWFNnlRVrWvA1lZEFtNhnqPtoXDyrML2HnezikV3NifaGBBsHZ6vHQ/UYWx0Wakqy87P/f/beK6ytbMsa/R/u993uvqf7P/3fPveEPqHqVJVT2S4nkgETDMbG4ICNE044Z2OMcw44YWxsMoggcs5ZCCQQCARISCAhlJEEAgTKOex1H0RhDEIIcJ/uB8anByxvDTZbe6+x1lxzjqln1Ou5WMNwj1HMgdQSYM69UqPXoNio+8j729K3eaZ53kbctuzfZCVMvQ5NtNvSt91G3EaykEq9MuhRen5px9fHQka5QM9r1/eV1NW2ttejoJ5sqL9KTatuwn5+WBDgGbfOPdn5Vt2tBmaDZEYE0oSWLtq+Cx8MFjsz9HA0iM6JaDBTxIzrjDuYf9A11fV48fEUQgpbzDb7qaM3YqoaidPerOqQ9bDkQCs1SnmG0T4jDwdYDVBfhR6fRqp/9rHotF+615bPywJS3FI7E4al0xeRs1UxAQC4Ql1+s0RvnC7FfcK+z22f9+Xuc4W7niw5Ce+GTyZCT4JAIOTm5hYUFGRkZGxy8ustfF38bHdi2F0UCjXtyA6aqrbL2q+4vb3dRJuWlrbsF6/Pnz8XFBTk5eUhEAiztnS4fmU9YW5yoVBYWFiYn59fWFh45MgFn90nTP/Mz8+fdH23Xom/ADJia3MTbu/BJ10YastZ43QwKSmpoKAgNzcXg8FMzq27GKrKDtmSEi9hfvgfWMvE5XKZTOZivCzmC5VKhcfj09LSEhIS6urqhofn4XUwG0ZGRhAIREJCgsmaw1orEqMBUomMQqqR3QzRaiFKiRwX3VP3OCf5YtTnm6/fP07OTWztrB4VdAMZF6iEQC0BWgWkW8hq1QDAuGGsT9Rd0VkYnRXxIfpjTl5BH4X6VczcoIO0SkglMspHjGKOQdivH+zSsZq01EotKUeDT1d3pWpwiZoOmJ6UC1iNYKTPIObgeNgPmA8Hcw/uzdx7q+ZWFa1qwU2cJgEBCMfHPUM925Gxwx3ufq36Wnl/+VTaK4+TM4sxE1dROqRjILVdqZr2WB0hE3CaiYQxdNcocbAjvCV8X/Y+b7h3cGVwVX/VuHKOE5vTYwsAwB0GSQ3UtO60Y0XHHJMc9+ftj8ZFz/Sa/urPMVdPDABAEGSdjK+2eEflo2nEtEPZuxyiVx/I2RuLetHbFqXvTIIIGRCtBhrpBVPKrC0osUCkz2sSTwa8uVKuKVfOMcnxUMGhhK6EmYnQkwgICHBwct9/6JTvvhN3rpzrzg09GHBhg9Oetb/8Mu3GxpAVDd3WKvF+f//Nzlv3Hzq1e/+JnXuP7dh9wmv3SQc3v9Wr15h9Xlopikbi3MMCEon845/+4ud/Yo//CV+/4957jnvtPuG5K/BPf12WlpY2QdWnQJHmPcLs27dv85Ztrx8/4FR/jA/ZtWNXgNfuQBtn3y1btkyWPLT3q+rw8iUlXsK8IRAI/ucoMZfL5XA4/zAnS4lEgkajExISTBnR32QVzmazi4qKYmJiioqKrOwWDKnEen6HllyixcGgzkSopwDqK6YSEtIrb9/5fOzWq0vvo8ORaNTwmCWnQythgAzj6mGmlNjCrs5uTIzP+vwx6kN1VS2PO/+kZcgIdEqgFgOFEAx197REvIe7e0evdIhaERizNqPoBL+vFFhXDWwB/WP9Ya1h3unejkmOZ8vO5pPzpwZjJ3H1SWpWaRvQjEDkAkNnvLYnH4yQgUEPABiSDN2ribCP83FJdjlZfDKTmGl9SnkHiXXwcsRs/ytWiwsphYfzTy37uMk7w/sd5h1xmGjlzvfp27G1TdPXxJgeTTcNAADGlGOmdocOMIc9WXui2qIY44wvx2nlRmG/rr9G1ZGgbo0y9FcA1UQkOTAkBtFMmvnrtBpQgdUzhSN5vXnHi4/bw+x9s3wj2iJM9tqWcejQIXh2zagC0EcAeQC09arR/SCtVrBuvc20RxVFUkzrh2EBBw4eTM+tM9H28kAnE7QyALx6cKOtvVklRpFk6J65n1AkEunlvWdQBDhjoG8QEDgAywBoGvDefyk9Pd10DIasaO6dnxIbDIYdO3YWV+HY46CPrVG0JtB7aBgWiMkju7punVTiZrICRVpS4iXMH/9Dapn+wRZaAoGgsrIyOjo6MzOTQqEsporXBAiCyGRyZmZmbGxsTU2NNRlekEam57Rou5I1LZ8gQgbgtAAJd3i8L7sn7WLJ9d1v9wc+PReXmkQi9mrUi3UOgQAkVo8yRN2E0QYUozyrGhYe/TYuLg7T1CIWLcrrY0wxlk5IP1pwdEvSllNFp3J7cnnjDDDGAJwWiJilxUZqcAk6aqVxnDGvhTtPyovrjNudvXtD/IZD+YfSutNm2kLp9XrJrzhzOyYvLlzREDqMSZdxOQAApUaZTcr2z/O3jbd1S9wdXBrJFG7m1T8AACAASURBVLGs+dUQBMlkMrFYLJFIquvbdgaGjo6OSiQSkUhkypzX6DV1zLpLFZfsEu22pW+7Wnr/XTVSqprjvp1KKxaLD158n1WMNP082VIMQxkLrS66XHnZLtHOI83jOfp51+BXPtjTYdQbJRwlKX+48jlELVaOD/pd+JBT0mCinay1U+qUheRKj8QT62NsvNK9XqBf4Ifw1rekPHH8BCytjDcOyFzQxQDNFNBIAUnlnE229tN2cJAEBYFl7fN77Oix5IwKEy2eCVr6QCMFwEpZtg6bzc5fG4jKDtrc6QVNTU1e3ntYAkAbBEQ2aKMBFAUgesF2v/M5OTmmY5p7raKaht27dueXYThjgMQBfT1sfDe/sQ98ysS7u3tODiCNRAW2T7mkxEuYN7RaLYPBYDAY/70yzOVyeTze4hVxTjCZzNzc3MjIyOLi4sV3CwYAqNXqzs7O5OTk+Pj4pqYmqxo1GlRgoBHCxUKkbCAgAYNWppW1sFvu1N6xjdjs+cLr4pNLeTl5A8xvcHoS9ThT1IMfasQJ6jH9NYVVOVExUenwjG4CcTGTnlHlaHZPdkBRwIb4Db5ZvlG4KLMbopBaahju0fYUqlo/a9pjwRAOQJZmFSOKkayerICigI3xGy3QmgCHw//2t7+vWr1mxco1Fw/uJafc3uPi9Lefvl/hvcIvxW9T4iavdK/w1nCmiNnPM9R1WJslJ5PJ1q1bt3zFqpWr1ixfbf/Dhj2/rLFbt8bxL9//cDjk8OOmx07JTvYw+xs1N1AclN6oVylBWataOdfALpVK165da6JdsWrN39fvXL7GZe1q2zUr7ZetWl7cWXwHeWddrMOaSPvbiNst3JaZ3QNnAwwGW/XDnzOeBpBSr+7yPfjTzy5rV9uuXWm/et2aUkJpCCLEMcnRPnHzruTrVX3NU9tmzAlTrwi73XaJqaUDQtDDAZ10gCGDhl4AK2Ot3+TA5Q+PixVjIvmYSDYmkpe0jGPJEpFYPiYy85JIVHKpVi7Vj0mk7YPtdnvtk9IrptEmljA2bLTjfaGVj4nk4yLZuEhW0jKO6RGLJQqz5GMi+bhYoZDrKirqtnv5MQYhKg8QmABLBY29oI4EvPaei41LkMhV42J5NW4ciR+f7Txn0kolarFI5b19V15pM3sU9LBBOx009YEGMojI6JqqxAi8rIuuWlLiJcwbEATx+fz/xgA1nU4fGBgYHBz8L3Wy1Gq1JBIpPT09Ojq6trZ2IclTMyCRSJqbm+Pj45OSkrq6uixUJY2MjJgsSthstojTI6l/R8l8wsA2jIyP4Pn4J8gnLikuq0NX7w3d++TdE0QlYnTIqkC0TCYz0U4Dh8ORqUVsEQU/hOoYqusZbe2itpZVlMbHJebm5PdT+y0nb89Gy+VyR+Wj5bTy8+XnHWAO29K3vWp+1Tvaa9XFMugMAiK74hW//LGOg2GzvtCyWCz+OL+cVn6+YoL2dfNra6Km7969u3j5LmdQS+jTdbRjooreOn488ueXq/6vM//3lcIr+KEv26WcEX0hRjIjXck8xGLx33/4EdvF66Vr8GQ9omPsU03jweS7f3608vf3f3+2/GxZf5lK/yV8KpYb8pulIvkcCicSif7+w48tXVxCv6yTrGnr1lW0CsMq6nfFXvunc79Z93nd9errcS3lJW3z3oO4e/fu1ZDnBLpIQiXLG2F1TbSwygbf2Kv/dO7/WR+1/lLlpVpGrUSlqsNBo9bt10MQRBwmvmp+5ZXuZZdo96cdfzKjxKXMPy7b4nXspe+pt76Br31OvPY99TY4ovX4naydJ1/5Br6efO0+HeZ/NuLguc++p978cvjsD5e3/u3pz38O/fF/e61OyUFxRr9W4mL6//enH70CnvgGvp1k8Al87XvqTfDH1pP3cn1Ohk4l9w187Xvq7Z7T7w+e+3zw3GePk4//09fD89Q+Bt84TYm37T27ysZnz7lw38DX194izzwqmnaeFmjdjz1ccfTA/1m/PK+kmT0CetiggwaaKWaUuBIn6eWol5R4CQvB+Pj4f5e/B4PBYLPZAoFgkU18LUAmk2Gx2OTkZBgMhsFgvslm8MjISG1tbVxcnMl32rLdh1KptLOzW7feZqOt87Yt7piIC69v7Pntit/+wfcPv4T+sgW2xfez77V31+Li4nBNOIloHoVb4eHh3/39Rxtbx/UbndZvcF67fvPq9at9D7u9SbmPYZX3jeEGRDRyf09JcWliPKy8rNzKGEBYWNh3f//Rxs7RxsbZwdbd1sb976tW/mblb3535HdOMKet8K0PGx62clutD2+aoNFoflm3/vIRX0rWw8wHR5xsnb//eeVvVv7mX3f968o3K022UFge1nraqKio89dvVTLxF8sf2cG818dtO1rw6E0das0mp5GRrypwRqWgEGPthdXpdGuW/0JhqerpzEeIWA/4gXVxrr45l93vnrh+7/rM4w0A5DdLpXPl5Gk0mtUr1nJ4gCUEZb19t6oj3VL2r4t390w+9cdtf2ML2AAAiRyUt827g8KzZ89CX8YJFKCY0P0i5+i2xK3r4j22JZ/647bvqAPUiYMgUNwiYQ7Nsc1BEVI+t3/em7PXLtEuoDAgk5Q5qhgNOBKQCDezJl67waGTSKPQ+WQaj0zj9vbzkquGMIRBCo1HpvH66INMlpDDEZFpvPyW2nMZIWve2P/4dtWx4mMZxEwSh7Z7b0ByRhVnxpr4l3WbOon9v9LyJsnT6oYaOwfJNK7pTQqd388QsNnjbPZ4J4UWg8jYFXt0+Zv1f7nzvcc1XwbfzJr49dtwKnOITOPlNAxVYYcodN6UX8GbSdtB7o9GpO+KO/rT6zUbP9v92eOvcypxGVZK42uXlHgJC4FSqfxvqWUyLYn+6yy0hEJhQ0NDYmJienp6d3f34vs0AAC4XG5ZWVlMTExhYSGTaZWThkwm+/G7ZT0UaRdDltZUfTsz4Jdw59VRHhufee64uiM2KTYbno1vwyvk807mfPToUcidV6xhPY461thLqSIiy0nlleSmo1cO9TF6+/qoedn5iYmJ9fX105TJMu7du/f48cehMdBKGY9prDuScXvdJ7cV4Zv/Zc+/FuALFlwKzOfzVy7/pYMkI1CH6qrvnUs+uPaT2/rYbStvOZ5+cXpe3ZE1Bk07v31/xP4/3/3OAeYRkHf1E7oCQZJh+0ANDqyz2VZQUkfq43aTOd1kTjeFg+oYSKoS4EiciXdmvEgULoU6RKONUukCJLH5jz5/9EreaxPvsh1+8H5VYi6OjaGCW4+yDh8+0dPH++qzFE4HiRNfPtTUxe2mzMpMpwtxXdS/2614UPHeO/3Qhljn7alH7lem5OL4JRj9yuV29ch2EmWgoX0gqWqoq5dDILNnO9VpJ9zPFJy5f9H1zo49Occ3xm7Znhb4oDotDzdY2qJbtdx2dHRihQ1BoAQr7eeb349giBgwPOxwwWHnZGf/PP+4zripmwIBRwLSc+vG1YA1BihDAM8BbWyQgRjdZGs/7cnNRklkUyYSfAU/vTc9sDxwW9a246XH4b3wQcXgFNojmfn102jTawV2mx3NnmRRq3RYPH2WRhQSw9rC/PL9tmVtu4m42cBrKKss2+m7XyAFPDGgDQMiD7SzAYYJdvpfzsub6MuEICj7eJY2wrqF3e+w7/wK/LyyvULqQ+o59TKNbJfv7vK6LqEKsEYBeRB0DYA2DogtoE4qMQSBIoyYM7KkxEtYEEy1TP/gZbHJQkso/DYOxtMgEAhM/X3z8/P7v4VFJQRBDAajoKAgLi6uoqJiXjbRYrH4J6dlIRUvvbMOOab47MsLeVSW9jmn8kVo9JunL2kUyoItJN9/fPsm9j1xtLeJ3Yhmt2DYzCaGNg81ts1rLyw+Pj83m4Dv1OvmLZxPnjw5+uDi0+ZIjzQ/B5jXgdwbbxpq0tBDq1baLmYjnz/I/9Fl+Y2K51vT9tvHux/NvvC2obqaojl7NeLFixfWMBiMBvwQ/n3r+z05e7yyvdbfXr/3yVECT8jgA+oAwPWDxh5Q3KJcY7/H89D9w1c/Hbj04cClDwcufjh+K+VuTNeRa7EHLoZPvHnpw4FLHw5d/hhwJfJUUELA1Ujnk7f+cNDrD9fXf/d8xW9O/9vdynfVvZQeNuhlAWwfQPWBqw8T/r7S/vDVyKkM/hfDD135fDcGH3gvY/8U8kOXPx69Gn0qKOHIlUjH48F/OOT1H1d//qdLv92e6vekLqaC2I+ng65+0EQGhc3Kv/2wdseR+wcvfTx+K+V+HPHglU/+X5+nGdqrkY7Hg39/yPOPN9f/72u/2/B280tkXBWJ1s0EBDpoJoPCZuXynzcODn5RvkqcrJfz1c3Ak/IySZknS066pLj45fp9xH7sHTGz17B3797gOy+yihpgmfUxcEREUv17GPLmi4yfflo5tdrQoAd5jTqVBvBl/AxixlRas3sNu3btCrn7MqvwK9rg52nLV/48s3pCq4eyG8Vy5cRtQBAQwlrCdmfvdklxOV16Orc3d9KHpLGxccNG+7RcREp2fVw6IjKlPhxW/zYRuclpZ0pKCgAAgkAVTkbmTH8uDJABP4QPaw0z2ZucLj2dR86b2vDD3dX90YuPGYUNiZn10XBERHL9+yTkpXuxNnb2pudCbwBZKPGIWL+kxEtYIIaHh/+RtpdsNpvJZC6y959ZmPoVxsfHl5aWcjiL7QEHANDr9RQKJSsrKy4urra2dl6LS4qQEoWL2pOx55/P/8v+7MAPzTmFrYScwubYmOzI2PxweHtEGgpHYDS0kusxPXO+kJheNIbSjO3r7KGxhcyeYVxybVRuM7yTSyZyxQQ2QHbIUvNbwz4lnww8/S4ivqqhswnX34ilWKZtaCE3Y2ltOHZrF62aiPqI/fjzs7XfPV9xOO/C+8ac2p5BXD/A9oESjOanFetzihDIll5rzraxlTKVNrw13CVm62+u/NY/69RHdG49WYCng3YqaO4Hp6+HP378eM4rGdke6Z/n75o6YUAhUAk+fvwYHPRcKAeUAYBngNY+0NADSrDqdTbuKHTLyJhUMCoWjIqHR8VUjjgDOUofEA0LxYJR8YhQOjamUMgMYpGaxKZFoWF7Ug+v/2S7PW1HREdEfW/9ilVr6EwddwT0sEF7P0D3gkYKuPYIdur0mdFxmYl28jU4Is5GCruoohGheEQoHR9XKmQG0biqm02NaIzzSfJf/8nWN2vXG+SbHx2XEWlS/ijo54IuOmgmA2QPKGhWrPjZpovQMzompXJEqbVCzqBo2q+YSktg9X1siPVJ9l//ydYnwxfWAzsRfOLJy88iOaDzAIEJWvpAQw8oaJZPU+J6vIrKAQAAoVJYSCm8WHHRNdXVZDvaMdhhIZPrw4cPPj4+u3bt3rnT9z9Xbd+6zWf37t2+vr5Xr16dGmdiCYeDctNOFp93S3WbcDMd6rRAGxYW9ivtrj+t8vLw8jXRXrt2zWz4KhUh6eSRY3Gx+/P2u6S4mIxTZvZ5JJFIe/fu9fX13bNnzy8O3qs2ee/Zs2fXrl2+vr4mKxIIAuXtMtoU91PKKCUKFzVJm9qdOiCZvo9jNBqfP3/u6+u7a9fuHTt8fr/Ca8fOXaYTvnfvnmlzTaOD0pFiidKwpMRLWCCkUimNRvvH1DINDAwwGAyrcoythtFo7O/vz8nJiY2NraqqWrxNNABAq9V2d3fD4fCEhAQ0Gm29AzZHwjHF+kwPdjwm/gebn5qwjNJSTHR0SnxSfmEdFUE0vIS1XX7dePw2/Nj1z0eDPh8NijTzuv752I2ok8GxJ4NjA65H7A96cfndy/iahIruwrT6Aq/DAS/fxQxLAbZ7LCMP8eFTYlRifnwO1m3Xeb/rGceDY4/dmIU2KPL4jajTNxMu3YGfuBHjHBj8231b/vXyT38P/dklyvsvB+1vf/g0OA5YfNDDBm39oLEXFDTL/vrD6l0nHx8PjpmN0wztfud/vfzT30NXOUfu2HRt7wpHWypLzRsGFA7A0QCqFzT2gVPX38+mxAOSgSR80pHCI87JzofyDyV0JUztFREREXH95pNRJegfAiQOwNFBUx+o6DCus3Ht7/+qpYRcDQpbJPIpqyAtpK3n1IfUh2zP3L43b+/r1te4IZzOqAMA6HS6VavWUFgKlhCQeaCLCVqooJkGgp6mBgUFmT3P8jY5Z3giTqsyqmpYNTcQN7Znb/fL9wtrC8MP4yEA6XS61cvXUtkathBQeIDAAth+gO4DJVjtyjW2phmeQgNy0BKluTi90qCsZlYH1QZ5ZXrty98Xhg0jjBCMwAgAeP78+ZMXn0cUgDoIiJyJtN4SrGbF6k1TlbiWMBxWXxRSG+KW6uaV7vW48XHzQPO89hrUaq3XsVc01lfNQGUaWSWt8kbNDYdEl3Wftz5EPmnhtsyLVqXSeB59yZzdd5or5cZ1wGw+7XOEOR4qOBTTEUMdo8528FR8hFU+CMuZ+X5Nu4EjgPhSPqwLdrjgsFOy08H8g7Edsf3jVnUikclUm/c9Fomne5hIFIaMRrFSY1xS4iUsEDqd7h+zVTwwMMBkMhffVXASBoOBRCKlpaXFxcUhkchvkhSt1WpxOFxSUhIMBsNisVYmeY0qR7N6sk4Un3BMctybs3eyAmeQM3TqeGBERAw8o7i+ld1OhTBUgKKCS3djtvkHl7XL1WqNQqWe9lIqNaZkcrlSzR/j4bltKFo5hlNNE+FFaoFCrQQAvHjx4mrQvcLS+o+fY2Hw4rJGJrIHKsSonLYdiSlklLSOq2bSqjRajQEAYDQA+ggrBhu/J91vU6zNgfwDSd1JfUKqVmu8d+/hk2efhySAPABqujSZKAWCBAoxihWrNtLodKVaa+Zsp9DShpkx2PjdaXtt4mwPFhxMJib3CakqtZ7JHFi/1o7CUtH4gMgC7f2zKvGoYjS7J/tk8UnHJMfd2bsjsBFmo6ZhYWEXr95hClRd/arWHkUjQVndocpDiVestuvp6Zl6pFwFylu1GjUwQAY0B30Hccc11dUjzeMO4k4ju3GaB6dEIvnxp2XtxCESS9VOUaK7FXWdqhq86tK92EuXLpn96lF4qJMuRrFRN2tvbknZ4pnm+aDhQROnSan7EmUVi8U//rSsnSQgsVS4PlUzUVHfpazqUGXVC7//aS2XywUASJXGXLR4XPZlHanWq+tZ9cG1wc7JztvStz1seNjEaZqauQ0AuHfv3t2HbxlDqk6qqqVH0UBQVneosupGly/bKJfL9UZ900DTHcSdjdEuG2NcbtXdqmfWSxfkuKLW6HccezU0KAMAGIERw8Pcqb/jDnd3S3V7gHyQ2l6dixmck2QmVGqd17GXbP70jSqhUpjTm2NqruWesjMw8xVhyFrjFBM+JVc9fD9diYflwpAi2K70Y04wp13ZuyLaIkgjpHnRyhQa5/2PRdLpIXSBSJeNFmn10JISL2Hh4PF4/9W1TCYny29loaXX6/F4PAwGi4uLa25u/iaLbI1G09bWZnLd6uzstMalUqFVlPeXny8/b5do553p/br5NXF4wjtJOCQsLir+8OHD0aPHeujiMS0YlAOaEBAHAV4AQl5mHT56MgejksxyPTRG+YCEQhhq6Bis7RPixtWD+inFuIN8fnhY2LuwDzVIXC9LyxIBqhDgB0FdL1i5elM/nZ3VpGAKzGzrqgyq0v7Sc5XnnFKc9ubs/YT7RBmjTD3g8ePHr8LiVAAMyUE3H+RiQUYTVIYzrPrFzkJwXmVQldJKz1acdUpx8svz+4T71Df2leOjQCBYv8luUAzGVIArBv2jgDAI8MPg0u3YV69eAQAUOkV5f/m58nMOMAevdK+X6JddQ10WwpsxMTF/+ct3v6y3Wbve9scVvyxftX7VWtsVP2/685//RqF89Rcp1dCHmqYbFY+90r0ckxwvV12uoldNthiaBqlUumzZstVr1q/dYPvzmg0/LFu7ao3NyjU2f/n+p5CQkGkHQwBq57cfz7mzPmaLa6rr9err9SzzOieRSH788cfVa9avWWez+hebH5atXb5qw6q1tstXbfzrX/9mWryqNKCkWa1RAwiC2vhtD5APXFNdnZOdg2qC6pn1Mq35GWFoaOj33//wy3qbNb/Y/PDTL7+sdXCw9VyxatM//e1frhVe88zw3Jy0+Urlldd1BTXdi+1XvfP466L22hfNL9zh7puTNl+qvFRJrzTZjrIGQU3nvBO/wa+9mDi8iTm0Uqc09aa0h9l7pnm+QL/oFnTTh1SV2HnnKHyEVTwKyzX9rNApKmgV58rO2Sc6rIpwuY94bvnusoDZejFxRnT5zSKDcUmJl7AIjI2NcTic/yINNllocTgctfob9NfT6XRdXV3x8fFxcXHt7e3WujpbhFarbW9vj4+Ph8Fg3d3dcxY364w6NAd9o+aGA8zBOdn5Xv29dn77ZAUOn8vPy8mLjIysra3t7+//7W//PSjk2c17r6/den0p5N3Z66/OBL1ycPe7cuUKqlfT1POVFKv1Co6Y2slvaGaXEYaa+FKW1vDVH8hisbKzs+Pj408FBvrs2nf30bub995dvR12IfjNmeuvjpx/+m+//Y+xsTGGwJDZKJ6c62v0mnpW/dXqq7aJtq6prk9RT7uGzPs33bx5083D+86jV9dvvbp2+93pa69uf269+bb8N//27zNT1TQGDYKJuFJ1xSbBxjXV9Rn6WddQl9lKJC6X+3/+399dD3kafOfVtVtvLgW/O3vp1ZmLrzY67jgUfOhh00N7mL1TstM95L1WXqs1qdRyudxkCMPn8w+df/4+Mn1oaIjH4w0NfQmf0sfp4a3hHnCv79+vPZR3vJBSKFTOkSRo6hbK4/EGBwcLi2o8/EOYTCafz+fxeFNne33CvjeYN55pnraJtp6wE1HNBSK1yAKt0Wg00fJ4PC6Xu/vEfRi8cNoJ63Tgcx0upOqFV7rXpoRNZ8rOlPWXiVSWaAEAMpmMz+ePjo6KxeL9gc8efQ6/l3Pv56c/f/fqu4DCgDxynlAhBACQGKCpZ+HlA/Rx+rvm97+/t3zlp5+PFR/L682bdiU76ar67oXYxRv0wPtIGIXJw/KxpgfKMcnxNuI2hovR6CeSvft5hkrcvOsP45IbQ0LhbYNtQTVB9jB7xyTHu/V3m9gtcOSwdBHFjLMpMYWrKcVKAQBLSryEhcNUy/RfsVX8DS20VCpVe3t7QkICDAYjEAjfxAxErVabNDg5OZlMJltOtDZAho7BjseNj91S3ewS7a5UXkGykJPjBQBgYGAgLy8vJiamtrZWJJoYQxMSEp4/fx4aGnr27Pllm/abfn7+/HlLS8vgGJTZIDMagdag4ktZ3UPNLQMVHXwkV0JT66aPa3Q6PSsrKzIysqamRi6Xt7W1PX36NDQ09OXLl6vt9wcEnA4NDX3x4sX79+9Ns5PSZi2FK+/gd9xD3tuSsmVz0uYbNTeaOE06i/3bm5qaptD6nzhx6nNS8e0Pta/evJuc9GgN2lZe6936u87Jzg4wh+Da4OaBZsu2UEqlMjo6+tWrV+Hh4WfPXl9us3fP4T3/bPfP/+vw//rP0JWXK68gmIgFl0hdfwYvqPrSi4kn48G6YHty9qyLW+ef7x/fkQxroI3Pv8dmZw/n4OXPU99hi9kxHTG+Wb7r49YfyD+QQcwYU45heyHSPHtDn7kTX4/5klHMFrOjcdHeGT7fv1+zN+tgJilzzhnDNIxoRtLJ6StDNy/7uPpo+dFMSuaY9qudGjxdhbCil9E0DEgGErsS9+Xu25CwwTdzz/Kzuzto5r1cMGRFK2Xe4S6D0YBhY1fe3LYx2s4WZnux8mINvWbmbWBlI6YvtJChc7DzIOzsf9z/wSHZ4WLFxVpG7SRtLlo2LF64gcFsStxJU1bhZGBJiZewGEAQxGKxvnktE51ON8nwIlVTqVROxo27u7u/iROISqXC4XAwGCw1NbWnp8dCWTMEQb2jvWEtYTszdzrAHE6VniqiFE0LQnI4HJMGIxCI2dLCKcyRI9ejp74j16izMX1d/NY2Xk0HH8kUkeXa6YphykfLzs62QH7hYRKm60uTAAhAxGHi+YIn6z55uCS7nC8/X0GrUMyQ9jlx/kESlsAGAFR1QBojAADgBfiX6JfbM7Y7JjleqLhQ0T9vWoFR8LDu1V+frPMp8bmNuV3JqYYh+Is0XAl6lJFT0jaiHMnqyTpedNw20dYnyyeiLYIlnvCaLsdquMJ534E4POvwxSgIAjwpL607LaAwwCbBZk/OnpiOmKnptc09iharOx+YcDY4sRrZPaQYSiOmHSk8YpNg45fr9wkbE4/oGZljDfwVBHJBdk/2ieIT9jD7nZk7V1/3yUXXmj2SyFLXdFh7lYfkQ1mkrONFx+0S7XZm7oxoi2CIGDot5BMQzuaYT8VA4OXdzHlMpHpGesJbw32zfDfEbvrdtbWJbali9azFFCiSosUKmYcgiDRCet/y3ifLxxnuvPKpY2DU/WnPqUJtyEGJRqXfXoknW1EtKfESFgWBQDAwMPANZZjBYAwMDPD5/MVU9CoUCiwWm5SUlJ6e3tvb+000WK1W43C4lJSUtLQ0Eolk4fSoY9TYjlj/PH/HJMejRUfTiGkzewGxWKz8/Py4uLj6+vrJdbBZtHbS9p4JBwDojVqhYrBP2Inj15WRatC0TolaODNtxGg09vX1ZWRkxMfHNzY2SiSzLutO34xHoikAgN6R3k9tn/bm7HVJcTmSf/JKLowrnkfl1TScCo5vbOoDAGS1dZzPeXsw96ATzCmwJDCnJ2e+izbqGDWmI2Z/3n5XuKvNezev52d5kommDiiiBj3/LnWTGFGM+L+5af9m+9b0rd6Z3qFNod3D3VMP0Omh4hYpe2TeIZm6zvZ1l46cKj69JWWLT4bPu5Z3ZktjW8jz63fLlw56P7no+GGHe5q7b5bvVNqqdg1LMPeMYVQxWkotvVhxcUvKFq90r5dNLwnD+qG0XQAAIABJREFUBAgCZ24kIVA9Zj/Sw1ZXdcgsJyaZaC9UXDDRhjaFEgSEyf9VqXTbj4VOy502AYKgMqyUIZg7+t0/1j/5QB3KPwQnwvuHmduPvBYMWrqAtV0yyzJvurtMtEcKj6QQUoRq4aeE2mdhxdOOlCoNuWjRmOzbKzECL2unqsCSEi9hkZBKpd9wTWyy0BoeHl6wDCuVSpMGZ2RkfCsN1mg0nZ2dqampGRkZJBJpNk6WmJVCSDlWdMwlxeVQwaEYXAxDxJh52MDAgKl8eU4NNqGrl37u8XvycGfnIBLHq6MKu8Tq4U66vBo3fasbgiAajWbaD25qapozfzvgUeipxFsnS05uSdkSUBgAw8N4Uh5kBBUtBsEi0smPPHhxGnbrZMlJp6Qtmz7tj25P5Eq482JgiVhwIvxo0VHnZOcD+QdiO2LZUnZlPeFscNKXYwTaLJTYSl/oSUjUkmp6dVBNkGea5x/vLz8Kv4DhYsxuMOsNUHGLlGmFTpgwrhovo5Zdr7luE7P5zw9XPW181sZrs9ATyUolHleNl/WXXa2+uhW+9Q93l5/PDWrnt0+lNRig0lYpbXDWzhwSjaSWURtcE+yR6rEtfdt95P0mTpOp+MqE2foTAwB62OrqTvNKLFaLa+g1wTXBW+Fbt6Vve4B8MI3WBIVSM5sS6/RQLlo0LJ51DsEWs+FE+NHCo1tStuzP2x+Fi5rsiKzTQl5HXzJmr2ICAJS2SumDZr4+tpid2p0aUBhgoo3GRdPGvjRajoBV3g/LmvYRkVyf3yyZ0yfcAmZT4sp2aS9bA5aUeAmLxDesZWKxWDQaTSgULszJcnLNmp2dTSaTv8l+sE6nIxAIcDg8LS2NSCSa3bQWKARZPVlnSs+4w9335e77iP1IGjbT7RUAwOPxSkpKEhISkEjknKXGRsgoVo0yRKT6vvJkZHLvcPuokq83TowsY1Jjer1Yo5u4UBAE0en0/Pz8xMRENBptOSecK+XCu+GBJYF/fLjMPX57TGcMRfhV2jCSIG+jznv3bkAyAO+Gnyw5+YdHy7bG74jrjCOP9uU3Sa1sIQAAGJQN5vTmnC0/65bqtjdn7wfsh8mUcgBAdSMhMCRm8tZQqI3wepHYusFRqVM2shvvI+97pXt5pHncrrvdwG4IvPu5uKJrto9YqcRyrbyeVX8bcdszzdMr3esJ+kl4WfL+q2FznlI7VVnfPetUSaaRIZiIW3W3TLQPkA9QHNThoHBU8/SiWIMBKjXnSanSqVBs1APkA9OfHFIXUsOomZlKbTRCFpS4j6spw34VU1HpVKgB1IOGB17pXp5pniF1IbWM2tkytIFFJZYpjTloM9/goGwwtzf3TNkZ11TX3dm732HedQ93TxsTTLnTFpTYYAQ5aNHIlJ1d0901Sfu+9f3Uu2sSH2EVM5VYKNEXNEukym+vxPlNYs6wFiwp8RIWCQiCuFzu4s222Gw2nU63Zo04E5Nr1vT09J6enm+yDjYajWQyOT09PTU1FY/Hz9RgkVpUSi29UnVlK3zrpOvQbPlHAoGgvLw8ISEBgUDM6dYp04iY472dg8j2gdr+8Y66jqZTdyKnHaPRGbNREqEMAACYTGZeXl5ycrLluiyhUlhAKThXfs6kc+9b3nsFhdSgCTOP7OWoy1olVs6HhEphPjnfROuX6/e+9b3XtVsIzMQY19SjQhHnyJoRqUUl1JLLlZfdU9x9snxCm0Lb+e0zE8QqG7qmKjEEQAlWShmwFH7UG/Vt/LbnqOfemd4eaR5Xq66WUctM9TMAgOuP4ZnFzbN9FoJAcYuUNovrstagxXAxjxsfb8/Y7pnmeaP2RjW92rS52E3iH7gQodPPcRPi+pV1+OlflkavMdF6pXt5pHrcqPlCCwA4HRJX2TB96gBBoLxN0v+rJbLBaGjnt4c2he7I2OGW6nal6kpJX4mFTQHLSkzj62tw6knal00vJ2lLqaXW7DVYUOKhcV1xq0z76/csUovK+suuVF1xS3XbmbnzBfoFlo+ducg2YU4l1ulBTqMWMgCxWlxKLb1cedlE+7LpJZaHtZB+aFaJh0S6AoxEoV74ftlsSpyFEgulBrCkxEtYPBZfy8ThcOh0uoUdzdlgMBiIRKJJg0kk0rfqVWzKN05OTp5Z76TUKRFMxM26m+4p7tsztj9EPmziNKl0s9ZEjY2N1dTUxMfHV1dXT3rrm4VCK+WIqZ2DaCy3ljiE4UsZar0SANDZxfQ7F66fMbLXdSlrm+llJcWJiYkoFGq2qyfTyKroVdeqr7mluu3I2PEc/byN32aKx54NSaxqMKPEwyJ9DkpkedyRaWWVtMpr1ddcU129M71fNL1o403QnrmZWNM4sedKH9TmNonNarpKp0IwEcG1wSb/JpMBxVRfi2mYpsQAgBayopFoPsDbM9IT1hLmm+XrkuJyvuJ8HjlvSDZdDK48gllQYgBAcYtk5lqTICC8xrz2Tvd2TXW9VHmpqK9o0r7YhNaufv8LH7S6OUIyuH4lckoBD16Af9X8amfmTtdU18uVl4v6iqbaFwMAIAgKDImeqcQAAGQX1MvR9I32vW99vzt795aULYElgTm9OYOyuU0zLCsxc0j3obo17FfaU6WncntzraGdhAUl5o0ARIdBrlEhWcibtTfdUt080zzv199HcVBzJvTNqcSDIvntguLr1Tfd4e6eaZ4PkA/QHLRCO/d2gFkl5o7qClvEKs23V+K8JrFMtaTES/gWUCqVVCp1wbVMAwMDdDp9AZ0HKRRKWlpaSkoKHo//Jk2TAAA8Hi83NzcxMRGDwUy1qjdCxlZe633k/a3wre5w95C6kNncGCYhl8vr6+vj4uJKS0unlqtOg0av4krohCFU60BV92AzV0JXaL+iNTuyDw8Pw9IK3n2IRSLNbzbrDDo0B32r7pZbqptHmsfd+rvoAfS0AW62kV2lMeZjJINjZqY1OqMOxUFN0t6rv4ceQE+VTwgCJ25+GdkVamNK3bh8iqgbISOWh32AfOCW6uaa6hpUEzTnlTRhphLTBjVFmK9SZ02FPX65fvYw+2PFx9JJ6TPdgCcxpxKXtEjZQxO/jyFifGr7tCtzlwPM4WTJyayeLL6Mb/ZTVioxnQvqOtUsESsCG7Ere4I2uyd7NtrZlJglYl0r/uCSuGtL0pbDhYdTCClTeyLNidmUmC1mx3bE7oDvXvbR5nDBkdTu1Jl2zdZgNiU2QsZ8QrNfUohHqodLisv1muu1jFoLidDTMJsSm+6uh8iHjjCX1Z82X68OQjAR1tOCWZSYKdAWt0h0+oX3fzOrxBAECppFJtolJV7CYmEwGEztGRYgw1wul8FgzNdCi8VimXKD29ravonvBwBgbGysuLg4Kiqqvr5eLvsSUCWPkkObQz3SPOxh9hcqLlTQKua0TdBqta2trbGxsTk5OSZLwpnQGbUC+QBRgGnhVOH4DRxx38xKJBOmjewSiaS6ujo6Ojojp7yw0YzMdA93m2qXNyduvlJ5pZZRa1bnLKyxIAAq2sU97K8uLEFAeNT4yC3VzTHJ8VrVtTpmnVlaoxGaqsQAgGKMamwcAAB6R3tfNb8yXclzZedKqaWTgWJrMFOJ5UpQiNYDAxhTjqUR0w7mH9yUsGlPzp7YjlimaO5a3TmVuAanR1M5cAJ8f87+jfEb/bL9kvBJcwqSNUo8JB963RhvH7vbNt52f97+JHwSRzwHren7qm2cCPuPqcbSiekH8w/aJNhsjNrxFBExNe3IepiUuB49kTstVArTiGkH8g9sjN/on+d/vyoitn7WrXRrYFJiBvuLZJJHya+aX22Db1sWscEv82QptXRMOe/8QJMSs7hfwgY9Iz2hTaEeaR52iXaXKy6/ReTmty5k6mBWiak8dWmr2LiITqxmldhggMraJh6iJSVewmIBQdDCaplMG8zzsrsSCAQFBQXR0dFoNPqb+GQBAJRKJRKJjIqKKi8rl/36qLDF7ChclE+Wz8b4jUcKj2T3ZFsjG0ajkUgkwmAwOBxOo5kZGY1GvVAx2DvSjmFXtvHr6GNEuXaOCXtrV7//xXAAgEqlQqFQ0dHRBQUFI8PDIiXIQcsni5ho47QP2A87MnZsjN8YWBpYSCm0vBSwoMQAADzNgKNM0IZjw7dnbN8YvzGwJLCor2g2x8df/0DoxM2oWtSXiqAcLPl60ft9ufvWx60PKArIJGVOC+daCZMST31nVC6+X5bln3PCPsF+W/q2t5i3lFHKbB+fCQtKPK4azyfneyYdWfl5/c7MnR9aP0xm7c4JC0o8rhrPI+cdLTrqAHOwj/O6WvJ2XvJ5/lZyVlVjBb3idOnpjfEbPdI93mDeUIXUSpyMPr/k9K9wNjgppwZVTis/XXZ6Q/wGzzTPt5i3piQ+oQiUti5qpqvTQjsDwticMa6MG9UeZbI3OVxwOJ2YDkczzAWtrYJWY/Q+EjbAEw1IByLbI32yfNbHrT9UcCidmG66u7r6QSt5IXEys0rcw1aVts3f5GUKzCqxVGkwFRODJSVewjeBRCKh0+nWB6hNTpZcLtf6qLJIJKquro6Kiqqurv5WTZn0en1nZ2diYmJhXqF4VAxMawJS2qGCQ5viNvnl+sV3xs8WLZwJFouVnp5ucvKalu5kMOrHlcNUYVfbQC12oLpvtFOsGrUyJaqDyNxz5m1bWzsMlpCRkcFh/zrTh0Bhs6xjgJ5KSN2ft39Twib/fP8UQsqw3FJpxyQsKzGa1n8+N8I/z98mwcY/zz+1O9V6+TwTnFiHIgkUAng3PKAwYNXndXYx3vGdCTzpohyMqxu6z4YkAgDkWjmSjbxec90p2WnlJ+fzJXc7Bjvm/PhMzFRiqUZaw6i5WHnRAebgDnffl3KnhtI5X1qTEut0X/b1JRpJNb36YsVFe5i9O9z9KeopeYTczdSiuq1dY8m1cgQTsfHF9h/frHZLdbtbf7ed3z5ZSl7TIe9mLsi9WSuvY9RteO5lor2HvIcbxE29LVnD2nyMZDFrQfoIc8O1A56JO20SbHyzfGM6YrjSiVlDCUbJm79xygTtKGv9tQPbYD42CTa7snfFdsROq5Sr6pCR2AuZQ5hVYgJDVdu1KB8Zs0o8OKbrok98cUtKvIRvAK1WS6fTraxlmnSytLLQSKlUNjc3JyQkFBcXDw9bJTPWgMlg5mbl5qTlMKnMMdVYFa3qTNkZxyRHnyyfD9gPVKFVPdRMGBkZKS0tjY2NbW5u1mi+5PgYIaNEPUYXEnH8+lZuFXmkfVTBn6+DPKq57Urw4+TkFHLvF4MIvoyf3p3pFn94XYy9X65fZHuk2dplCzCrxDwpz9Sw3TbBwS5m50dspDVh3qkYlA6ZDChc4a47M3dGYCPQ9N6i5oVbcEyiqqnD7fqVB8gHnmmezsnOwbXBKDaqvltEmt/f/QVXHqYUlHUAAORaOYqDuoO44w53d0lxuVN/p4nTpDfq63AQZ/6tMtu6GIcuRAEAFDpFI7vxNuK2W6qbS4rLHcQErekwEktbOZd9lVqvbuG2PEA+8Ej3cE52/j7YMbIOrjFMTyKrbJfOS4lVOhWGi7lff38rfKtzsvN3wZuj6tKm2q9OYsFKPKwYLqAUnCk7Y5/g8O83f7pf9XiavYlIbshvlozP0ytDIBfkk/MnaR/WPu0T9s08zGCEcpsl3NFvtiZupyob5yoBsAyzStzP1zKGJi77khIv4RsAgiAej2dNLRODweBwOIODg9bUGplSo5OSkrKyspjMebr0zo5x4TiiCpEKSy2tKy3sKbyPvO+Z5rk9Y/tL9MvOoc55VTMrlcrGxsa4uLjy8nLR+Jf9Y6l6nDVO7uKj2gZqiYJWgZyjM87qvTAb+Hx+UVHRi9CwW48+Ax0AAIypxoooRRfKL7iluu3J2nMy83kRATdf2kmcCo5DoigAgGH5cFFf0YWKC26pbj5ZPh9aPzSzCIUtUq3VpzyuGq+gVVyrvuYOd//93eXnc4NwfJypqYNBD+AIkVy9wNIynUHXzm9/jXntEO36pyfLLlVeKqOWTW5R93H1c+rZbLj2POlO0uc3rW+8M71dUlyuVl2tolVNTWozmzs9J9qIfU4XLz1EPvLJ9nFNdb1Wda2aXj0zJ7ybqZ7tzHVGXcdgx+vm1z5ZPk4wpwsVF0r6SkQq0ZkbifUoM+F3K5VYZ9Th+DhThrZTstPFyoul1NJxpehUUEID2oyegfkrsek2uFp11ZQP/6LpRSO92ePI8+EZZlhcoa4Q86Ug3jLGlGPl/eVXq666prpuz9huot165PnosPm/WqUxpiPHJcqFpDqbVeIWiqKFvKh2cGaVuKNfOTQ+kRe5pMRL+DYQCoVzdkhkMBhMJlMgEFgjw0wmMycnJykpCY/Hf5MSYQCAVq3taO34FPUp6HPQ6ZzTfrl+vlm+DxoeoDno+TYSMBqNJBIpKSkpMz2Tx52Iuyp00gFJP34I1c6rIw61DMqYpkqk+UIqlSLrkbAEWHszFtXUs+Ps80pq5c26m55pnjsydjxpfILlYY2QEd8PcNSFRw4D70fcSX9/G3nbRPsU9RTLw04u2opb5ZyROVYVMo2snlV/B3HHM83T1Aq3kY06dC28CfOlfbreCOWixTzhvAvMSCOkD9gPe3P2uqW6Xaq+dCX5ybH776cdwxPqcprEBsM8LoIRMnYNdb1rebfsxcZVYesvVV4qoBSYLY2dlxJP0rolbvv9/WXnKy5YbuI0U4lNBsgf2z765fq5pLgElgZmkjKnFl+dCokxu5tgWYlNduIfsB8maEsCM0mZAvmXxf60DLupsFKJTfYmptvAlKjfwG4wdUSGjGDHsVczc6dJbNWcjZJkWhmCiTC5pniketyrv9fIbjTRGg3A6+ir2aqYBCJ9Llqk1n4zJUaTFB20b6/E9QT5ZFnBkhIv4dtAqVSaIs+zyTCTyaTRaKOjc++PikSiioqKuLi4xsZGuXxRQaGpYNKYUfFRh0IPbXq7ySfL52HDw9nyiucEn8/PycmBwWBEAgmCID3Q8mVMogDTzqsjCJoGxP1K3QIXakajkUggZqVmVRZX9rP62/htV0uCfnfnp21wr7v1d5Es5NRFWy9HXT2XLfBMKHXKBlbDXcS9vz5evSnS8T7yPpKFnFlqWdku6eWYn51oDJrmgeYnjU+8s7y3wrdOM6A4FRw3bWSvbJdav2nXP9Yf1xl3sOCga7LrsaJjk2U5jU3UU8Hx0w4elxlyUCK5dZYLFCElsj1yX+4+t1S302WnHUKOJZVXWDjeSiWmCCmRuMh9uftcU13PlZ+7nfvK78aLOT9FZGoQXRPktHFaXFfcwfyDrqmuAYUBSfikmZsCFvb1Z1Ni2jgtpiNmKu1kc4tJWK4ntqzEGr2mhdvyBPXEO9PbPcX9evX1SlrltDzB2aqYmnpm7cKkMUzYm+zI2OEOdw+qCaqiTe8MbbmemMJVl7dLFra7bVaJa7tkJPai8kNnKrHBCBVivuRjLynxEr4N9Hq9hVomNpvNYDDmtHjU6XRYLDY2Nra4uNhCh/n5gj5Izy3MDXoRFBAZcKfuDoKJmFf9zFSoVKrGBlRCPAxZjxSOj4xpBsmj7diBWvwgiiOmyjRisIj0lpHBkfKC8nhYPKwa9hz1fH/efu8s790Jh91vXRiWmXEF4Y5q85olBuvMlw1GQxu/7Rn62faM7dsytt2oueEcdLYM3Trb8c29CmzfV2MlBKDOwc7XmNc+WT7ucPdLlZeKqcXTDChmVjEBAFBE+ZzBPa6Ua3Ltdk11PZB/IKYjZtoW4MwqJgCAUm0swEgseBcDANgSdmJX4uGCwy4pLocLDid0JdDH6QCAoIcZOcVtFj5oWYlZYlZCZ8LhwglaGB5moiV08w6cj9Dr55gcUAeg5Ia+LFLWsaJjzsnO/vn+ke2RZntFmGBZiYlTWh3wZXx494Rrt3+efxQuapqb6VQsQIkhCMIL8KbguVuq2/ny8wXkgpk9Tkwwq8RGCJS2Sqm8r64tBKCuoa5XTa9MtBcqLhRSCkeU5gcBy0rcQpnV8mVOzFRiCIDStoXsU0zFTCWWqYz5zV9mLUtKvIRvhqGhIbNbxSYZnq3r3yQ4HA4cDk9NTaVS55EtZQEsMSsJn/Qg48GjsEeJGYkN5Ib59gKaBlo/HZ4Mh2fAO8gt1LGuziFkJ7+BOd4jUY/N7Ik0L+g0uhZUy+N3j3e92uWe6O6d7n2p8lIRpUioEnYQ2IcuRJnV91GpIRctmdP6hzRMetfyzifLxzXV9XzF+eK+YlMi9NmQxJpGM9a7E59iaRsJvzZdH+uPaIvYnb3bKdnpVOkpC74WZpUYP3vq6bhqPLc391TpKedk593Zu8Nbw4kjRNMG8zSYVWKDEZS1SelDZkbJEcVIJinzRPEJ52Rnv1y/T22feke/6pJruZ7YCIHiFiljBrOJ9njxcadkJ79cv8/tn6fJ55z1xOOq8UJK4YGswFWfHHZn737X8q57uNvsnzwVFpS4AW+kDgCpWmrKZnJKdvLN8g1rCbOGdk4lLmz58sXRxmiTt8HJkpMZpIzJROjZYFaJpUpDQbNE+mu0q3+s/yP24wRt8ckMUsacLUMsK3Flh4TEWmDx1UwlNkKgoFk8MP+uXFMxU4n5Ql0h5stCf0mJl/DNIBaLZ9YycTgcBoNhue5IpVLV1NRERUWh0eipuccLA1/Gh3XBAksC7T7b7X+1PywyrK/PfEKK9VCr1LU1te8+vkmvisewqvCCBtpYt0g5YpxnIrRZ0On0TzGfjrw6Yv/B/lz5uTxy3lSdw3bRZhvZpUpjIUYyJjM/6JtKovfk7NmctPlY8bEMUsY0+bRQxQQAEAhBApKa0JXgn+dvm2h7IO9AEj5pTv8ms0rMFmiLWsRT22up9KpqevWlyksOMAevdK/n6Ocdgx2zmQybYFaJAQBVuK/qVRQ6RVl/2dmys/Yw+x0ZO15jXuOH8Gbz1S0rsakDxMDIxEnLtfJSaumZsjP2MHvvTO/Xza/xQ3izrZZmU2KVTlVNr75cdXlz0mbfTN/A3PuRyAYLBsjTMJsSq/Sqd4jiPelnXZNdvdK9nqGftfPbzXaXMgvLSjwyDsqwOp6Un0xI9s/3t0209c/zT+xKnBnlng1mlVgoAmWtWtY4LxmfvD9vv22i7YH8AzA8zHpaC0qsM4IstGRIvEBnyplKrNHNajlnPWYqMYn9VaLAkhIv4ZtBo9FMq2UyWWhNtY2cCTqdHh8fn5WVJRDMv2RkCiRqSV5vXkBhgAPM4WD+wQuwCw/ePEDUIFWKxRqA0Bn0qOiouIxPCFIRU0ISqUdm6/QwL8i0soq+ioiMiIevHz7NeJpNyh6Sm3E6sLDGUmmNxS0S/tfJUFNtkkwl0WZtoSyssURqUW5v7v7cgO/Df/HO8PnU9sl6XwuzSiyWQ/koNQDAABkwXMytulubkzY7JTuF1IVguBiz9TMzMZsS4/ogEmPChjOoOsgu0W5Lypb7yPttvDbL0j6nx1ZtO0TlK5o4Tderr9sl2rmkuDxoeGC2O8VUmL6vySQyg9GA5WFvI25vTtq8OWnzLcQt9ADaYDRQ2ABFmMfgbvq+Jg29DUZDK7c1pC7EKdlpWbjd2eLgpoGm+WYdAotKLFKJYttynOIObojfsDNz50fsR+rYvINVJiWms7882mK1+HNzpmPsgU1xm0y0/WP9Fhhmg9P+0IGBX825IKPpBRm0I+OqXNS4QqEGeg3QayCdGtJN/Az0GkivBgYtgCDI9JEZoayPibV33uZNfUemBoUt0hHJoh75mUqMwEunZoEtKfESvhmMRuPUvkxcLpfFYllwwlKr1VVVVZGRkTjcwktxlFplI7PxVtWtrclb/bL9otuj8VxCdQ0yIyWfwVyUlYQGUrLHqHnlWe8/vKtrqhpTCWY+twuAWC2upFcG1QQ5RzifDj2dkpbCHmRbON6CEkMQqMQpecMAACBSiUqoJSb3pe0Z29+3vrcsn6aRvWrKECzTyKrp1efLz9sm2nqketypff6xtlU+z2mMWSWWqwyhZU0PEE89Uj1sE20vVlysYdSYkmCth1klNkLGnK6WgMy7bqlu9jD7K5VXkCykldJuQYkNkKFloP1Q+q1NsY6bEzdfrbrawG6wcqHZgWcHXIzR6HTEYeLLppdb4Vs3xm88X3G+klY5tZYJ169EEOaX1nc+JKmkDtcr7H2BfuEOd98Yv/FCxYUaek1By/CC73STEtegvjQCkWvl1fTqCxUXHGAOG+Ncjuc87BZ0W2CwDI3a4B3wdpAnU+gUVbSqCxUXbBJsVkZsuVPzzGxTwumADJBOBanEkGLUIGIZhnt1PJyejVb0luV9vDfakqIn5WjwaZrOJA0uSYNL0rdF45EVxRU4NTZajY1St8VoWj6pWj6p22LU2KhfXzGajiR1R7IGl6TuSNYQMrTEbA0xR0cu1tNq67Nj8pOioVGyQcQ2KoRAIxOOK4pbxNLFheqmKbHOABU0i6bWJiwp8RK+JUZHR0050jweb2BgwIKF1sDAAAwGy8rKGrXcJRAyAJ0KUokg5RgkHwbyYSDhAhFHJiAge7JCaoJcE2xcI/4WEmeHaXwGcZByKj4DBiuOfSrE5QIuSk+v09FqdbRaPbtJz8XquW16LlbP7zSMUgyjFKNkwCgbghRCoJECnRoYjQCCFHoFT84hjbZWdOV8TApPy8wcHl3U7rIJUo20jlln6lHvnuq+6+2uh68f4tvMRwWnwvK+YzFuMKap/HbdbedkZ3e4++PGx52D1tpCnbmZWI8ia4waU1MHlxQX52Tnu/V3W7gtBqMBQKC0VSuUzG/yYTRCJ4JjkOiJHVnKKOUj9uPOLN8fwzcdyD2eR84TqRfS+BIAUNnQdfpW3OQ/SSOkt5i3vlm+a6NtvGDHi/qK55sGb1aJSSOkty1vd2butIm3d4s7mtpVMF/a4rb6FZe9fTJ87WH2RwuP5vbmmjUqb6c5izlRAAAgAElEQVQqEd3zqAvoHSG7Pg9Y887OMcXxaNHRnN6cyazDmk7VgrdFAQCnbyQ0NvVpDBpTyxDXVFenZKdbdbdaea1EtrIRv6jZ56h0fPPFc8cyz25N3+qU7HQPca+a2pSFGjfjNG/QGJXjRjFHP0TQs9C6vjItMUfTlabpSFS3RKpbIzW4RA0eru3O1pGL5MSitHcPRok1ek6Lgd9pGCEbhnsNw72QiIlsH2whjkJSHiQbNMr4BvGAUcw1SvmQjA/J+EYp3ygeMIxQDMO9xhGyYbhXz23XD7TqWWhdf5WeVtFREN6a8VJHzNDgElStn3XtUWxM0f/P3nvGNbnm6eOv9rf/2dnZ/e3O7uzszOycc8ZzjoodFZHeRBERUAQrih0VVCxYsRcQFaW3JJAAgVAChN4JIZSEEtKAUBJIKIEU0ttz/1/EgxhDKMfZ3xuuz/NC45Nvbp9yX/f9Ldc3t4Qi7sxXM4s1Q42a8R6deBSSC6FFhwDAV0w8IVRnNwjnNjxeYeIVfEtIJBImkzk6OsrhcObrUajV6poIxJj4BELLZ5FCnVKqk07qhMPaCaqG06JhVatp+cquTAU5XUGCaUgwiJQOkWBi/Lv6gvP3kqx2Rf1ol2gejDlS1vBSRC8Ew3gwVEfOi/z4Oqy2JFfNwEF9JSpGsZJe9OnoyVF1o/WHshOlIMEV7TBFS7ySGKdpS1GRYCJSyjAN3ckub+nLJHXHF5fFv3/7pCYvTSPiAp1i2RnRcrW8Ybjhfs19V6SrnilxVFwWJis7LZvLWVR3OaNMLFPL9GYt4p23xTvcrrxdN1T3tfqSyYEpDobd84w5uR+93w5uF1QaZLBP1WihXLxgGXXAZ24mxGFzERSEH8bPKtXqaN7RFHIqrJ7J/XXrmdpGxolrMQw+M649zifHxwpmdaLgRCYlkzQ8iiMuJ4Z35QEMU/jJGcOcYsa2xR7MPqiPqWdQMganxnBEtXjRu1a2kI3sQp4pOGP+ftvf7m5DkpHTUlP5+QS6vIG6sFeAI+RkdmeeKTjjmub6xxubwwrDJyRfpBNDEChsEdFM9mk2AblaceDBXa/YgP3Z+21htpdLLpf2l87u3enD6tKll8kBAJRaJXGE+KT+iSty97+Hfh+AOTsrbzI+BfIICp0OQBolJBnTjlM0rGpVN1pBRihbExQtCcpOlIqG1fRXajhE7QRNJ+Lo5EKgUUBazdzX0Mbnxfi4oRY0BIFs/Mzw5PI9yZEpZXfCMwEAQKcBGjmQT/X3j+bXDKuHieq+chU1X0lOV7bEK9uSFGS4koJW91dpx7p1Yi40f0NP8BUTU4YUxV8KWa8w8Qq+JdRq9eDgIJfLnU/JcmZGkpePTU6IZtNagKBXN4xX0bDKTqSCBFO2pSjbkpVkhLInT91bqhmsh0bbwRQLzIypxaPtrMrwusdeGXvsYTZXcVcr+iqE8i+SsesaCR/jEumMpcScIJ1CIeBNdFBY+UQmqn2ojCOkTY+0lSMjEj9EdpWnaTvhKhJMRUYoO5HK7hzNQLWW26ETDEHyaWAyK1WtVbeNtr1ofKEvybhSeqWkr0SlVcmEMkwGJh+Tv/gukM3kXt+LUZ/M6tSto60v8C/cM9yd0pyul1+PqMqr7l5CfB2CoK6xrkhC5IGsA/95/ycfxDEcEydRGN+cFbVI+3lLmNRGxaOoLtS6p3Zr327xy/WLbo2eDQFWkZSUweU7+AYEA/exr/5ya7Ndqp0fxi+uPW42u0cgBrn4GfnSZRyuPUp7lY7KoGUczz9uD7f3y/VLICXMmlWpQD5BPDa9wH+fN8PLpeYGYANsky28YLbRNfcKylNfPYkAE31gvFvHaVGzaj4dvaVqGlZNL1TRsBp6fmN9e11Nm4aao2Zg1fRCNb1QyyiC+ioApwUMNw0xi9IJb/0xh+1izbyizaKKL9F7Sx89iiLjyUCrAF/uxopaZmgjS+MerU7bMdbxhvDGM8vzDw9+9E47bFTehDK4tIJ1rU5L5pEjmiL2Z+3Xd4ZOJ2fYHQ/ljnz2K1SThfX1HVoGVkGCKVsTFCSYio5VDzdr+L2QjL/IjaZEpjSasTUmUKMbRRL58hsJv08pufcma+4nPWxNGXkuy0JAo4QkE9pJhoZNUDNxqo50RVuisi1V2Y1WD+O1giHwVcDegInL22cMpEJWmHgF3xIQBInFYuOSWDo5Z4CekhhfnPSIXxcNdacryXA1A6sZrNfwOnWCAZ2UD2mUBrvP4enhVFKqf57/XuTeC4UX0BS0wZ4AAKDRaEpLS1NhsFHuYnuYq3XqCekonU9qG6klcRtYQoZQJQQA6HS6oqISWHoGjzcGAACQBlIIdSKOdoyiYRNUDJyyM0PelqJsS1V1pKnoRWpOi07IBtrP82D3ePfb5rcHsg84wZ3OF5/PpmXP9k4YZY+mJKVUV1cvSTKsmzLqfSGyldOul0lySnM6X3Q+h5ajL+TtHwF1XYtiuIGpAQQJcTzvuHOa89mis+ldaV7BT2pqSQAAoJJAknFoZkw3M6adHtRN9+umWbppVjlhuIvK0fF7tVN92ql+/aGb6tcJhyHJONB79ZUz4yIOloG9VHLJMc3RG+29+qp7Wm2Rwa/XUmQtzCWnznFnuJk9mWeLzrqiXLdE2to9PtI9ZhhcFEi0uU0ioWRpK4ZMSqb5S+fVrzf5YnyjWqJ6JnoMzhHLQR5BPDl3vQRBQCUFcgEQsrlsAqYt7kKBv2OShVvUT09T7JpLbypIMIiaK6xPaoY/kJPT1RS0qidHRceq6MUqOlbdV64eqFMP1qkHa7WDtXWNFDy+U8uq0A7Vg+EmMNoOOEROFyoz//SZ2E32UT95pO16gbvU3vxO1ZkJdWdDnZmtyEfs8veajjRVR7qSnKai5KgZxaqB+qKagR7aEBCzgUIIFsolpE3SYtpi9Hpbp7CnEF2IfUGP6pqM1zF39MmqOhblQqdN0qJbow9kHXBAOJzCnkrvTp9t+LHn2GsOZwoAnXasS9RViCykD7aU6VgV2km6bqEV7XyYL3e6Y0BR0ipekmCtAb7OnW5hyhp7TFYnQxCkFGunWJphvKI7S9GaoGpPVTNwOj4T/JLcN5eJJQpdZv20QTL2ChOv4O8LSCXRjXXpGNge3Mf4969qSnJUox1ANAzJTYlgDAmHkshJx/KPOSAcjmGOpXaksqaNK/1rNBocDodCoUSihduWaXWaKdkYY5LUOlLdPlrTy+8UyCe00KfJS6VUZWVlZWVlmd6wQiqZTszVjHVrB2ohai7UjdaQ4LRORFzrh8MYvz3pey4VXUJ2IQ0ylgcHBxMSEtrbl9Y1iMlnPsA9/68b6x0QjgGFAend6WzRFz2J+7jKopb5R6tVscZ7kklJx3J87T/+fCTWLC77EL3xtY6CgXpyu1BPR8reqcgwZXuqkvTL0ZaqIMEUJLiKDKutJDRV1ypbYpTtyQoSXEGCq8gILRkJdWeDrswJQlRe/ukghItjksWe2PUv0uwbsOdmyAhczPOhmizAwWvYRA2vUzvVB82MEnv4DZSZRTr5p+XTBYyCyyWXHRGOHpker/CvOsc78yuI52+mfn2yRK4rICwg7qHHlGyqgFFwqeSSI8LRC+216Zb7OyxyvoYcAqkut2GKPzKk45KhgVqIUQp1Z080fcjLC7iSsM3+w49uCMfHlbcamVjZJB3MjAHpJJBNAbWE2Ebxu/TWdH9iAEB9j4LU/+mnNRpNLav2buVdd6S7d5Z3ZFMkaYT0ZYIYpNMog+99qKqsBRKedpqlHe9Rc1rVg3VKegm2vJtSX67t+HQHVd1oNbNUwybqpvrBL0HuUdEoqhPln+/vgHDww/glkhNnE/rO3Egsr+sExtDeK6vuMvUuDAgGUjpSjuQesYPbHc49nERO+rrP467jr1iUdmioCOpFU5vx6Dq+Rrv8Pess9p56PSn8Ym2n00EFzaJfKYaVkFHz9GPe3E+qOsSdrCXYhJQz2km6ioGTtyZC9GwgpAGg0emA3aHHGggAAEZEoKhdrflSonWFiVfwd4NWAdgNGnISREF2FsfGR73u6qaY/saYZAzVjTpVcMoObvdJHshkx1kIgiorK1EolGnu1EE6gXyyj9/ZOlLVNlJJH2+flHJ14IspWKPR5OXl5eXlLWnDOiYZgxHf+yXtsItefRjpGo3yoDaGA4mh6sX4+HhqaiqZvNim6yPiEVgn7FjeMad0J9vo3TvvHKFNGC+JHp4CeYQZrQ6C1HJohgf4vYDXDQYbOOQURPGlk2lOtvGbvOEO73GBHcQoNaMYsJvBCAnidWh43RGv3hJrKyHxiE7MhWRTkGxKJ5uCVBJIo4DUcqCRt9BF9Z1CSDkDqWSzq3uFQljDKLxVeMYx0dwV4XC/5n7dQLVEMAhEo0A4DHE70j++7qlEavtLVd3Zyk6kkozQdKS2V5eXlbepu1BqOlbNqtFwyTrBEKQUgzlEqNQoawZqQspDnNKc9qD2PKx92MRpmq3MKa/rMlrFpNJA2GYRe/7GO1KVtIJVEVIR4ohw1JslcAgqnerqA2QO1jBpH1JJtBN0DatirL0IU9wz046FGIUSWkF14+tbWd4OsWud4fYPqh8Q2ISv9UH1aO7oP3jxnXYhsiFSITxd0DjceKf6jhPcyRXpqtdVns8sAMD/elxJnWEaMwSBwmZxL0cKVDO6GZ6W36sdJYGBWohZAnWjhxvDEbjLJzP3W8es9UrZGUV408/vn/t10/XERIaswdh2cEwyhqKgTmFP2cJsvdHeH1o+UCa+eLWpVCoSiUQikampqZcvXG6K9o8N9YUlxaZV8ZfqSJ+Ltra2tLQ0JBKZnJz8486Tb968QSKRaWlpFRUVAIBJkTajRiCQLLnEf2pqKicnJz09HYVC+Z4I2XMwCIVCIZHIjIyMYTanuFXC4i4nsAKppC3FKZl33SeqXrVXF3xneTYuLg6FQgWFvoHn1BmcvMLEK/hmUKlUUqlUJpPJZDLN1ICC8IFX/U4wSKJ0dcQnpvT2zdu+TqQUFTAKzhedt4XZemR6hDeFd419lgfS6XSzZmchlUrVajWZTE5OTjYhojmjFLCmKK2j1UR2ec9Ey4RkRDUnrWnW2szMTAkOl5iYMDkxrtFodLoFptFp+TSGjjlTdMYObueb7ZvUlsSaYkEaBZDxwWC9pPGDlpKpE43ojU9MTMBgqVWVlQtewCnZVDY1OwAbYJ1q7ZXpFUWMYk4zm0jMIxdijJwNaYF0nMOk5uDo8s5cqDMN6sqaIsZm5xw5l7DZ8v137mkuEYSIDi5JozLuYDx6Lb601lSBCmVIVdnxOZrVyet8Vv9sL3Lv7vTdoRWhNawaidKI5WPX48vmSHdBGgVQCpmsiaI6tprXrR1qVNOw8k6khoyASHCoJ1dOwzZRsu7X3HOB2TulOT2rfUYcJirUhpG2+eqJdRDAEkT9X82VWkhL4BDuVt91gjs5pTndrLhZNVA1o/q8YrsSBvucO61Va8a6VJRsBTFaRUqF+sulA6zsGl4ds+5ZwzMPlIdbutudiju1A7UzigUC/AtqbEEAauO2ncHcM49xcEpzCioNKusvM5BrNvKteeq/tTpQSBT38b5wdWo0mtLe0nMF/jujV7shnF5U3iYS3kla4yEyEuotg8Z7wC/pRRBkiombaLK56tAzypkCRsG5onNWyVbuGe6v8K/IPLLR6mp/f387x91HTwb6HrtYA3uR+uaxi+dZj5NPnqWSZIrlS2T4+vnZO+05ejLQ91jg4fPPPQ9f8Th00X73kQ0bNmq1WiJDUdImWoZruq6u7s9/+e7I8fN+xy74Bdz1CXjgceiCu0/gX75bE5uQWtqhHhMsc/Xg5+e3z+NAZUZMf86dq5eu7fe77OEbaOngtWvXLoNMmhUmXsG3QX9/v7W17YaNmzdt2erhYtWdev7mUYf1G7bs2ef97v37vv7+r7+i0qqqB6qDSoOsU61d0l0e1T0yqsZw48aNdevWb9qyddMm842bzDduMt+waeu69Rt3794dHR3d12ekalamnhkWMkijtYRhXPcYgTczpPyqejUkJOST2S1bDx70uXzlyubNW7ds2W5mtq5yHtbUyyQF4gJ3pux0Rbo+b3xO5pENhJYYDIbllnUvL7j1Z4XcPbNvo/n2Y8dO+PufMt+6tbnZuMizTC0r7S+9iLtomWK5G7n7Bf4FmUeeXYi0drK+6DyvVWsn6Sp6kbIlUdcaK2gvL6mZGO9rq6VkBGMDLJO2uaPcXzW+6uJ2GVWAmoUJZY9ZcCdAaYuMwWdGNEW4Il13JO84V3Qun55vQjQUgvS9fQy9nSNT2jzCl7StUfYM1T/JO+747jvLj6svoPbk5hzhNUaCwXog5ICvBj8fEwMAcC1iBufznpg6QX3W+Mw5zXlnys5LuEvFvcVGS6euPUnLKm4BAAA+BSKnqNuTwRAeKGcApBsRjjxteLvp464dyTvPF53Po+dNSo3ofhtFO2XI7/JHo//E5DPDm8J3I3dbplg6JByPbcpevFkAwJnQxEq8YTxbrYEKCTPj0wAAoNKqaodqr5Vfs061doI7Pa57TB4lf/bxqGXaqX5Vb5myLUndEgsNVAAlHwBwIiS+uokKjKGZCtEGgVqrrh2qDS4L3pmy0xHh+KD2AXGEaLq62s/PD5ldOaUAg3zQM6Bp7QfVNPCuYMrz8MVfI6Ln6+eXganWm6WNgo4h0DIEkBVjFhY7JvjirAYhZ+mp/gCAmpqa3e7eY2IwIgC9Y6CLA1qHAJ4Fdnuff/EmppislC6uxYgBtFrt3r378svahwSAS6fIiMkdQ6BlGMRj6A4OTgalJStMvIJvg6ampu07bJrInEbyeFsrrbcFn1nBhhcPhT2NKC4unHsmBKC20bZ71fdsYbY7U3aGVITUD9ebkAfy8PD4GJ/ZRp2obeOVE3jYeh6mbuxFQr29gzMG84UajkqrGBWxyNx6/BCug9vAEfXP15QQgiB3d/eYpOx26kQ5fiAi8mNWETmnhptRNWbj4peV9UXypH53davylnWqtQ3MJrQqlMAhzCe0hMPhbBzdalpHhhgsQXV4RWl9RFRyan6XlbMvGo2ee6ZGp8Gz8TcrburN3qm+0zzS/LXZZnLvocD3AACgEKj7yuWEj+rWeKivEoi5kEpcP9Dqk37bNtXJBeFyq+JW43DjInUtFmRitoj9uj52W4z7lsQtfhg/FAU1LjEu8zsXRpU9AAB8sQ7T8OleDAmGYltjvbO8LZMsz2PPFzOKp2XTAACgloOxHg2tQEGMkxM+qnpytPzPyywTTEzogSgD2mHh8MfWj+4Z7psTNh/PP55Nzf56xaBSqfh8Pp/Pn5qaOnElPAmRCzHyuIVP+J31QAuJ5eL0zvQDWQcsEi3c0n2uYhI5okXlAEIQJBAI+Hy+QCAoLq13PXKPy+VOTU3x+XypVDo6M5pAStiftX9LwhbfHF9kN5I7wytrU7AXynmHIGh6elo/4MnJyQNnn6Shcfofmpqamj2toFmI7SY+rX9qB7ezTLEMKguqHqiWq+cPbUI6xUQfuzaeU3hPQ88/HfQsM6dydvyzZ+kgXXJDw/HMW3rVlOCy4JrBGlNm5+D4seMp6UWcKUBlAxIL5BGUMbiZN0jatm1bF/P1ec0ePw5DFevNklmAQAd1NJCMZZmbm1e1TzbQlyk929bWtnuv5wAP9I6CrkHQ0gvqaaCqB+w5cDb0yceGX9F41MvLC1PUNMwHPUO63s4eAl1XRwcfMjqcnHatMPEK/i4gEonOu9zZk2CID6gjgNgHCP0gC9d14kRARkaG/pxeYe+H9g/eOd62abZXKq5UDVfpwMKLTV8fn6y8urEZ0DsGKBzQygJNfSCxgOXnd6yD1AkAgIBGoOL2CdrJY5WUyXqerF8LFi6v9DlwIBtbPyED9a2D0XFwAl1H6APVdLBr/5nCwk9LB9o07U3LGw+0h326/fWq6/Wc+gXNVldXe3j5jkwDBhdwuwj0ttaohKziVrnL/jNFRUUAAC2k7RjreNrw1AXhYpFocbn0cuVApYmFCJnG8T4frh1ugjoSIToWiHlApx0VjMa1xHllepknbndMPJHZVSiZxwVtAmdDE6sJhkmz3BkuioI6lnfMMsXSGeZ+KSeyf8qIWKYJnAlNrG02jO7L5CCmoie+FXY07+jWxK3eaO9EUuKo2HgbCaDTaKcH1YwSZfNHqAcJhEwAQFk95WyoYVdEAABbxH5YluiQfGBH8o4D2QeSSEncmXnpEwaD/fWv36/fuGXdevNVP24KD/StjQr83uxPq11Xe8G9tqds35uxN6YtZlQ8yuODUuJid0Jisdhs3TqzdZs2btq6zmzbzz9tXb9u+x9W/fHfdvyb2QOz7Snb3TPcY9tj52bbFTTPsHgLVOyIRCIzMzOzdRvXrd9stm7zd39b8+PqDWYbtpqZWfz4/U9cLpc+RX+FDzePcd4Yt+1M0RksEzvX/W4CiYmJ369aa71tU+7rsy0J593tt64x22pmtn3NT+vGx8dpfFp4U/iejD0/vTP3zTpVyCycUS5NDuyg38HktEI2H/QMA1I/KGxRYls1sKLBHzdYv47Nf59S8japeJHHu2RcVEppHLw6Hl5r6XwEllU5/IvZJhqopYJkbL+NW8Ct2K7HH3BRKQtbe5eM+5BSFg+vSUTUxWSUvC5MPn4/yNXtEGtUxxwBnQOAyAR1VFDRDXZ5njl0IfwlrCMyqehd8qIsf0wtj4fXJKbVxmaURiQWrDO3zylsHJoEPUOglQXwdFBLA1Eo8goTr+DvBSKR6Ojs1jeiYY6CrgHQ0gtqujRvP6aGRhbE44rSutM8UPv/+mz1zveuT4rfEenUMZ50nCcb5kyzhif6h8eNHiz2RP/QmNs+r3R0xezrh6eDWiqIw9A9D3pR+lr6psm47lx0E6qMXNnRS2cNj09OCthsPmsem3qzfYO83fsOZOTWcKZBWR0lJR1LoEO1PaCsCzh7nnoR/yKhK8Etzf0vT3+2iXJ7VRpDYvaO82RjPOkQZ8rEgAdH+CmwzH3exwfGAJMDOgdAM11T1ioo7dA5epx8lfgqtiPWM8vTKtUqoDAAQ8MYdF2dBQRBg4ODNBqNwWCgMbj3t4P6UXe6avP7uf1oGtoP47czZefx/OOZlEy2YBxHVAsXLQPF5/OpVCqNRqNSqXuP3o1OQDOZTBqNRmfTsUzs+eLzNjCbvRl7w5vCmXwmXwhKmiH1Iio855rdfSQ0JiFDb5bJZHIEnFx67sm8Uz+/tdiDdH/fsgT5Yq1KRqtFtSVdkJPgOdkFe48/0P8KjUbr5fZi6JjThaft4HY7E/cGY18vRr44IiLi8pW7I+O67l5NcSvrfXH03hj3Pz9f/38C/r8b2Btza5n6uepConBxDSeBWCz+8W8/d1IE9AFNSfvAo0K4S/yRn95s++OdVY4PHQ16QAEAtDqAwQvnih0ahVAoXPXjT8TO0c5+SStNRuxWNnZocS2yiIKm3+/9s2uiqzXc+lD24SBMEo1nRLHcBEJDQ2/de9U9IMR3iSepXYI6eCVhLBzb9G9uf3JNdN0J23k09yiqG4WoZ7GXYnhAMJBMTvbF+P5hzx+SEZ+ZmMgADXSQUjTw/VrbkKeIu+GZd15nLHC8yrj3OutxZN6zt9i7rzP33bj78xmvv253hWdWf2ZiOqjqBomlggfxbbFZLfcjTBm8+zrzfjj6yZv8Z2+x15/BHK4E/+bw5n+4/D9r3m2yvrx3t/sR1qh2LhOXdYLDF14EPsNFpNaHvkSatvwgIvvp24Jnb7FXniZaXTr/j0fX//bcT5aHAv70gzm6oF7PxO19K0y8gr8/vmbi6k5VVAzy2O0n3z+1WhVmuersXtuAm4cDP54KSjoc+PHAhUjv84s4zkb+1cw2HV1uwMSx2dTTt86iWvKewGL9b7/2OhfuezHq0MWogxfeLtLsj9t8MgsIw3zQ2ado6hIQmaC2B5R1AOdTp/4c/OefwixXn/N0CAg9einmVHCSX+CHxQz40MV3O9yCD/jfHhgDDA7oHADEXtDAAOWdwNHff829Nf6F/oguxLx7wV8gkUjWrVu/09LRwdbtgLtn5oejq9x+9/vDv/+3m3/Y8HRDAilhbolUHkE8PL7Y8NiLFy/+tmq1jbWzrdUei50eP2zc+E9r/+k3br/5beBvHVIdHtc/bhltmQ1Ri2VQTqNQuIhk1KdPn/5t1c87rRwtLZ0trTwtLN1+2Gj2G7Pf/Ivvv1gnWe/L3BdW8+xNacNiao3mYnp6et26DXbWtkVRt5pjg/c47PnrhrW/Wfub33j85senP+7L2vei8UXnWCe5X97csyjOjImJOXv1en5v82ns7Z0puy2S9vnnvoisbN64zW5k5AvtZhpbWU5erJtBpVKt2WyWiMeeL75jBdttk+p+puBZclv35QdJN2/e/Pp8rQ5k1QvHhQtcWLFYbGa2vp+tHReBPh4opY6GVaL2IM9siHH454B/jaiNGJkZ0WpBSQskWJoiJ3j48OGzF3FSFejjAVxX/8fci56Ig+tjHX576l8iaiNmO27hiIr+0YUXYhwxJ7Mn0z/f3zrV2hvt/bH1o9NBp7lMrN+8phQNbt9uuaRx8mS8TEbmmZIzu7J2hVSHOHs6p6YVzTVb0wPisZw9nkcWaZApZEaTog/nH3bNdL1Re6N8qFyqkzY2Nu7e68niQnOZuLwTnAh6i8gnLtJyF7/rTesb71zv/Tn7w/BhTzMfITMQu3ftQmMbVph4Bf97MGRiJqilQIWEyd0HA7yu3CsiCCbGpDyemDM6NTwyuciDPcofGpnYu8/z6z1xTDZ1l5cfrIyTVcXlcCbZo/zh0SWYHeSMu+0/iMLUDPMBjQ3KyZriVpX+9XP2PvU+5f345Mw4V8rjiZY04BHeNDwta5/3sdk98exb7ejln5plpBzWKDQazc8/rilp63pTi/JM91zS4CEAACAASURBVN8abWWTdCC0FnX0wePg4OC5Z+p0UB5B2L+Qn3MWjx8/fvDgLYMnS8KX+2de3xrtuDVul1/W/f+2+YE1bJjcLlXo0A0Cvnhhmr93797jxx/GBYBAn/pQW+SHvLYl2mlDlMPvvP5vUXeRvnVVaYt6hL+0zBcul7t+7RYKU9ZEm8gre3Q+xX1TtJNFkseGWw4XXlyY7YjFYKtLWsWmc2alKmkju9Hznedf7n5nC9tzOu9WPL6qpkdGZIDyNrB5q6NB68xOlqKua+Fu8zK1rIXX8rD24W8v/nZHgv25/NAkQlUDXdbGBMRecO0hwuB+6aFSgxy8cHpmgashlcrXr91U1UmPasIcyDizNd7BNtkrMP/929KWNeu26Sv3lGqAwYsXNGWAsLBHgfdCE0nYAxlntsY72qb4XCr48K60ZY3Z1tmCQJUGwjaLh8bnfbTGpeN59LxAXKA93N49w/1F4wsy71Pagf8Jf1ROlUAJhqYAYwx0skHrMMionty6fYeJljCzGBGPZPRkBBQGOCAc9NTOmGIAAI4ePZaZW2NgFlU5tnXbNtOJYDQ+Lbo12ifHxyHN4ST2JJKCnNv3rL6+3n2/z/gMGBWB/glAGQVtw6BpEOz1uZSdnW3CrA7SkXnkN81vPLM89Zpixb3F0/JpYiMxA54xxhvz9PTEVXXwFWCID+g80MEBrWyQkMdcYeIV/L1AJBKdXPYOjgHWOKCyQTsLNDJAQz/w8Lsa9uRdMUknW4Je+hfw9fHJwFSPCgFjFHQNgeY+0MAEifn9Vla2o+PSnCbJ8ORyMht9DhzIyq8dFQImF5STtXEl4txmdVUPcNl3GovFLnOsAFRVVe3zPMTmAxYP9LBBGws0MkEVFTi5n5oNP5vGlHwqqyPrP078p1Wy026kz/WSSERrRz0dau0HN8JQISEhBueXkWUD44vNVbn25prlXXt3tJ8NbM+J3JvvGypKKNJiIrRu7Q6jNdk5jeKZRWSAhT0OO3zv7J26CEeEp3Wq23FM6NuGuozGCbO1FrMzTkmbhDO1tDvF4XJWOf50ufCeY5qnZfKek5jb7xtqKuiac0Efnj59Onta36gS22ycidU6dctoy7OGZ+4Z7u457ttubvMJO0nhCge4gDkM2npBXQ8oaJav37H/8MVXVx8jroTBroTBrjxMvfex/s6HxqCHqVfCUj59GAa79igt9Cn63nNM8JOU029e+CScsU10/Pfbf/uHo6t/b/+3JuoQZwL0cwCpDzRSQR0dBD1IXm/ucO1J+qwFvfHrz9FhKZSrz7ODHqbO/aegMHjII+Td5zmhT9FXnscfDr/xr8f/aBFv6wDzCC58gSC21lM1zQxQRND+8NMW/6DXQY/gIc/Rj2HU4CdZBqaMmr31NOvy07hTUfd+vrHpu8c/uqR5XS16kd7S2kjXEhmgqFm7xmwb9xehOrkSKmgWjX7Vl1ekFJX0lVwrv+ac5uyGcntU9wjPxhvkCXp7eweHPIRnlsbCcVHJuIg43Mu4kuCw1B9/WmOiR+qEdCKXlnsRd/GTokvTKxKPNLcEYP/+/VdvhBmafZDy8xozmZGeEoA1zUomJx/JPWIPtz+SeySBlNA/baSIo7KycvMWi5T04gRESXQK7m0C7lUc7nlMifnOPXA43OhQaZO0Dy0ffHJ87OH2JwtOftYU04LS4tKUlJSJiQkAgIOD052HEbCMklgYLioJFxGPexlXcv7mh+3bLVeYeAV/FxAIBGtbZ/qQgjqsITGVTRRFdae6okuzzzcoPj6+rkfT3mtKId0EvLy84BmlrDFNJ0tNpMnqKOqqLk00usfCwgoAwBhRY/AitWZp+Y0QBO3f75mGLmeNabpY6naGEtskisaJ84lqJ3d/gyTnJQGHw7ntO9g7oqYOqtuZCnyPorpLXULS2Lsdy8vLM/FFiUpSMVBxo/LGrvRdzqnO/+Hzn+nNFRS2opcDugdAEw3U0UFwGGz/wYDSuq6S2g79gashJ2BZGWW9JbXk2Q/1R1ldV3UDvQHfX0+kYdurXuPDnVP2/EvQH6xeO8UT8xuZ4z2DoKMfNNJAXpPsp7Xm8CxcSW3nZws1Hbiazg957Lwq2jyW++qJtAJSxUv8q58frV31zOxkbvDHRmwNdbK9FzQzQEGT8sc1m9Oyy0rrunA1HXHYocxyJq7GcJwGZhub+uuJtAJS+Qv8C8tom3++/H+PZV+MbSqsZ/A7WaCVCfBMcObq27CwsNlLNzSmxDSJDLQ0use79ZsVB4TDheIL2dTsKeVUVFTU9WtPJiWAzgYdLNDMALU9ANss37Bjz7O3CGQ+HoGpR2Dq4Tl1UVnU+LyeNEwdAlOfntuILmjJL+pIy20Iif24+db+f7zw3Q8v1h3PPvm+JiGjogqWUf3Tqi20Pkn/GOgeBK29oOETE6c47dqPKmjSm/3lqEvJaX6f0w/DEBCYOv2HqLwmTGF7biEpJgN39PXdvwRZ/WPQXza92f6fh/8b0VzePSzvHwE9A6CZDmp6QG6jZNVa88jYTGReYwqG8AbNguc2z5qae3xhNvzuX4Ks/s/lP1knOG26vPlCRGjvmHJgFNCGQQsT1PaAXLxk9bqts0wskesKmoTTv/i9FRpF3VBdaHWoS7qLS7rL7arb1YPV8yWIJScnHzp0yPdLHDp06M6dO1/3Z5OoJKX9pVfLrjrAHGap3WgO44cPH3x8fL42e+vWrbnExpPwMnoyTmFP2aTYHMw+aFTNdC5oNNrRo0e/HrCvry8e/0W3riHhUBIpyQ/jZwe3O5J3JImcNLf36OjIaGpqanZ2tlD4qTr8/fv3Rq/D8+fPDRSEVph4Bd8GZDL5h7+tsthhs93Sztx67+adHlu22W7ebvdf//0dGo0e5ANss2iR+S8GOHLkiNm6TTt22m3fYWdu57PFwmHLdrs167db29hoNBq1FqDrBUsVwYEgyM/Pz2z9JgtL2+07bM2t9m3c4eYX+P7sfdQf/utPpinTNGpqar777gcLSxsLS3tzq32brTy2bLfftM3uv/70fWxq7tfnq7VqPAd/r/qeS7qLc5rzzcqbtcO1I+MjG1Zv6mUpB8cBZc7MHvwIYWZ54MztRP/rMf7XY/yvfzwZEhMaTQh+VXbyerT+w4AbcedvJwffRZ69mehw9ubvDuz8zYW//fDCzD5m776XV1ZZ2Yc9/jAtAb0c0DEACIxPU/D3P27yDAgLuBn/i+WYkyExJ0Pi7yV0XgxD640H3Ig7fys5+C7ydEi8zenrvz1o+dtL3696tc45wfP7Q7Z33saMC8DgKKAMguZPM/vMX1etP3j6ccDN+FMhMXdi2oJeFp+8/nH2Jz4P+FZy8F3kmZsJ1qev/tPBHf985YdVr9Y5x3pYhxxdY7Wjd0g1Mg7ow6CtD9RTQR0DnL4aOZeJR/iawuZPE/eAYEDfVck61dq/wD+9K31uTP39+/dXbzyalIG+OR4LHAnavM1hYGDgi/vYJWXMUYMak4/BKLAThSdcM10DywPz+/J50s/uTbVabbZ+PX1QOsQH9BFAHgSEXoDvB9cfp33twwAAiOWgqMXQodwx2fGS+NIT47k/Z/8j/KPmsWbuJHfDmk2DHDAyDRijoHMIEPtAAxNgiSqzTTv0hUwyFchqFJlwNZAnyC8ILzyzPffn7H+Mf0zgETRA8/jx42fP4qbloJcLKGzQygKNTIAlKtes/7wnVihAWYuOP6Mm8UiP6x/vSt/lgHC4UnqlpL9kWmGqzdQiodKq6ofqQ6tCHRGOTmlOn6h9iUnacyFUCPMZ+ReKL+izDvVbas1CQtyLwbh0PIOScSL/hHWqtWeWZ1RLFHXiiyw8jUbT2NgYExODx+OXJNI3ixUmXsG3gVKp7O3tpVKpDAbj7vPEY5deMxgMKpVKpVIlEolQqstuWI4QHQBgZGREnzHb2tpqvvtqVVU1nU6nUqkDAwN6PZ1Wpqy0fYEw4XxmqVQqk8m8fPfjuZDIbvpAFKaf0Nq5+EZJX0MulzOZTL3ZwNCoszfeMZlMBoNR19SZVjYin7MfoExQnjY8dUW62sJs9QIUsx1nZTKZ2doN3b3CPt4Xe6zgh7DAwECNVqdSa1RqjUqlVqk1NZ3iZppErdbMaukPT3MSWpK8Mw9uT7A4mnc0jZLWP92vVGoAAA8fht1/FDkqBNRhQGb9wsRN0jXrt7NYrM+W1RqlSi1XqjFNQgb7c2CPxR+MIcZ5pHtaJO04gT2RSc8cFAxCOnD//sNHTz7wRF+axUtWr9s2ODio0WpVKnVZu7iFIdFoPtlXq7WzA+6fHIhujvVAeW5P2uFf4J9JyxwUDGrUgM0e2bLRgj4o7xv9dB2MMrFYApKqmQltMH3x1YGsA/P5Id+8eXPxyu0+rqSdLsF3CqpJopJWCbp2avV6i56eL7ZNtWRoeAzwpXxEF+Jw7mHLFEufHJ8kctKAYOBrsyKRSJ/k3NUvIfaI60jT5W2SUpIkMDTu0qVLX58/Mqkpbf20dOiZ6HnW8Gw3crcNzOZS6aWi3qIp+adaYalUumrVT8Quble/pIUmqScLKtrEuFYJqnL8h5826FPMpme0GTUCpdqQiykTlGeNv5gtuYTrw80+XQCAu3fv3r7/qndU0kaX4DsFVSRxSasEVTm+6uf1/F/6hbeyqUfSnzil7bGB2ZwpOoOhY8alCxeULwZkHvlx/WOXdBfrVOuvx7ZUqCF19VB1cFmwDczGOc35Qc0DAodgoixw8ZCqpYXMwnNF5yxTLN1QbvpA+NeCORwOJy0tDQ6Hs9lso3YWgxUmXsG3BxzTcDf8C3EMHQSwTaLekeXL6wAANDqw6+gzvtDQyz0h1GTUCSXyZdb1AwDepZQ8jykAAODaJL1L6DG4ACKTcC9jP4ecK9qhAS7EFrKjWqL2ZuzdnrT9ZMFJDB2j76o0FyKRyGz9RvYk4CsBRwR6J0EXF3SMgdBX2UFBQQYntzLU3SwAAJBpZdhe7NmisxYpFp5ZntHt0X0CQwGyJ0+ePA+PkwPAnQED04A2DsijoJIKzDZa8oxVwtSQodEJINPIMAyMf4H/jtQdBzEH40nxBoT08OHDl28SDM1SwNoNO8bHP03fDVRpW+8X2Tozqpkces4ns9kH5zYl1IPH423ZtoMrAHz5p+vQyQUd4+DS7fiXL18CAERKUR49zw/jv+qduWu6W2RzJG3SeFshPeLj4//nf75bt3Hz2nWbftzg+POGnWvMNv+8euNf//o9k/m5tmpKKnxQhHJPP2qVbLU3Y29kc6Rp/XOxWLxmzZq1ZuvXrd+8Zr3Fqg0uq9du+nnt5v/5btXt27e/Pn9kEsRVU94TP+zL3Lc1cevx/ONze3bNQiQSrV69eq3ZerN1m9au27Rqg9PP6y1Xm23+afXG73/4Qb95HRdo0HWfM6cHhYP6p8s83vxE/olsqhGzAICXL19+//0P69ZvXrtu86qNTqvX79y4YZv5Jut1a9aT+kgJpAQvtJdZzGbreG94J2K2q9KvRP90f2Rz5G7k7q2JW/3z/TE0jNGxLRI6SNc22hZaFWqdam0Fs7pWfq1msMaEavfiodapawdrg8uCdyTvsIPb3au51zzSbFRTTCKRVFRUREdH19fX/xrtMLDCxCv4eyAxo+rWC6TBh3iqtJ7yq96TGanc6chjDm/K4HMdBDB4Yd8iyi3mQ3g89tG7bAAAZVBR2PyruqrNxauYghcfPjHxqHj0fmmCXaKXRaLFweyDqR2pXPG8AhRCofD3//EfFy7fvnL90YUrD04H3j0Z+ND/0mMLO48zZ84YnNxI578qL9BPHI4Ix8d1j7vG5lWTDg0NtbF3uXbrcWDww7OX7gYEPvC/GOYTcOd3//r7r1f0IsXMy4rcg6izlkmWLukur/CvDJxys7h586atwy5Ds6fu/O5f/322OohIV5J7AQBgRjWD68NdKL6wLWnbrvRdr/Cv5qNPNpv9b//++4tBdy5fC7tw5cHpC/dOnn3of/bxZutdHlc9btXdski2cII7XSu5/6a0QbyIrrRyuXxWY8v/2ofo1EKBQCAUCvX5PjK1rHKg8nLp5a0JW9d/tAmtDJtNBjYNCIL0ilrT09NFpY1uJ15wuVz9DxkkKI2IRxBdCHfkwR/fbT6QfSCZnGxCh2TWrF5jy+diRFpOhV51a2pqSv+UTgtBHl4+LByBd8IPZh80TzT3RnundKTMzQ3+GjKZTG9EIBD4nY9C59b3D/VHlUbtTty9Pma9e4Z7fHt8HbO3uOUb7CxHZkaSycmeWZ6bEzYfyD4A64DxZpZW/WyAnsmeV02vnNOczePNT2NPF/UWLUPW5mtoddp2bvuDmgd2cLttSduCSoOqBqrm21trtVoymRwXF5eZmWl0CbtUrDDxCr49jDJx36gynyDSapdPcvMxMQCgiSat7Vr+2zjLxAKJFlUjWFKzWxN4n1ge9Cq+qK8oABtglWzlkOJ2OuslY9KI19QAKpUqMTHxzZs3b9++vXz58po1VuHh4ZGRkeHh4Q0NDfpz5Go5no2/U3XHIsF+Y/TOm5U38Wz8glExAoHw+vXryMjIyMjITZtsT5069fbt28jIyOjo6NnyEqlaWjtYe7PypiPCcW2U9bn8m3OLjI2iqalJb/bNmzcbN9oGBATozcbExCgUn+ayBho/sqrkduVte7i9Pdz+TtWdVm4rBEw9DxKJJDY29v3793FxcYGBgavNtnuf8P4nq3/6h2P/sC1h243KG/XD9RqdRqcGxc0q0RKXeVcfpWFL9RptUNt4292auw4IB6tUq9tVt0sYdRj81OKa1huinTLodznK4MNxyXgOLSegMGBH8g6PDI+LuS8ziYaNlhfEmdvxlfgvWh6NS8cTiJk28Ud2JFu6Z7i/bX47N4FoMRBrZryeXXWM9nTJdNmXvS+iJWJ2VTTIBSXtkmUvSrkz3KyeLP8C/21J2/Zm7H3X/M6oY3/xYPKZ0a3RXmivbUnbjuQeQXWjTOifLx46SEcZp4Q3hbuh3CySLU5hT+Uz8k1LlbFYrLS0tMTERCrV+MJ0GVhh4hV8exhlYr5Yg2kUiaTLb01qgolZXGVuk1CzXJqfZWKtDsoniJgjv3YrMCWbKmWVunzw/u+HP+sFKLrHuoUzOlwzJF1iCjltYPL49S9UHtu57c8anrmh3OzgdtfKrr2rzceRl+Plu/gAgSd/nhzVOnXzSHNYXdhu5G4HhMO18mtVA1Ul7ZO9SxO7BBfuIQgdn53MakhN4BAe1T2ySty1Ocb2evn1SlblIuWLZzGkGrpd/uSvj829Cr0eND+oHa2Vaz9bEEu1GLxgUrS09dPVZ6l3UmMiiBF7M/bawGwCcYHFvcVStRQAoFQATKNYrlrO40Ts6PML/KD/87R8uqSv5HLJZTu43a70Xc8an+k32T39oJ2x5BfhdEhCTQMdADAlmypmFl/CXXJEOFokOAegw8g8482U5oNIIapgVVwvv24Pt//POz+ezrzUPNJsEAHtYMlrTDYnNopJ2WQBo+Bi8UVbmO1u5O4XjS86ecabHy8SQ8Kh1I7Uo3lHd6bs1IcwhoVLfCLnAXOKGdMacyD7gFWy1bG8Y2ldaWOSBUJTY2NjeXl5cXFxjY2Ns0vMb4IVJl7Bt4dRJlZpdBi8iDN/H9kFYYKJJXJdRo1AKF1mqHiWiQEAeKq0gbLM7bVYKa4aqLpZedMV6eqB9tj+yP1qXMTnfSoEiprFSw2Wt3cMHb4Yo1Cpuie63xHfeaO97eB2ZwvPYmgYfWpPHwdUdy5nUjh7I6m6ngYAIPPIEYSI/Vn77eH2gSWBBYyC2eZFeIqyhb60tcOZkKTaBjoAgMQlhTeFe2R6OCAcgkqC3tRkF7YvIC42FxAEdY93vyO+88r0ckG6WL3bs/dJ4NiMkaShGZk2t1GwSAEvCIK6xrreEd+tebF9dcTGc8Xn0FS0QcCSN6XOaVzmwq6zm7Pv3LPS3vLbVbd3pe9yTnO+U3WnYbhhbqCxtkvasZTm83qcvvfhfkbU/fr7erN3q+8SOISOgZm6jsWOU6qSNgw33K+5vyt9lyPC8VbVrUpW5eHgSHyTkZ10M11GWPStFyk/UbtzmvOu9F0Pah80cZq+7qu2eIyKR7N6sk4XnrZLtfPM8nzb/NZ0BsDiMSAYgHfCj+YetYHZ+GJ849vjWdPzNmydxdTUVHl5eUJCQllZ2dw+Gd8KK0y8gm8Po0wMAKggz3QufQKahQkmhgDIbRL1c5dJ83OZeHBMldskXJIXXa6WN7IbH9Y+dEO57UrfdaPyRgWrQqlVRsaWvowqmnsmniolUJfmRcW21qy7sv9Qjq9TutPJgpOILsTcRgIAgK5BRTlpiWqHAEAQdOThk+OJwccKjjkgHE5jTyO7kV8HF/FUCX4pA9bpoMMPn5xIDD5acNQB4XC68DSqG6WPCw6MgkryolYMzClmQnuCL8bXHm5/Iv8EvBM+Khktq+0+F2JcpEym1GHwIu70AvM+g8+Ib4/Xmz2FPWV562gqDmf0zH6uEtss1C2x6k6hUeDZ+Cv5IX8I/dk5zeV6+fWy/jKx0sitKWkV0zmLXTwpNIpGduPD2rDvH23c8mHHzcqbc812DagqyQvsXNU6NXGE+Lzh+b7MfQ4Ih8sllwuZhbOLrYCQeKP9ias6JB2sBQYpU8vqh+rvVd/bjdztnOZ8o+JGJavy10RtJ2WTWCb2UsklR4Tjvsx9zxuft422mY6MLBKjM6OZPZlni846IBw8szzfEd9RxikLfw0AkUhUW1ubnJyMxWJnS7y+OVaYeAXfHvMxcXufrLpz+QVCJpgYAFDXLV38Et4Ac5lYINHmNAoFiwgV6yBdO7f9ddPrfZn7nNOcL5dcxjKxc2NXr2OxT6Iwc79CZyuKWxZVV80WsVM7Uk9hT235aLHq4fbY1rj5OhxQhxXFbTOLj+cNCAaSyElH847+8eFPu1P2wzphJvYETTRp4+KYmDXNSiQlHs09+l/3ftqT6gnrhBnEBekcRXGrqXEOC4cRXQj/fH97uL0vxjeuPW5ur4iyus75uiKaZuIh4RC8E34i/4Q93N43xze+PV5v9toDFLqgxehXugcVVR2LpZPZx8A9w90V5bo34ZDj7XNc8bx+Tq0Oym0SDU8ssG7Qm33V9Mo9w13/dFlfD8A24A1Oa6ZL6+d34XSPd78hvPFCeznAHM4WnUVT0QaLLZ0O8r9upIslAKC4bYbBMe6/0eg0LSMtzxufu2e4O6U5XSm9gmViZ4uvloEZ1UxZf1lIeYhzmvMe1J6HdQ8bhhuWGsIwimn5dAGj4BO1o/a9wL9o47Ytssh4ZmYGj8enpqbm5OQMDQ39+sGYwAoTr+DbYz4m7h1RFBFFy84BMc3EPcMKXOuSt4Z6zGVilUaXRzAltwsAoE3SolqivNHe+t0kmoo22tThVWyBARPzptS5TSKZct5LMCmbRPegzxSdsYfbe6O9Y0mxKRX5fpffmxoMW1HUIl7woo5JxlAUlJ7nDuUcim6N3nsttLJxgbwhIkNW222Kk8YkY8hu5Cx9xrTG7A0OrW4ysttgjiiLiEbKvielk+getH6z4oX2etv8tmu86+ttkIn+xAqVDoMXjfK/mF4npZNoKvpM4Rl7uL0X2usd8Z2B2SsPUzIKDIlNDwJd1rSI9Qdtkvae+F4fLwjABmT1ZPEkvFbywOGLMSa+pVBBuU2iMcG8ZECdoM6aPV14OpuarX+6zt1MLq8zvF8NFGkT1fAGsaZZse2xB7MP2sHtThScgHfCZ5s6GGA+JlZpoMJm4dCY4VvQM9ET2Rzpkelhl2qnp3YTud8LQqVV6b3lLshPsjaVA5UihfEGZUuCPg3+esV1R4TjHtSeBzUPGtmNMvViV+oymYxAIOg5uK+vT6f7Bpty01hh4hV8e8zHxDyBJo8glCqXGc01zcS8aXV2vWCpspd6zGViAEBVxwy538hLOywcTiAl+GJ8bWG2x/OPwzvhBvWvBviaieVKCN0g/Dq3SF/Yc6nkkh3czj3D/XnD83Zuu37l3tHN9r0YpdbMe9FobEURUTTff1uoEBYwCvTtDvdl7gtvCp8lpHM3k0trF8imaWXKqjuNMLFez+hc0Tm92YimiFmzZ28ml9cZKaNijigLiZ+XSlK1tKSvJBAXaAOzcUO5PWt81jbaZrRqUw8TTKzWggKCZFr4ySyuF6c3uzdjr969adSsCSauJM+YiOOyRexEUqIvxtcGZnMYc9hg99/S0X/o4juVel6iFUo0uU3CabHhDdU/XYcwh6xTrY/kHoF1wAyeroCbsSW1hlVVlWRJR9+n7TV3hovoQhzJPWKZZOmT4xPXPq8fZRbzMbFMCRUQZqZ/4cRB4WBce9yBrAM7U3YeyzuG6ETMR+2LBJlH1uuZ2MJsLxZfLOot+iaJ0BqdhsAh3Ku554hwdEA4hFSEVA1UGQ0QzAe5XN7c3JyUlJSRkdHb2/u/wMF6rDDxCr495mNiiVyHbhBMzSyzRsg0E8uVurSq6Zll6XsYMHEHS14zh36m5FMZlIwjuUcski0OZB+IbYvtm1pUrcjXTKyDQF6TcGjs0yDVWnXdUN318uu2MFunNKf7NfcJI4byQM3kXtMzex9XWUAw9DQoNcrKgcqg0iDrVGuXdJdHdY9aRloMCMnozG6A9j555Rw/rUKjmDW7K33X4/rHraOtcxNzIAicvGHc28mdBGUtkFKjxrPxNypuWKdaOyAcQqtCmzhNi/FDmmBiAACmaTqro/ZO1R3rVGtHhOOd6jtfX0kDzMfEOh1URBT1flWePi2fnn0MvNBe0a3RRnluwfs1LtRgm8Wz6svT8mkUBXU497BFsoU32ns+sxAEGb1fDZ1QPX0My8CeLDhpkWzhnuH+hvCGMrGoCCiYn4k1KoDFq1h8nn5s25O2e2V7xbTGGFUuWzx6p3rfEt+6odx2JO/wz/dHU9ELpisvNQ+GuwAAIABJREFUEt3j3c8anrmku+xM2Xmh+EIhs3BKtjRvuX4fnJSUlJ6eTqfT/9c4WI8VJl7Bt8d8TKzVgZxGIXuhBunzwTQT6yCQ0yhcMPxmFAZMPMYHZS1akWKmuLf4XNE5vQBFBCFiPl2L+fA1EwMAWqlQG1PePdb9qO6RPdzeMsUyuCy4ZqhGpjHuOltwZu/nqgpbPrlS9cJDd6rv2MJsrVKtQipCGoYbjBLSfDO7AWjDUEMXBAGojdsWWhWqN3uj4kYju9GoWZ0Omo+JK5mkg4g79nAHyxTLyyWXK1gV+pKhRWI+JibzyGG1jzbG2Jkn7AgqDapkVS5SaGk+JlaqoHyCeFzw6ZckKklJf8n54vPmiea70ne9bHxpup3AgvdrjA8q2yCRQoLrw50rPjdrljpp6unS36/SORdWvyryQJxd/cHcCe70qP4RiUdaanKTUSYWK8VZ3QU2cUe3xG9xRbq+xr/+lXnLPAkvmZzshfbSi3ukdqR+K92uQcFgVEuUG8ptS8KWY3nHvk6DXwykUikej4+Li0MgEHQ6/VsJ+ywJK0y8gm+P+ZgYAqC0bYY6vMw6PNNMDAAoI5lyKppAeDz26ftP7RnkGjmWWuWWemlHkpU93P5ezb220TbTAhTz4WsmpvPpN0tem8e67EjecQp7qoBRsGCi6YIzO28S5BFE3eOUcEK4K9J1e9L2c0XncH0401GxRTIxtpt0NP3hnvQ925O2ny8+X9JfIteYusJ6Jq6o/+ydZvKZb5vf7svcZ/Zxi2PSkVxarlAhNP2jRlFSSz59M372rww+I7I50g3ltj1p+0nsqesYFG3UUDTUNOZjYo0KFDSqx0SShuGGGxU3rFKtbGA2oVWhLSMLyJvoYfp+ydQyFKlib8oV61RrO7jdneo7raMLyJvM4uzN5NoGhhZoCRyCfrFlmWLpnnoZ21NvwqtvGhAETobE1eEZAACpWlo9UB1cGmyVarUl1vp45u12bvvynnw9JqQTaCr6RP4J80TzPag9US1RpqM5iwdHxIF3wg/lHNqcsNkr0yu5w5RUmQmIRKKGhobY2Nj09HSDBtX/y1hh4hV8e8zHxACAJqqMyFhmhvOCTNxEW6agZlRixe1wRMdEx8Pah7uRu21SbfYkX8inVhl0XV0qwmOK9VVMfVN9CaQEnxwfW5jtnjTf24WJvJnFOuVMz+wMPuNF3QfzGHfLFMsT+ScyKBl86aLibaaZmMFnfGz56IP2Mfu4fTfsSFZP1uJ9fWdDkstqO4fFw4nkRF+Mr0WyhS/GF9mNJA1xsPjlV5PXNND9r8X0T7MSSYmHcg5ZJFv45fohuhD6tgSlLTr2xNK2g0aZWK1TV/Y1eSTdcELssoXZBpcFV7Iql9ROwOj9UmlVetUU1zRXsyjL49mXTCgpGoVKoz4U9sAr5vT+7P2WSZYXii/g+nACmaSUCE0vZ2HzGafvxDxDJzzBP3FKc7KB2Vwtu9ow3NDSKyL2LJODp+RTRcyiwJJAfQjjacPTzrFfJe4xC94MD01FB2ADLFMs9XrgCwbC54NAIKipqYmLi0MikXMlx/9fYYWJV/DtYYKJO1jyBcsf58OCTNwzpChZYvq0Rqfp4HX4Jlz4LmyjC9LlIu5iIbNwWiYqbVaPL78o4xOepKS5Pjp3vvS8LczWJ8cnri1uWDg8NgUqWqHFOxGNzuwDggG98JAjwtEl1Sc4/8NShYeMMjFLwErpSDmad9QmxeZw7mFkN7K4s7e2cwkO/2Ehe/fjc5ZvXZ3SnQ5kH4hui2YJPpVITQpBdr1Iu6zWmGwxO6zwzV9ubbGF2R7MPhjdGj03SQqCAKZJNDC2tGXTlYcpWViC/s8anaZzrDO8Kdwzy3NjzM598IACRr5AvhwBh2Zyr+/FqFmzHWMdr5tee2R62MJsL+AuFDILc4kjzKX07KGMU941v/NCe/3hwd884D7ZtOzZliFqDchuFPJFy4nIqLXqdm7784bn34dtXPduy6WSS1gGdjZvmdCjWOqKWawQV7Iqb1TccEpz0guPNA43qrXLF/eYxZR8qqi36HLJZQeEwx7Unqf1T0k80rJ9yJOTkxUVFXrJ6P7+XxX2/oZYYeIVfHuYYGLmiL6gdjlv0YJMzJ5U5+JFixRk6Jno+djy0SfHxzXTdc0ja/+YW3MjTJVkSdfgMr3oPAkvh5oTWBK46uX6jRGWUa1RczNoZmRQdoNQtGg5MCK573DgR/2fR8QjmZTM09jTjgjHA9kHPrZ+7OX39nM15a3LuZ6nQxJqGxifzPZkni487YhwPJh98GPLRzr/U+sh+rCurG1hN8OYZAxDw1wovuCIcPxj6NogTOjXXShGp9ToesGSmJg3w8PQMOeLzruiXDe92Wnz2NdocwsdBC2Dia8/RKXnNfQKeqPbon1yfPRyH9k92UXkAQJ1+cLjXd2jXucjOrhdMW0xs2ZRFNRsalJpi2wxEjS9U72JpER9U/pjecdSyCkewY9q8V/EayUKXUadYKlZipQJyvuW915oL4c0h9OFp7dfPVrY+IVvAAKgpFXcM7SoQI9cI28cbtSLpDoiHEMqQsr7y79JS4ZZxTqXdBdXlOu9mnsNww2/xk01MjJSXFyckJCQl5c3OPht/OTfCitMvIJvDxNMPDKpKiCIVMuqNVqQicUybVq1QKk2Zbx/uj+JlKTfTR7//9l7z7i20izd98u5M3PuudN9pvtMdZ/pUN0VXM4BnMgZYwMGZ2O7bENhG0cccMTGxhEHbJODEBIIRM45SiAkgVAABEIIAULkIKGI8n7vB1EYgxCCoqrD6P/TB1veLG1vif1ove9az8o5lUBJGBAPvI4ufPnhMzMsYqd0Wd5SAADeNK+wq/Bq6VWnZCc3tFtoU+jZkGfPI7PnHaZQadKwU+MCQ++etDbunnOPM9qyLpdcdkx2dEe7v8K9ogxTZvcse4ZVefhlj2cGAHg/fH8D+dy/wt8R5bg/bX9IQ8jcsDOv3jNdSlp0DWNKNlXMKr5eft0eYb8Pte95/XN8P8HL/329LvdEw5WYL+MXs4r9y/ztk+xdU12f1T1rHm7OrSCeD0jUefwKlJjNY7u9urAlxNo5xflEzgkYBTabu9e1ysldK/SU6OZ1Py178/tbW2yRtqdyT8EosHmuKVKZJrdhanhxOzCOgINsQX6f+70t0vZI1pGIpojOiZn9y3O340prPyutmpKoUdU8hd4P/Cxdk10xzTHHso7ZIGxO5pyEU+F9gj4AgO9NWCXms1prhQrKw0/16y1+VGlUpCHSS9xLd7S7HdLuYvHF3M7cn2LuMcusY51LiotDksON8hvl7HL9Ixn0o9Fo2Gx2Tk5OXFxcSUnJ4OAyLFd/MYxKbGT10aPEk0JVVr1AIltJh8CSSqxQQknVfIFUh8gNiYZQraiz+WdtkbZaA4q55aBvYwvn1k4D7UJ3s0G//FKltLq3+nblbadkp70pewNrArF9WG211PvYsqcfc+Ydr9ZAeUs5h2gRKUQVPRVnM89/ce/bvSn7nmCfNHAbFm4udg8plqXEQrmwjF12vezGHx+v3R1pE1wXjB/AL5Zq6FRiqVJa01tzt+quU7KTM8r5fvV9TB9mtkDM52asztrpJZVYqpRW91Tfrf4UFsvBzoYtx7Qs1sVkuBIPi4ZT2lK8C7ztkHZ/vL/lMvrevHp4jQbKJwhZQ8tLvIbFw9pPl32yvXmEw+4Hx1qGdfcRTYrU2TiBQDI/5x6TjGW0Z5wrOmebZOuZ7vkW/5Y6TJ37rUjnbsLgpDKzfkqt95eJK+TOWowdyToy75MPAFhYOy2RadDYKZ2/RwAA+hg9lBDqme6ptbVB09GDolXQNq2n2Iv6F66prnZIu0sll3I7cxeO7l4WSqWyra0NjUbDYLCqqqqxsZWPQ/65MSqxkdVHjxJPKzQpGD5fvJKu3yWVWK2GMuunBic/3eb4Mn4OI+dC8QUbhI1Hmsfbhrc6/ZvmdTEBAHpGFPkEoZ57nBpSEwYIj7GPtXb8typuVfZUCuSf2QPp7GICAJSThfS+RZe+lWplfX/9g5oHjsmO+9D7DsPOOAZcnRQvumdpoBIr1co6Tt396vsOSQ7OKOd71fds/S8V1+m2e5yF1jNdRp7RQjWkJnAJQZggZ5SzPcL+evn1su6yeYXQerqYFlNi7ZV8VPvIGeXskORwvUxHWKC3n3hJJeZP83M7c/2K/awR1m5otzf4Ny2jLb73YnIKyfOOnFZoUNV8nsigz+fMp6vogjXC2h3t/gb/pm28rY7U4XVxUY8t7rgyCyeY/QCKFeKiriLtsKa9KXuf1T0jDhDlah3/EZ1KzBrUbVsGAOBN8zI7Mn0KfKwSrTzSPN7i39JGaPOmLYFFupjGBarUmvkmOX1TfbHNsUeyjlgmWmpT6p845XCWzonOUEKoR5qHZaKlT4FPGj3tp/c4SaVSEomERCITEhLweLxAsAq+XT8rRiU2svroUWKVBkJj+Xqs/vSwpBIDACqbVdwRoFArKtgVV0uvWiVauaS4BGODGwfn+1rMZaESD/NUuXjduXvbaNsr3CvtUEK/Yn32QIspcT1dorMchjpCfVb/zBnlbIOwuVJ6pay7TKgQUlr6j/tF6hHaJZWYMkx5WvfUKdlpNqy2FulcAKysVse262fBuaCMNM2cYIbgQlxSXCzgFheKL+Qx8xZLVpZU4rnn2T7W/qrh1R7UHgu4hV+xX15n3rhk0RxoBUo8rZyuYFdcK7tmlWjllOwUhAkiDhJns/+rjxALa6cnhOrkap5+p7Zp1XRFz0xYZ5TzY+xj4gBx9tPVRGXrqXVncUF9C6RQK7AcbEBlgDXC2g5pd7fqbh2nTn8btE4lbumZrqB8VqIoVUrLussul1w2SzBzRjkHY4ObBpv0fPJ1KjFzQF7SOPP5HBWPolpRJ3JO7E7YfSD9QCQpcq4Z+E+BK+TGkeMOZx7eBdt1LOtYIi3xJ/p2aeHxeBgMJi4uDolE0mi02anbf+cYldjI6qNHidUaKA8/1bvAz9YQllRiDaSJq8d6of0dkA5WiVa3K2/X9dfp73/VslCJpyTqnAbBlPiTEvdN9YU3hbuh3XbCdn6f+316x9L2QIspMalLWkv7dNvt5nWHEmaMh7wLvLMZ2XN1jkhhLeGxNSjP0+XmzeKxPoXN987pzJn3jWHJfmKOgBNcE2YauXdH/I4T2SdS21K1U5X0oEeJx/igEA8BAPoF/RFNEe5od5M4k5O5J9F0tCFGS0sqMWds5hJBAGocbNT6kFgmWt6quFXbW7uwu1pnF1PngLyAoLv8XgNpiAPE25W3LRMtLRMtAyoD5q7Jz6K/6yylkXg06Y5DkoM53PxK6ZXy7nIDvRh1KjGhY5rE0AAA1JAa148LqAjQtikHVAYs5ugy/z+lS4lbWKCoebiEVeJT4LMjfodLiktIQ4jhvl36mZROounoEzkntsdvd0e7R5B0e4qtgOHh4eLi4sjIyLS0tK6uLrV6ha66fxOMSmxk9dGjxBAApc0rNPcQSabtjz8ZGNGxTsscZ4biQ/en7l8TZnow9VxtT61KtYy0OyQmP+hzJYY0oIio4gvBhHQiuTX5aNZRkziTA+kH4inxhi+dLabEvUOgiqIcEg3BqfCDaQdN4kyOZB5JpCbq1LklnT0YXHlx06dS1UHRIIwCO5hx0DTO9GjWUQQNoVPn9PQTj4hHkluTj2Ud2xW/ywq2P6AgbN4cRj3oUeK2wYEL6OgjWcdM40w90jxim2O5Qq6BYcFSbpclBA17WNE50fkS99Ix2dEkzuR80fliVrGeIl6dSlxPl9TR5+em9HH6i/oXjsmOpnGm5wvPl7BK9ITV+X518breEd7tQe356v2Wo5mncxg5s0MJDUTn+1VDEyfhiW8a3tgh7XbCdvoV+ZWySg20GNOiVeKquhmVlalktb21h1L81nwwsUPaPax92DTYtCpDCUVykdZTbHv8dockhxf1L/RblRkOBEEsFiszMzM8PDw/P39gYHXcu35hjEpsZPXRo8QAgNoWCZm1kiUjtVptcSR4YJg383elrGuCGUuK9Uh12xG57iTaNYeaUEXtbmxTALUcKMRgegqa5msfQCGBlFLtA6iV4POby4uowgfvPpPMMcnkvXzU4TRvywTLvSl73xHercBxV6cSj0pGo4lo2zivHfE73NHuYY1h+o2HllTinkFQ3qwYFo9kdmSeyTujDRveFN7L1xd2xj1xTi3uhHQil5Hrk++zO2H3HtSe1w2v2Tx2S7cK17qMsmytEpdjPjk5jEvGcxg5vgW+JrE7t0U5hODerGx5U48SM8aZFzLf2MDczBLMvHK80HQ0b5qn47jPWajEEATy8ELu6MxfmZPM8KZwjzSPHfE7vLK90uhphsjn3K4z7QDKQxmHTOJMjmYejSEhYNUswYoGhkEQ5BMQU4Wlz57bx8aP5nH7NkaZns49ndGesbLuZwCA7y1YbiWBPEJ+WPvQIclhZ/wux7gLBR3VK/btmotEKcH0YW5V3LJIsLBKtLpbdZc4QFwVaQcAyGQyKpWanJwcHR1dVVU1MbEKMyT+VhiV2Mjqo1+J8R3S+gVpxycgNaSUQFKeRjionmSrhltU/QQlq1LDKle25ZWEBwkJSV2Ej3FFfkcRtmZR6w9HbYpGH2TXPoVoyVBrCgNbXlDcJGt4L2+MkpPiPj2aE+QkuJwEl5PhMgpCTkPJaSmK1nRlRx7UV12eHF2KQoApzuQkq5RV6l/mb5NouTXc9npJcMfoyh13X0XlvQjP1/55QjpR2FV4ufSyHdLOBu58KiWIMrTEHq0W/Uo8IZ2IJeQ4w37Qlvy8rH/ZOrrEoMNZfG/BqrDtIqWonF3uX+Zvg7BxTHZ8gn1CGiTN2iaQWXKds5j0hb0Bq6nrEClFZd1l18quacO+qHtR1N6YWbdyOyitEs99ZtbeZDfMbEeURyguxvDcHejMiTUguVrYMtSNpCG9sr3MYeZHMo/EU+K5gmXk7tRWjvOFQAQFeTb/rAXc4kD6gQhShHYHVCEH2fUS6UobYs/diYvKy05qSzqefdwcbn4o88j5tIiWgeW4hHyOSqMiD1Msgw9vervLJsnmXOG5AmYBl8dPr1GCn7ayK1PJ8Fx8ECbIOcXZKtHqaunVCnbFT3Ssm8vk5CQGg4HBYHA4nEQiSaUrtO37+8GoxEZWH/1K3MxWVGl3STVqSCbQCAfUY+1KDl7RVSZvTZfTUDIKQtYMk5Pi5c0wJS0V6igAPRjQU8tqRj4OP3QyYrN12JoDqW7hTeEMLhGIhoFcDORCMD0JpON93Ils7IhSMARJxjTS8U+PqX4Nr0fD69HwetVjDNUQTT1IBv0EwG0E/ThywYf4OK+7cDOnyI32sN13EA5VRVcKS+q6SO2gDwNxmzTjnRrBACQTgOV8nX8fW3YzBF4/UB9QGeCU7LQHtecR5hGRSxyZkhU1GJoY6FRigUxQwa4IqAxwSXbZEet4JuMenotflp+RSC4+8PiOa8QJtzQ3+yT7O1V3antrF94rm5jSmuUosVAm8ngY4Bpx3C19JiymD6PNrvhCkFEnWpnHFgCgHNN6LgAOABgUDaa3p/sU+GgHD4c3hbeOdGTjxFPLLI+98igBndcw+9dB4WACGW0W4aWdDB3WGMYYZywrIE/KK2eVn0V7/ybgqyNpRyIaI5jjn2X/zAF5PnElfbEjopEces7GJ9abQk1PZJ+Iaopi89hqNcjGqGUrUrf28fbwpvBDGYesEq3+cHPb06LQ2S2M3hEoDy9cmYOVGlKTh8laTzFrhPWFogs5jBxD1icMRKPRcDic4uLiuLi49PR0BoOxrE2ov2eMSmxk9dGnxPKpFnp/cW2XgpGvoCBkzYlyUoKMgpC3Zyu7K1RconqUrpniQNIJ8OOsPe0N7k7FHQ+Ux2+urAmpDtGTp46LIDR2Gbfk9pH2D4QPm9+aff1ic2BNIKYXI5yeBHIxEI82kAcaGujqnipFe66MnDhNSpA1JyooSEVHnrKvXj3G0EgnFxPmaeU0rh/nHnnqyyeb9qH3BVQGVPVUzY4eUihAai1ftEi/5jwIlK5jl8Jmw9Zx6h5hHrkkuzijnG9X3q7trcUxJnAGWwSrNKrGwcYX9S880jy+eLDGC+Vd1V0lUy66bU9gyuval97UV2vUzUPNL+peeKR5/OeDNV4p3gtrkQYmlBl1UyueNZdfhzPzP3up5JJjsqMb2u0l7iV5aGb0EKQGOTjREG95N+Xrj1Iy8pv4cn4uI/dS8SVnlPO2cBf/wme0Edqylk/50omy7rLrZf72cTtdItddinF5+uGiiI0BI62A06BhVyu7K5XMEnVHTi2mBVtFUHVkKTtyFfQsRWuanJ6j7MjVPhTtucquUlV3FejFgL4GwG0a6sVmUhPOF/jYxGxxjd5i/8AmvToZUs18ioRSkFyzvG8frEkWjAI7nn3cBmFzIudEAjWhh99z2j+6DvepZgrbJq5bvnk7fYwe3hR+MOPgrKfYqjQZzyKTydra2tLT02EwWGlp6T/oZrAejEpsZPWZr8QalZrfp+qrk9NSVc1xHXUleWV0ORujHqNrBFyNXKTThXlaOa31utuD2uOOdn9e/7y8s9r6eCBvQp8wCKWapGq+XKnvTqqBNJRhyhv8G890T8dkx1tVtzye+T+KSp53GJmtqKX/+FqQBpKLNAKueqRN1VunaM+VNSfKmxMUVISSWQJG24FCAgCAIIg6TH2Fe+WOdndNc9340O589OOFrbEKFZRcPckzbE5zG33I83wIjoPX+hk5JjteK7tW2FU4u2dJ7VZgWpe+dTLHmXFNcccyjjklO10suZjVnnn4xtNa7YauUgLEoxrBACQc0vD7NOPMmccEs47Uh2ns04y1f3pynAl4bCAeBdNTKtEwlYt/T3jvnrrPNn7XxQLfTHrGgWvPsXgdO8G9Y+ocvHC5KbFIISpnlwdUBZiG7/7y8aZHtY9w/bh5HbdSuSYLJxha3LhqIUK58PjLO9ZvPFzTXPel7nuCeYLrb0DVjAwu5v2gUUHTfI2gH4wzwQgdDJCmOnIrsM8DMr2c4Jb2MVtvJ+8pK70paI7lY2D1sGcqeo6SnqtklipZ5cquMmV3pbynPqe8i9FC1/TXq/sbVL1YVU+NioPTPtScBtBPAH140Fs31pqWW3z1UoyJbdjXLkl2j/O8sTVBoqY4EuLZSEW0pjVF1pyobElmkzCZ5SwFB68abtHw2JB0AlLJga7RSVwBN7kl+UzeGRuEzaGMQ2FNYXMnMJ65+anCDoJARv0Ua9DQRLub1x1HjvPK9rJF2nrleCVQE2atylYLPp/f0NCAQCAQCER9fT2Pt2oZ9t8VRiU2svrEpVYFPE8BAEAygbIXK2+Gy5piFfQsJbcRiAb6BgU5DYuu0clVcq0BhSPScQ9qz73qezW9NVqvO7UKOHg9099PLJFrkqt54mndStw50fmx8eOhjEN2SDufAp/UtlRtIfTHuIonofNtKdv6ZCWkxXMOtRJIxsFEF+jDKShIamXg68ILHsnO9nCLayXXCjsLJ2WTIZGF2llM81BpQDqWb0gORx+j3yl89MXtdbZIuwvFFzI7MofF8+urG5nSOvoiFXAaNXO0LZIUeRi93yb8a++4zYnZ37MbPkBtmRA9uxX9dLD8rYKcoGiGKZrhsiaYnKzdR0fKKEgFNUlJQdRW4DAVGGVTlIKapKQkQa3poD1PRUG1Vj4KRbkdiDW1it58CmaWmHaou+YJRE4ELel45LP+api6q1jZXaXiNKiHKOpxJhAN9fTzcxsEGrVBUqxQK2bsTZCOzijnh9iHgSkffR6E6zxYPK3OwvFHp5a+ngq1oo5Td6/qnnOK838Frj2O8Kntq9V+uuRygKoRz5pfQQqxht+nHiApWeWK1gwVGQG1oCF6tpScWFd64z7Myun9Xx3id1wvvVrMLODxe4FCAjRqADQEctdhv/cL58wL5CAVKxDo3dDEc/BBNUH7UPvcUtyCMcENnIZPXVJq+Z3HUbXVGEg0oB7vgsZaKaS24ppOVUeOdkNHTobLSTA5DQV1lYIhKuBzJng9RcyimyU396P2e2V6fSB8oA5TVZrPrtK8LiahVIOo4EnlSywJDImGkluTT+eetkZYH8o4FNYYttzR3YbA5XJLSkq0C9Gtra3/KJ3BK8OoxEZWH1gaxv8xAow1a0jRUEcWNNoGyT4tVI4JoLQ6vuxzs1wIgpqHmp/VP9P6yF8ru1bWXTZvh0muVDt4PR2Z0Fd7KldCadip8anP0qMB4UACNeF49nHLREuvbC84bb490Lv4oqdh85WYOSBbzMBolgnRBJKKPJzuaR616fvMo/ASf1b1I4hTCyAFAOB1TNHziNyFP6WBQC5ewB5eNPPgCDhRpKjDmYdtk2xtI/da3j3Dnly0EBrPVDR0SIFGCaQ8wOsFo+2A09BHQcQV+R2F25jHbDmCsI0uusggRqoZRYCDBwPN0HCLarj1xbO3+JpKSDSsEY1A0zxINqWZ5mvkIqBWALUCqOVArcC2CBs7BLM7BQO8Hhgp+li6p3mMybGsowgaonuiE0zzgUwIJBMQv081zgx//bq5PE3DxSmZJQp6ppyWIicnKcjxXXX5WcWt09RUJSNfya5RDZLVvF5IIQafGz/RhmnP6p7tQe3R+pAUdxVrBzLW1DF8bsbpvAJCiToLJ9Bj5Q1BEHmYPOuacq3sWnlP+am773KKmmePae6WFeLGoIlOFatcTkPJiNHy5gRVazpg14CJLsDvpffWvqwJdEE5OSAd/Ev9S7tKeVId+Rmewjrs90Glmn8yXYOK7AYdbd8QBDUNNj3GPHZGOdsm2i5mMQYA+P5GdAnmU5Ufhi7DM34UJ5UMTPOBdBLw+wTM4sJ832uw7RaRGxzDvnuQYF1f93J6EaWcp8Qd/fLshkWr6gRyQW5nrm+hrwUt08zLAAAgAElEQVTcwh3tHtIQQh2hqqFVbttVKpXt7e1paWmxsbFFRUUcDmfFY5f+gTAqsZHVAYIgqVQqFApFIlFsclHi85u8yufjTLxEMn/hlCdSp9YIZtvumRPMd4R3rqmuFnAL30LfHEbO3JlIAACZTKYNOzQ0ZHkgsIPRLRKJhEKhzoJJpRrkNUj4AgAA4E3ztIPKdyfs1pb2zPUQUCgU2rAikejRu9SA54miH9GWgfSOKPKJQp3DKsYl4yltKV7ZXrtguw5lHIKRYdypH8trBUM8YhKv/BkYJz0KTQ94nqSNKRaLZ60GIAgUNgraOfO/449Lx1GtqNmwsc2xfYK+Rgp7MfdESC7SjDNq6jsba/AQLRmiokbxH1LSD11EmGwP/eN+lEtYYxhjnA4t0mB68npM6VIeWwQ61N4LZApZdnu2d663ZYLlofRD0aTo7olFe7pO3Igp/3yiAFArILmgu288BzOoGGpR9WKUHXlyWoqClAA1xUP0bKirtJNZFIp/64Z2s4Bb3Cy5WcosnTcRWU8X05RYnYMX8EQ6MjnmBDOUEOqa6mqWYOad753VkaWdZwwA8A9KQucTtKenGm1PL++hlWWqmuMUHXnqQTL40e1rVDiaSE70yvSyhlt753pntGfotzdZrNa9mipu6Pjsjeic6AxpCNmD2rMLtkvnJ38uC/uJCwlCRv9nX+aog9Tg2mCXZBeXZJeHNQ/rOHViXg8YboE6i1UkuAwfpWhNVw00QdOftHaeEpeRRQTG/E+LXC2vZFdeLb26O363Q5JDECaocUCfY92KmZqawuFwMBgsISHhn3ghWidGJTayOtDp9E2bNq9bt3H9hs3fH3Stj/LbabJ53SbTr77+Nivr855aNUjHyFjjAwnUBM90T9M40+PZx5Nbk4dEQzojnz9//ptvvl2/YdO6jVv/tNXju40ma9dt+mbNd/tcXeVyHWllRsNwPKHoSsmVHfE7HJMdX+J0N/b4+vp+8+2a9Rs2rd+w+auN9n/d5LBu/ea16zb95S9fFRcXAwAGJ5W5eOG0/NO9XyQXFTALfij4YXv89j2oPW8a3ixclKNSqevWbXDataE+3Dv6od9fNtqtW7/5u7Ubv/7624qKitnDKsii1p6Zm7VIISpgFvgU+GyP3+6S4vIW/3auR38jtXvenR0SjSh7MApKkpIYCbWk4muZWDytghJ/IdvLNHqzW4rbh4YP86p2F6LH2WMWqUIaWlPgkeS7K36XQ5LDs7pnraOt+hOUGWcPrI7J8MwhVWHj/F2JwdG26PJbHh+/3Rr6x0Mws/hUTzbmOejFAvF8TdKjxJNCdU6DQCj59G9DoqF4crz203Uk8wiShhwUzi8guhKUlJxdBwSdEDWutxqBKO6TTn3SftG0KK0t7XjWcdM4U890z1hyrIFejGR637HLH+c9qVCBNIxE20nMFXBjmmP2p+3fFrvtWPaxpJYkQyzGAAC+d2OrGj65YaRjJAo5AAC0jbU9q39mh7TbEb/Dr9ivrLtMJF+w+6OSaab6lexaOQkuxb1XdWQD6cyvm3dAdA2+HQCgBiAZI+IJZy6j1lPsXvU9y0RLc7j59fLrWA52WvmzLBFzudz8/PzIyEgUCkWn03X+Xv9zY1RiI6sDHo/fZWbdTB9vaueR2qfwlLGcuok8PG/vQb+YmJjZw8YkY6mt6RZRRzZHm+xP2x9JilxyxP3+/ftjErJbunkNLbxaMq+EyCvA894hGk1Nd8pkn6q3ZCoZrh8XUHF7ffjuHXGWD2oeNA40LrS81wJBkJubexwit6Wbh2/hYci8skZeQQMvs55nvccrLS0NADAlBvk4GaQCMpWsprfGv8zfLMHMBmHzqPYReWjRQeVFRUUOzu64llEqfVRcH95Yi80n8LLqeVbOxzMyPtl4NXZANW3jdX1118quacMG1QZRhnXoIoHSdfjSBwAAgNTKQaqCglTiwyFGPhhtl4mGcH3YE+m3NkdbuyS5BFYHkgZJC3coF7sCiymx9krerrxtmWC19uPu8/k3CVzCYldyHno8troGFGXNM+/XhHQiqz3LJ9/HDGZ2NP1oIiVxQDAAIA1QysBwq4qeIyNEyogRqs5CzY8fj5Ja6mJKzBeCEqJKqQAT0ol0evqp3FPbYre5prqGN4XPk0+VSjU4ODgwMDA4OHj13seKuMec3Ls9hLzihqm2PgAAEMlFeZ153gXe2+O3OyU7vWl4w5xY2ocEgqDx8fGBgYGhoaHsvCpnryc9PT0DAwNcLle7cjMwBj6WdCbRUrwyvUziTNzR7lGkKI5giU8+BEFjY2NcLlcb6oDvS3hq8fDw8NDQUCdrKKSg+U3DB9dU122x207lnsrsyDTQt0sjHhXR89kZATJqknCEvf/cm8TU4rGxsdoGFjKvV63W0MdmPMW2x28/V3SuqKtotux/dZmenm5paUlOTg4PDy8qKvr7nFf4y2BUYiOrA5FIdHBy5YyB3nFA7wdN3aCBCepYwNPrFhKJnAbTVZyqG1U3nFKd3DPcjiYFUYcNbdY8duQIOrt2WAi6hkErBzSyAY4F4vN6LMxsAAAQgFonWl8TXntmeTqkONyvvf+qvLiVs3TX5pFDh9LzMMNCwBoGbRxAYgNcF6juAE7uPgUFBQAAnkT2orjyfnWQZ6anU6rTA8wD4jBxybDV1dXuHkcHeIA5DNjtrM4OLo4FajqAg9vZoqIiAIBMJSMMEHyz726NtLND2t2qvIXpwyg1i9b90hgDhy+GqXj9UAcaoiLAcKtqms8YZYQ1hHmgPWwSbZzjzyFJxStIVs7dh9UQPr0LKo2qeag5GBvsjHK2gFtcLb1a3l2ehRsdWuYoOd+7MExj58Ln2YMgDcfRjh6ygFs4JTs9rXu6qOWhWqme6FJ15kMtcKg7D8iGimqoZ+/AdB7LHBm9k5v2Q76fNdzaGeX8rO7ZYmHRaPRf//r1NpOdG7fsCLp0Ahfjb7nDyt792rWwyuTGnJsVNy0TLe2Qdo9qHzUPNeuMoBOxWLxly5ZNm023muzcZGK7wfzE5i0Wpia2X3+18fLty9V91Z7JZ9d82L4XtTekIcTw4iaRSLRp0+ZNm023mezabmqx3frsZtM9//ntF7/e+evfXvy/337YdiTzCJwKX2wxSQ+pqakb1nyV+uIcHel/+sj3W7e7b9y689//+h9/Pvyle4r7LtiukzknU9tSV2XesE5GR0dra2u1C9F4PF4oXJHx2D8RRiU2sjoQiUQ7h72sARVzELT0gEYmwNBBNR3s97luftt8V6zlnx6vOxhzFoHJpnZwUOXT1HYes3uovYur59HBGmhncvfs80hOr+BMADoHkLsBjgFq20F0TsdGp82vMK/2IF3/8OQ783cuTws+4tvo/Rx+AVZUQhhnsPSFpXf273E9nJJdw5kA7RxA6Qb4TlBLB2UtwMHz7OPIxx+aP9jCnf/yeqfNR49XhVGNdEY/Z4rTx2d2D3ewBhaL3MkeiolHuR38vmcEMLmA2gsIXQDTDspbgN3+08ExwaGkUHe0u1OSkxvih9eVmYtZBGs0ms7OTjKZTKPRkMi0s6eujuQHN2aENHXXoVpRRzOOWsOtfyj4IYeRMynllTepZw0al2RkZIRMJlOpVDKZ7Ho0ICwipaWlpZndHE2L9szwtEq08i3wze7Inq2VKyRK2UNL7wjODet48MqHj/E0Go1CobS2tgIARApRdW/1udwbWyJsnZKdA2sD8Vz8vCLexaBTiDXIZ7TEC9XIlyd8H1IoFO2r8Hg8sVJc2VN5u/K2Bdx+a6Tdg+pAApegv4Do9evXF6/e6xuVt7MBiymoIjIf5xc5x974z3trdkXsul11u6a3Rs+3osWYmpr66utvSK0jHX2K1i7QSFfnEIceF+Vvf7bvd9d/ZwF3cI2/ReAuukKzGAKB4Juv1tA7hIw+dRG562FBvH3M0TXvTHdGuTq+u5FPW3m58r17927ff9M9oBljMppLnwRkhphHHfjrq03/z/F/eYd5tyyrsmWhUCiYTGZubm5sbGxWVtY/kzXHT8SoxEZWB91K3Ab2nw/47eF1O/x+2H/+xdmrsaevRHtdibgfSztzN/nw+beHL4TqeRzxe3/owrsv11slp5d/psR0EFnW9h8Xv1j72GzTxUNOvvdPXony8YeduBRx+MKba29qL7+qOHT+jf6w3+w8jM5r4Ix/rsRU4HDm7J/8/7Qh2GbrJa9r0bXn7qK9r8V6XQw74vde/9kevhB6/HKYmZv/ge/v9IyATi6g9QAiE2DaQTkV2J05vSFww/mS82n0NP40v60XYGmLbriKRKJ1a9dZWzk52nnuNHe4fcPp+7vf/vrkr//j1u+3PNmS1Jo01zYhHy8yfLbV8+fPv/tmo5Ojp5ml42/W/v5/bPkf/3ryX/8cvPZfjv/PMGzYvOxKrQGZOEHf6NKbdsHBwV9/852ljaOZpcNOMwdzc1dLy/3rTHf/1uQ/r+ZedU1z3YPacyzV/31NoXg58wlGRka+/mbNLivHw/vdm5MfwW8dsbbYs97U7P/b8GuLhxb7M/c7Jjver76PIJWi6w3KC8PDwwNuPhsWg8wW8uXC17vjPTdFObkmXvkvh790sFZua6pSqTZ+t7mnH2KMqJKacb65QeYJbmZwj033bU8/OF3eKmpd0SRfmUy2Ztt34XVpZ/JvmMP32CIOXCp4CyPQ85vUb5K44p+wYxscHHzp4b14WvEB9A/m0aaOiEP+xTHhVbS167eLRCtxAVuSyclJAoGQlJQEh8NramqGh5cY6vXfDaMSG1kddCtxO9h//GZoaISArxwdEw6N8odGeQMjfFTNRDNjYniMNziq7zE0xh8cmXRzO6AjJ85l7HAw6x8Y5Y3LxsbEw2NTgyO8wVHe8CivvGmyiDA+NDqpJ+zA8MS+/QdTsqrn58Q04HDgbAQ8gseXjo3IUmuELV28Ib0nOfcxMiFIQqW7eZ7Q5sSflJgG7DxOI9IQs5eLzlEUNS26IqdSqdZ8u7aIRHlVi9iHPLE9xsYefiIQk3Xq4fNr167NPVKuhHLxAu6EoWlccHCwz53rHwhoV6SXSZSVS9KpwJq0WEzn2nXbp6bmt6+o1FAadmpwcung9+/ff/Tk/bgQsLmgkSmD4Yg+Gc9MI1z+5dy/+eb4FnYVCmQCei+Eb1teOwqXy92wcWtXr5LFBZT2IUzpg4upN3bFev7fwK8tn1sWdRVpd0ZHJ0AeQWJIq8ujqEfb/c33pR7bGWd7MPVccHlGGnG4mAiZmO5LSS9rIDHrmxiGP/CkLhK5j0rj1uCpf7H6xi/7rl2i+85Y+6Np115VFRa1iv3vw4+cvPMufai0rqOucYlouKZOQnN3M4VDofbjW+l57YWXC6/8v5d+ZRHvdLnwcVITDt8pJ3eBhg6QTwIPY5qLqkhLxvwUmdRNpvSTaZwGemtWe45ViPWfn3ztlHTgenEIikTDMTTETlBIUK9dv31oaNlr3XpQq9W9vb0lJSXx8fHp6ek0Gm1hM4URYFRiI6sFkUi0d9zXOwLYo6C9H5DZANcJsEzg4XUzMTFx3sH5jaK+UUNX6o4ePpyaVTM4BToHQUsfILJAPRPE5Xabm1nrLJuidMswbUs7wh8+eDAtt3ZwCjAHQWsfaOoG9Z2gsh04uvvk5eVpj8nBCwcmlreiWFVV5eZxpH8CsIcBvR80swGOCaragb3b2fz8/NnDGFx5AXFK5/mPiEeQzcjfnPnN7njbfanH71dEoJvb6zpAYze4GYS6efPmvOMLm8QiA4ZMTsomS3tL7UPt//L0W/e0k4GVkdk0BrELEDtBAUG9buPOhUoMAMioE0gMyLefP38e+OQdrp/9oCLcMenIjjgnj9TLN3OTv9m+cbYOtqVXSehcXk2sUCjcum17AY38qCbSAXFoZ4yVR8qFZ5jSI1fuP3v2bPawTq6sqEmf72PnRGckKfJ49vFvHn2z9dnO97iUakZ/Wy9o6QYNDFBAkG3a7eFy6tHp65En/cOXfJy+Hul7K/7incQT/mGmpy786ujuX1/7+t/8/tcRtM/H+qyajmEaGzR3gapW8Cqp/UFk442XeSf9P+oJeOZG5LkAmN/txMOXXq857vXvp7b97v6abR927wje+0cXs0bGMHcMdA8Aajdo6AAVLVBsmdjG85rHmYenljrhszeiL9yGnwuAeV588ddjB3/lvfn3gWt2Rlr90WfLxQ/B3aOKnkHQ0QcamaCWDrJx4u82mK6WEgsEAhKJlJKSAofDS0tL/5u0Ba8YoxIbWR0IBIK5pX17j6StV05iyOpbZZUUeRlV7nb0amxs7NwjIQgUEoUMrqE3ZU9PTziqmDUop7DkhPbpmhZ5BVUejm7dudN8bu30LLSe6UrKEitsEATt3++BQJeyBuVUlpzYLsO0yCoo8kKS3G7f9+np6QAAjQYqIAi7DHb+01JcXOzierCzX97GljcxZHWtskqqvIgkt9l7MjMzc/aw7mFFPuEznweBTDA7rMkJ7vTFwd+lNWI7BpQsLmhhA1wHwDDAtaDEfZ5n8ipIueVNueVNOWWNmWXUyJyetGKK9pmZR1lTYQWlvLq9GsMoaWhKbEy5UHhxTcimf7/+9a/c/+L36l7PmKZnELT3AeKPt+Bv15nEJxfkVTTPjZNVRgnL6UPPC17elFvelFdOKq6iVdYwqura8wlYtyfuX937zizB0R31fXAFMqu5t64DFBOgb9eYwFOKtScMK+yKy2PmlDUujKYzbB4e86z8xa9/+N/bYyw9Uk8/q0rKpXJwHaCxG5zzD3v8+PHspWvtna7Q9Y5zBVztsCZrhPWxrGMoBupG0I3rtx5PSUD3IGjpAYROUEsH+UT5lu12xEaSWCoXiKSLPURimWxaDSAgkSjInNYXNW+c4Pt2xuzyLvBOICas2bmWwZYOjAMGB5BYoL4DlNHAwyh8cEisVCoVinUEFEvkCjkEIDAlklQz624V3zOPsbaIt7pRcaOsp2xYMDo0NL5xrUlHt6R7GLT1gWYWaGCAPKLqffbwmvXbOxhMkUS2MKxQPC0Wy5UKAGnA+NRUEb38Yu613TGWtol2D2ofYDgYnkRw9+6D4KdRo0LQwQEU9syC0GopMZfLLSsri4+PT0lJaWpqMlZjGYJRiY2sDiQS6U9/+vM2090mO8zXb9qxduP2TdvMN241+/1//RmBQMw7uKRJ2NZnQB4HAADgxIkTa9dtNNlutmXbru82mG7aumvjVrM167daWVnrVGJ6n6yMvLQSHz9+fO36jSbbzbaZmq/ftHPmhLeYffH7P+Tm5gIANBBU0iTq5Bp6nloqKyv/6w9/NDE1M9lhvm7j9k9hf/eHuTkxd1xTiJcDABQqRU1vzc2KmzYIG6dkp8CaQOIgcWR8ZPParV1sec8oaOsFTV2grl2rxMgNuw+euxfnHRDtHRDtExB1LjA5MIZy4WGS960o74Doc3firjxIuv4QffLGx7VeXv/2/eZ/v/mnLaE79oZ5HXx41+8xbNvOQ0GPP44IQPvnt+C/fLP5oM+TH+7MRPYOiPYJiD73IOlRfMuFh8na4N4B0T4BMefvwPwDU67cT3K/9OT/HHb41x++/a8na3535Q+HQ3+oZXUx+gGDA5pZANsOsnHiP3+98ci5YN+7cd63IgPeY2+G1voERM2+xJzX+izsbw/a/+sP3/7u8demr3d/eWRNCa2FNQhYXEDrBvUdANMJfPzfBQUFzV5Mcvc0pvXTKghfxk+np5/JO2OWYOaR5vGB+IE+RtcmZBEREddvPZmYBqw5KxbFZGjrDjsmc+lupQnZBIqO+j7ve2uk9cm8k4ktib2CXqDdJ167mdkn40wCxsBMpV4DG/gHJV6/fl1PQPYU+0PjB88MT5skG78Sv/yu/HHp+Oy/SiSSdevXM/qm+yZnFoQaWQDDADkE+dqN20dG9HUh08fpL/Ev96H3OSQ53Ki8Ud5TLpB/WjYICgp6/DxsTAq6hkBbPyCxAY4J8hsVazeufHVaJpNRKBQUChUfH19YWNjT02OsxjIcoxIbWR3kcnlvby+bzeZwOI9eRH9/+VlfXx+bzWaz2QtrQMqbhZRuQwtORkdH2Wx2T09PS0vLVgff+vp67QsNDAzoXO9i9MuKG5f+Gj4yMqI9PQ6H4/8g9NzNVxwOR/uMWCwGAEAQKCOL6H3Ly4mlUmlPT4827NV77y4EvO7v79eGnbtDNsxThxTV3a28b4e0s0y0vF5+vaqnSqyYmT8okUjWr9/U2iVgjYDWvjlK/Cjx8uXLAAC1RqPWaAAAwzxFFo4vlc1cB7VGQxpsvlN51zLBygZhcx9zv55bPzX96WoEBQU9ePx2SADa+wGl50clbpCs3biDw+FAP0ZWazQQBI3wFNk4vkCimnudp6YFOYzcM3lnd8Tv9MjwCG8OZwvZd+7cfRocNSkGnf2AOhsWJ1m7YTuXy4UAgCCoukVEZIjBnJfQaD4Lm92RMxs2ghzRxe9is3tMt+zu5qh7hkFbH2jqAth2HUpMY4G2biBXy0tZpX7FfjvidzglOz2vf04doc4rV37z5s2FS7eZXEFTu6CeJqhqFhQRBejq8e827KDTF+mnAkAoF2Z1ZJ3JP7M9frtrqut74nvGxGc9eAKB4Kuvv8GT+yldAnyroIYsKG0UFJMEF+5EXrx4cWFArbmHR5rH9vjtx7KOJbcmLzQeAQDw+fyvvv4GT+FSugSENgGGIihvEhQRBajy4S+/3sjl6pia3M3rDiWGuqS4bI/frvUU0+nbdffu3dsPXnb2CxrpgjqaoLJZUEQUJJcPffnV+hU09Y6MjFRUVMTExCQmJhIIBJ3bHEb0Y1RiI6tPYlb9/TcZeg6opIqaWcsu/VRpgPOpl+P8JSo+WIPyfIJgWTN/3sPLnkXkLXy+kiqisldeovo2vuRFVMG8JzsnOt/i39oj9/z17RaffJ8CZsG86YEAAIFAsH79pr5RMDYN+niAMQKoA4A8BO68TL969ercIyemQFmTGgDA4rNCG0P3ovfugu26UHyhpLtEpxvDkydPnoVESgAYmALd46BtCDRzQXkrWLdp18Jy1tEpTSFxJohSo8T2Y69XXLdEWDqgHJ7UPaGOfrLvCAoKevEmZn7YFrB2447R0ZkWq2qqmMqev8DwKWyipQPKIbgumDb2yZ9rZGRkq+nOgUkwJpm5DpQBQB4GF+9EBwcHa49RqBVxDdVHUvytEdaWiZa3K2/raZFKSkr68q9frVu/ad36zWvXbf5u3ebv1m3+9ruN3323lsVizTtYqpRWsCsul17eCdtpi7R9jHncMqrbHFQkEm3ZsmXNd+vWrd+8dk7kP/zpL4GBgbOHjUnGUlpTvLK9TONM3dHukU2RvVOL2okDAIRC4aZNmxaG/XbN+jVrvpubE2ud1Q+mHdwWu+1w5uFEWuLCSSFzCQsL+/Of/zLvOnyzZt2GjRvHxgztH5fL5W1tbampqZGRkTk5Od3d3Qa6yhhZiFGJjaw++uYTAwAAqKaJG5lLF1XNQySZtvd6on8WEwCgd1ie3SBY1kT61zH5j9/r+OpQ2yIiLf88Z3kVmf8ibGZFunuyO6Y55kD6ge2x209mnYwkJsVULjo/bmpq6osvvvD2vXbu0l1vv3tnLgZ5+dw5/sMDU/O9586dm3tkfXend8q7A+kHdsTvOJ59PKUtZUI6oeeU7t27Z2Zhe/HaA58Ld85eDDp17v4xnzueJ2/86te/7e+f30U6ygOZDeM4DvFR7SM7pJ3W8hDTh1Gq51dT375928zCbl5YjxPXf/Xr387mWGUkEb1v5gflKjlxgBhYE2iLtLWAW9youIHlYBeG5XK5v/nN//E5f8P34h1vv/un/YK8vO8cP/Ng0ybbu/fv0ifpT7BPHJMd17zffjrbr5xdPq1a4muTSqWa0sXcZRuZSlbfX3+36q5W2m+U36jvr9ff/QxBkFAo5PP5swEFAoFEItFWq/Gn+QXMgnOF53bBdmntVw0091gYdjayduF3RDySRk87lXtqR/wO11TXj40f2TyDhhIqlcp5Yaempvh8vkgkMqSuanh4uLq6OjY2Nj4+HofD8fkGeXsZ0YNRiY2sPksqMaZN0tDxcylx/5gyEydQGTZ9T8tiSoxtE+EXGOIbzvu40kuvwrOYWadyT5klmB3KOBRDjtH6L8plIAMrVSh1n6RCoUAikREREVFRUTdu3Fq/2yssLCw6OjomJoZCoQAAOAIOkob8Pvf7zVG77RM8Y8ixS1onamlqavr48WNkZGRkZKSJ1Ynz569FRUVFRETEx8fPXTxXaVS0EdqDihfbIpwt4BYXii4UdhXOLp4vpLGxURs2IiJim+WJCxf8Z8PODuqoJqupPeK20bZXuFf7UvdZwC38iv0Kuwr1OClKJJKEhITIyMiYmJhLlwJ2Wv8QERHhd83vy/1f/iHgD9bJ1j4FPlntWSl1/cPji8UwFDWkbh5qfop9uge1xxxufqn4UjGr+Ke4PMogWd1AXUBVgA3CxhZpG1gTSBwganSN4l4uIrWovLfcr9jPAm7hjHJ+gXvRMrLEJI9VQSqVtrW1paWlxcTEaH05lMplu6AY0YlRiY2sPksrcasE1/5zKTFnVJFVL1CtRk5cT58/P8dARsQjOZ05NmHuf3i85mDmwVBC6NzZ7AAAvliNquXJF1HiuXSwx077z0wDVABFCafkfNF5G4SNR5pHGDEslUhuWGw48VJcCEyob54/Uok+Rg9rDDucedgeYb8P+f3D4kQ9A4J0cv4BrIE8PzNrG6X7ZYXYwT3sEfY+BT5oOnq5YfOa6nbe87pYe9Ej3+NK7ZW0zrTZvdXipun+sRVKggbStI62hhJCPdM9LeAW3vneGe0Z+tcV9CNRSOo4dYE1gdr5njfKb1T2VMpUy6v708mUbKqCXRFQGeCQ5OCY7Pig5kEDt8FAq7KfAgRBQ0ND1eQXvowAACAASURBVNXVMBgMDodjsdjx8Z/8xcfI5xiV2Mjqs6QS49oltS2LJliLYaASD/NUqVjequTE9XQxrn0Z5zkpnSzqKrpaetUp2elQ1iGzJwduxnzQmQYJpRpk1fwhzTqhtXFdzj3Jac/zL/d3THZ0TXV9XvecNETShm1mQqSuldzlIQjyvhVdVTdTptTN644nx3tle9kibU/mnIRT4VwBt4WtItCX1wOq0UBnbkbX1M987WBNsuLIcSdyTtgk2lhGH3mPizdwotEsvfxeRAvibP7ZjR9M1j7dHdkUOXe0JQBAItfk4QUjvGUrcedEZ3Rz9LHsY7ZI21O5pxJpiT/F5VGlUTUNNr2of+Ga6mqfZH+55HJBV8G8AdsrY1o1je3DPqx96JLi4pDkEFAZUMGu+JlGMsxDIpG0tLRkZGTExcXl5OQwGIz/hlOSfhmMSmxk9fnbKvEIX5WC5S2Y1K6PxZSYyJDWti59nmKFuKqn6k7VHWeU896UvYE1gVgOVg2p30WVvvg4v2JLiyFKrA3rm3Xxi7tr9qBcHtY+xHKw87ZCy8liw/vB5nH+TlxcfkEmI/Ns/ln7JPvDmYcjmyLnVgUTGdOE5W8inLsdBysozGBknMk7Y59kfzj9cCw5tmWYkYcXThpcVDsqGU1vT/+h8Ac7pN2B9AOR5Mg3mUk+d2MWHjklUefghTyRoe83Z4qDoCFO5Z6yRdoeyzoW3RzNnFy6f0kPraOtHxo/eKR52CJtzxedT29PX8FIhoWoNeqmwabn9c+10n6l9EoBs+DnG8kwFwiC+vv7KyoqEhMTk5KS6uvrDS/jMrIyjEpsZPX5mysxqoavXI2cuLFTWrP4eSrVyob+hseYx84oZ6dkp1sVt8rZ5VOyT2oTEp0f/DFL589K5JqEikmpXEe6rFQrG7gNQZigPag9+9D7DsSfcrh9aUKiI7vSQKCoUbBc7xGgHUrYkbU52G79262HMg69xb+ljlAX5u7VLSJazzJkflwyntmeuSnYbkPotsNZh9/i39JGaNqwkArkNgiHeEsspU7Jpgq7Ci+XXLZD2rmmur7AvSANkrQjGWrqGT4BsQt/ZGxKlYkTSGVL7L+OScYy2jN8C32tEdaeaM8PjR9aRlp+yq4ti8eKbo4+mnnUGmF9KucUsgXZy9dXCG049DF6KCF0f+p+W6TtDwU/ZHZkroq0G4JIJCKTyampqTAYrKioqKury5gE/zIYldjI6vO3VeJJkTq5mqdQrYYSM6XVNB0mIbQR2ivcK9dUVxuEzcXiiwXMgnGJjp2zV1F5iymxXAnBynjzlJg2SnuJe7kvdZ8NwuZSyaUCZgFfzifTOMf9InUWtMqVUD5R2D9u6MKsVCktZZVeK7tmg7DZl7pvzU3n2Iq0xUYPQRAobhIxDZB5qVJa2l16tfSqbZLtvtR9a687x1dlzAsrmlZn4wTjAt2Zq0wlq+6pvlVxyxZpuwe150H1gzpO3bzsv6SWonM+8eCkMhPHX2wzQqQQaecwWiOs96bsfV7/vGmwaWGRtuEMi4eRLciTuSetEq2OZB2JaY4xZICxIfTwe2LIMYcyDlkmWp7KPYWgIZa7kr9iNBqN1h06Li4OhUI1NTUZy6F/YYxKbGT1+dsqMU+kTq7ir4oSN7OmKyifNuTYPPbHxo/70/abw83P5JxJo6fpT1b0KbECQlbMXIFuXvds2LP5Z9Ppny1vEimsI37vFUod2aRoWpPbIBwTLJFoqiF1PWemLccWaXu36m59f71YLj4XAKvCLNpOo9ZAuQ2C/vFFXafVkLq+v/5O5R1rhLUd0u5e9b36/nqxXOJ7A1ZTN3+ukUCiTq+bmhJ/psQQBDUNNgXWBNoh7awR1jcrblawKxZ2V2tZTIlZQ/KCBe3jSrUSy8HeqLhhjbC2T7J/UPMA149bwQjnWYRyYXZH9pm8M7tgu9zQbu8I72Z9u34i45LxpJYkr2yvnbCdh7MOR5Gi5m2E/6wIBAICgYBEIuPi4srKyvr6+ow9wX8TjEpsZPX5p1FiRi+opaompZOIFsTBjIMmcSaH0w8nUBMMLO3Ro8QAgA9FzKimhCOZR0xiTI5kHUmkJXIFOlyTCJSuxZSYJ1Jl1U9JFl+YbR1tfVr31D7JfnfC7ksll8rZ5XN1zjsgqqSWstjPTss1WTj+CF9H+tg62hqMDbZD2u2O332p5FJ5d7lI/mnlwDsgugxDnfcjPJE6vU6o/lGIOyc6QxpCnJKdTONMzxWdK+wq1E5V0sNiStzaM13b8mkzmzZMe1T7yBphvTth99XSq1U9VT+pE0klq+qpulxyeUf8Dq25B2WYstwxwzoRK8T5zHyfAh+TOBOnZKe3+LcGNhmvCmq1msVi5eTkREVFpaSkUKlU44ikvy1GJTay+vxzKPHk9GQYLs0u/tQu2K69KXs/Eg21TZhFpxJPTk9mM7JP557987vNLijXsMawHr6+6bV6lHhwUplZP7XQw6Rrsutj48e9KXtN40zP5J/J6siau3utBYIg/Uo8JVbn4YUCyafgzEnmh8YPM2HzzmQzsudaGWvRaKAztyIXKvH0NMjASpjjbK3Lo0mcydGsoyltKYaXIC2mxFQmwHdMd010hRJC96D2mMSZnMk7k8vIFSlWPmdXqVHiufj71fctEy3N4eY3K27W99f/lDXtWaRKaU1vjX+5v1mCmTXC+kHNA8ow5ZccUjQ+Pl5XVxcfHw+DwSorK/WbVxv5xTAqsZHV5x9RiZ9+yNH+eUo2VdpdeqXkin2S/bYoux+yH9JGaPp/fDFeReU9D8ubDVvCKrlcctky0dI5yflhzZOg7HqFAfd2PUrM5MpLSZ8uY99UXwI14Vj2sZ2wnUezjuq3PFxSiSemQDlJqVQBzhQngZpwNOuoNiyChhgRL3r71qnEXAE3loTcGXlwV8Juz3TPKFLUCvqFdCoxm8e+UxRmFe9hDjc/nn0c2YIclYwuN/Knk4c01BHqC9wLlxSX3Qm7/Yr9fqK5xywylYwwQHhQ/cA+yd4q0cq/zL+2t1ahNmDe5CohlUrpdHpmZmZ0dHR6enp7e7tC8cu9upElMSqxkdXnH06JP8aVB7yGEwYJd6vvOiY7OiQ53Ku61zjQSOgU4lpWnq+8jy27/QaBH8DfqbozE7b6Hq4fp4bUAICkSqnMgJuhHiWm9wAcXTEkGkK3oc/mnbVMtPRM9wxrDOvmzffrWMiSStzU23slM+5M3lmrRCvPdM/wxnA2f+klAQgC3jdjMfWdQGtvwsjxLfS1QdhYJbj4Zj5vH5+/f2w4pbVU34AZh5N+QX9ya/LpvNPmCRY7I91fYQ06t8XPGWofa//Y+NEz3dMcbn4m70x6e/pPMfeYRaVRkYfIIQ0he1P2WiZa+hX7FXTpsBn/+dBoNAMDA1VVVYmJiQgEoq6uztiP9PeJUYmNrD7/QEosU8mIA8QDUd5fPt60J3XP9fLrZd1ls7aONLayvHnZ56kNS+ASPKO9v3y8ySXV5Ub5jblhAQAyhWZh7bROFlPiccl4SHWaK9J3D2qPO9o9pCGENkIzfJ1zMSUeFY/mMHIulVzaFWdrEef6uuH1YmMPFuPsgw93U94GVAXYJ9m7JLsEY4PJQ2QGdxpD/UlrsDX1HQf9n2d1ZF0ovmCbaOuGdntPfN880JrbIBSudB2axWPFkeOOZx23QdiczDmZQE3gCnVs1S8XCILaRtvCGsMOZRyyRlh753uj6ehR8cqT9RUgEAjIZDIajYbD4YWFhSwWy+hM+feMUYmNrD5//0qs1qgpI5Q3+DceaR570Xs3Prb1iby/0BGJzJoub17GbV4NqcnD5NcNr2fD+kY91Gm0tCwlPnrpw2xBq0AmKOsuu1lx0zHZaVuk062yIMIAYQXrnFolrsC2zoYtZZVeL7vumOzohnZ7VvcsorYa17GM8XZaH5K7VXf//HijabjZw9qHmD7MbCcSvU9RRV1hLjgpnSzpLvFCnf194BrXVNen2KfEAaLW5VEhB1k40ZRkeSVU2pT6TN4ZO6Td0ayjkaTIzonOlZ3bPFg8Viw5VmtVdir3FJwG/8U6kbTI5fKurq7i4mI4HJ6ammrsR/pHwajERlafpZWYLjHEu2oeq6LEHeMdWl9lO6SdT4FPSmvK6PTom+iiFx8KFx5suBLPC5valjo2PRYSWfgqrFjn8YYrMYXWf+x85JREiOVgH9Q8cE5ydkY5B9YElnRVobBDvPklU8vgwm14Zhmunlt/v/q+M8rZGeV8v/p+TW+NVCkFAOBa1e2cpbMobXHTY8xjlxQXZ5TzzYqblv7nSnCN8w4jMqX19OVtuEqV0hnnshTn/en73SJOHgi6I1Z8FmR0SoXG8hVKgxpvxqXjWR1Z54vO2yJtPdM93xHe0UZoq1IIPSga1K6W2yJtj2YdjWqOmjfA+BdgaGgIi8UmJSUhEIjKykoul2vsR/oHwqjERlYfAyZAiBt+tgkQOpW4X9APo8C8sr2sEdYnc07CafC5O4tvYgp0djEtqcQcASeeHH88+7g1wvpU7ik4FT63vjokalGPLblhSqyBNGn4wq+vOe5BuTgkOfiX+Rd3FWuTbLUKZNaJRdMrWfJVa9SNA41mTw5seLNDuyZfwiqZm7trNCCPIOwd0Zdq00ZoIQ0hrqmutkjbi8UX85n549JxAIDvLVgltm3ewZhWUWOnQe+4SqMiDBC0zmUOSQ43K25W9FSIFKJKDN33FmzewV2D8sJGoUbvtA+hXFjcVXyt7Jot0nZvyt5n9c8aBxpXpVpqUjqZzcg+V3jOGmHtkebxjvCuZfQn+XatAKFQSKFQ0tPT4XB4fn5+R0fH7PArI/9AGJXYyOrzt52KOClUp9XOZE4T0gk0HX0m74w5zPxg2sEIUoTOdcjF+okXU+JxyTiajj6dd9ocZn4o41BEU4RO72I9/cRSuSaxXLfbpRbGOEO7eL7h/ba1D60y27PmVQWP8FVo7NSyBl0AADrGO143vHZDu1klWn0ZsOtVccSYVEcJj0SmyW7QPVaBxWN9bPzokeZhAbc4m38WTUcPCAfmHqCzi6mcLGxhL/GOt43NDEy0SrQ6X3Q+rzNPK+1aSmupC2unm1nTmEUWV5QaJaYPc7vyti3S1jHZ8V71PSwHq033fyIShaS0u/RK6RWrRCuXFJdgbDCRS1zMquxnQq1Ws9nswsLCuLi41NRUIpE4OflLWFIb+ZkwKrGR1WdJJa6miYmGZUhzMVCJp6UgoWogv7PwfOH53Qm7XZJdlqxmMlCJxQpxYVehb6GvtsM4BBfSMtKiJ6weJV5sAgRXwI1pjvFM99wJ23kq91QGIyMbizl+MXxhhI5+eXGToTuvXAE3ujna8/9v7z2j2krTRN21Trrnztzbt8+909NzeqZ6urq6XM5VLkewMWCSIw4Yp7KxjY2zwTlHnAMO2CRJKCFyRoggQIggJEAClBASEogohEABSSjv7/6QC2MQ0Sp3V/d+1v5h8NbLZttLj75vvyFl23LE8v2Z+wkcQrem+/CF2FKq42TmfrUls1o9esEt08pQDagdqTuWI5YHpgWiGlAOn4A6rGKy2QCxVi3sdrwMbVO1RTIiNydtXoFccSD7QBI3yWHnModVTCWN2nrh2P9IDbKG25TbHlgP13jX0MLQMf1MZo3VZq3urL5YfNEN7eaOcb9ScqVCWuEUtc+I/v7+8vJyFAqFQCCKi4s7OzutVidssMP8dYFNDON8pjQxuWGoXjTj1oNTmthkNVVIK04Rw755ucwN7Xaz7Caji2EvGZqciUzMlYDKJshis1RIK84VnbN3Y7hFuVXbXTudsJOYWK2zYUuUIw/y+nX9iZzEvRl7l8Yt3Zq8NaY+ZsRzzKZ2h7nTFVzdlLOT5To5gUPYm7n3x7gf7WGlaunI3wZfip6oiqlbAZEYZgCAyqBK56cHZQctiV2ygbDhNf21aFA0yU90aGKTBcqu0XR+2jizT9uHbcIGpgcuiV2yLWkbgoWYvMh4vIltNpDH0Hb8XNssHBBG0CM2EDYsiV1yKOdQliBrfD+T2cHuY4dTwz2xnssRy0/mnxyTBv9l0Ov1jY2NiYmJUVFR6enpPB7PYHDCzGOYvxFgE8M4nylNXMxUO9HEVpuV2cO8T73vjfV2Q7vtTz39gEjUz6RxgUMTW23WVFb1roRrvjhfF5RLaGFoWVvZjJ4vTmLi4WGQWm7o1QwQhcSQvJCVyJW+Cb5Pq5+O3zx3WMUEQSCfoeFJHb8XDw4P5rbkHs09ag/7nPZ8fNjJ64kZYvmt7IwzBWdWoVZ5Yj3vlt/lyMc++nWIQxMPG6GMSp398aVCr8hszgzODV6GWOab4PuC9mI61c/A4ZrYCtIrtXXSVnQDekfyjqVxS3em7cQ2YZ1VLyToF7ymv96ctHlp3NL9WfvT+Glqw2ckyM0Ks9nc1taWn5+PQCCwWCyNRlOpnPPxAuZvCtjEMM5nShOT6tSc9hlPWzObLasDw/v7Py5HhAphFCNqd+pub6z32fyzRaIiCIIG1YBIm1nWzONo4u2Ij8rkyrkvaS+3p2xfGLlqK/5wtiB7dq0TJzKxxqjJ5hWtR5xyR3t6471vU27X9dRBwPEut0MTmyxQSoWy99PnuGqDuqSt5HzxefuT0TvldyYJ69DEOpOuvL38asnVpdFrV8S6XS25WimttNcLTROHJjabQGyxJItHOld4bi1mrTfe+275XWYPc/phAQAkCiv40sf5xF2arnhWwqqoXSsRrttTtkcyIidvGjp9JEoJkoXcnb7bBeWyK30XqgH1xYYSjgBBUF9fX2VlJRaLRSAQRUVFHR0z7koG8ysCNjGM85mGiTXcCdZzY7FZIbMeMqiATmHu77oQ+kgmqG9up7yjvdiZ5L/67V9+ilqEzjrUWY+CxGWgrQISFbbWV6YV8oe5WebmPFMzceQwt5aa26iWNqq5rdzSQbP0sCw9DWCgFeh6CfHp76IJogF+XH3c7vTd6zDrjuUdy+Xn5jZI6Z9RaPokKjv8bcbIl3qzvrKj8hbl1qbETa4I9y3xZ0okZUbLFJ9IHJp4cMiaRNHYJasz6SqkFTcpN/0S/LxwXpfIlyjtlCnDAgCCL8WUVTQDAIwWI72Tfp96fz1hvSfW8ywp9FpmKrdzNnWodhOTfy5T1pl11HbqhcIr81+v9cJ7XS25Wt5ePp1rG09ZRfORiwiZVpbdkn2ceNwL5+Ua5xeS/oAtY88i2ng61Z325L61mLUBqQGRtZFfcibSCCqVqqGhITU1FYFApKenczic4eHZj5CC+bUAmxjG+Uxp4ly6RtD96YA8s96mldsG26x9XEtHjUlENvGyjI0J5sZEiJ0EcdOtLFxz6S104safohZ4xHy/O3FzTMl1YQMOCAuBhAraKq0SillcapWUCOrpWeQWY0uhRVxiFpeOHEYB0cTPNvFzTPwcCy8TYqdDvBwLE9NMvvYOs8k/cqlH7JLdMUve43ybKQ8gAQl01tTWiij0TtuAyDYkAyYdmGB9ORHP3+c/fp0HAKjtrn1U+WhL0hYvnNfZgrMFogJ+tzynelob3Q5N3NYDMmgDtT11I2FDC0OJIuKMnowGX41+mop5W/d2a/JWd4z78fzjGc0Zg8ODNisgMaz9s90EDbmAzCLX1PXUhVeEb0rc5IPz2Zdy5n5+hsow+7QplUH1sgDxpwurvfHeGwgb7lHv1XfXV3A1tfzPnZ1g7yl2Iv/EOty6LUlbnlU/m3Wb8c/BaDSKRCJ7Rw4CgVBTU6NQOKHdJsyvBdjEMM5nShNn01QisQzq55mlVSZ+rrEBb6hHG5j2A2fmZllEZNBVBxQiMCjulFYl0l4eSQ1Yi1j1u/NzX1IjWvpbwMQZyy09lrzaqZtIdA91J3ESj+Qc9kvw/tPtHwIiT/F66oG6E6g6QR8P6qBZRYWVFfWlxQwLK95+bSYW3szPNkvKrb1NNmU7NFXazk1U3Opbu/Zm7V2HW3c8/3gaP21kdkLvAEirnFYNkt3EFsvH/XZOH+cC8dmKqE2+ON/jxONpvLRJRjI4hN/Pj2S8m3NvxaJXS4/mHSWwCaM3YOUqW0qlanhcXveU2CAbs4e15v6u71+6+BJ8T+SfyOBnDOoHBR0QtWk2VbZ6s57STrlWem1T4qaFL5evCN9cIi7V/dzcI79Wy++YZdaSfSDH+aLzPnifjYkb71Pv07poX3Ikgx17X2gKhYLD4bBYLJlMlkqlFssMHgfA/H0AmxjG+Tg2sc1sVXVYO2h6bnZqPldUmW1pRBu5meY2qkXGtinbIb0CWD6+sRpNxjJx2ZXiK5vxm/ek7YlkRFa20tYE3h5UTPHmy+swkiYu71EOK3Nbcs8UnPHB++xI3hFBi2geaA5/l/H4lYMeW1U8fTVfB2wmm37AppJa5Txze5W5Oc/YmGCoRxvrkMZGgklYZO3jAP3HthiSQUksM3Zf5r7/vD93VYRPIjdxfMGPRGbOqHYw0HA8dQ1te49HW61Qq7I1hhmzO323J3bdyne7ohk4qUo65ctH06PpSWQnHss55p/gfyr31Pend6eUlYw9CYI4bXpS3RBkswFo5IBG/dmBU9sG23As3LHsY1sJW786v+IR8bVC+3FJV803VDfPYIvVYrPQuz7slnvjvc8XnS9tL03ILzl+OX7kHKMZwpcNDg7NrIDHYDZQ2ihXS6764H38EvyulVyjtFO+fCI0AEChUNDp9KSkJBQKlZOT09zcDE8I/kcGNjGM8xljYpuyzSwkGRgIQ22siZ1kFFckFXd09wwAyMFnf5PFVCopvUi+6IH22EDYcJd6t7qj2mAxAAAsZuC198GU9cRNEkNh/VgT6836YnHxuaJz7hj3jYkb71Hv0Tpphp/F/zKW6LCKqXLiSiHIOGRTd9p6GiARGfAyIRauveYdpibiQOb+tfFrQ7JDknhJJ1+8fvI+2+HLhd2mnBr1dOY1lLBqF58K2JO+1x3jvjt9d3xDfG2HAFOiAdN2UL+uP7s5Ozg3eHXskq3IFa/zT3HZSWZpdXpkREthgk1CNvNzTOw0EzvNzE0zN+KKi2uriilmFtrAwhhYGGNtrJEZb2Lh7F+aWDjASYeERVBLfhsrPq7k+u7EzavfzTmEXByTsV/ATnr1+Dm7shIMDwCDGliMwGYtrFc3tk+r8QVHznle/XxT4iZ3jPsx4rEsQdZIPxMylTM6d7pbYU4sU1qnt9K2Qba6nrr71Pu+OF9PrGdoYWiBqMBhP/BfGq1W29TUlJGRgUQiU1NTWSwWnAsNA2ATw/wSxKdRrzxJBgAAbTfETzXVRpn4OdZ+AWTQAAAgCCSWq/rUn7yJ2iCbfYCrJ9bTE+t5iXypvL18zGLFaLZ67XvQNzBFGnO9SF/WqBsJax/57oH18EB7XCm5Mj4sAOAlMj88MnN8qHK2jiGYYqViMpvSuSmHEjevev21P977ZdpOTtlN0McCALyMJYe/dWxintSQR9dM0hVEOaxM56cH5wYvePvDf976PqLmFf/nkYLCTiibNsFNsJqAQQ00PUAhUrVRsmmvj6YGusR8v+H9vHDMOjrp/DATBTiZECfTykktQd4XlWIsrcVmSblZSrN00KwdNENXY2Zpe2uLxCbnWvu41j6upbfBKmNb5TygaAEqKVBJ+8UlCQWh+6K+Xx7xlX/C+teUO1x2kqUlH2ohQpxMGvpeW8ErEwttrI011bzX1aIzSZwWeqlFmG+RUK29TTZVB2QcAqMaPndruhFMREBqgAvKZX/WfgKH0KkeOxNpTBUTXaAns6ZOaG9WND+nPd+YuHF1/OojuUcymzPlur/CWECTySQSiYhEIgKBwOPxVVVVfX1fdDQTzN84sIlhnIPNZhsaGlKpVCqV6nlUyomr70F3jZx0q68+zaz7ZPFhskD4UpX+591Knpz3qPKRN97bPpudJCKpjZ9Uber1eqVSqVKpOjs7V22+wOE0q1QqpVKp1TreVOS0AmqTobm/2R7WBeVyknSyoLVgTDHoSFiVSnXjSfz5OzGqnxmZH1fWOFQ3roWTHaPVWCwpPk06vQq1aj1h/fPK5wK5wGqzALNR21LdVfDMSH8b9eLF5YdYe0y1Wj36+V9j23BBnQORGCyGInHR6YLTK5ArfPA+z2qeIYsz9px9PfocYt1QnfhDKMiksyrbLdJqm4AIcdOgRsJQ1StyzvHL2FXukX90R6y4WXKF1lpk1MqASQ8sRmAxgp+rkvadjymkjE08HtABQrlGN8EDU2ob9ULhBc94z21J217TXgvkDjLLj1x8X0ypBdZhYFBBOvmwXEIo7JQLWRZhgZmbYW5KtDHREBMDNRF6mWhM5dPdqYFLIudsw/shmAiVbsIF4hgTZ9E0vI4Jc7C7NF0x9TH+yf5L45buzdybwEn48pVIAACbzdbe3p6fnx8ZGRkXFwe3xIKZCNjEMM6BzWZ/9928uXMXzpu/+Kuv52z1WsWJP75u1fdff/1tVlbWJ6dCgFCm5fS2RtVFjbRNSOGlDAw73nY+fPjwn7/5y/yFi+fOW/S/v/rm2zkL5sxb/PU3c3x8fIzGse/FEqXkMunliugNK5ErD2QdSOGmTLQJefDgQXvYefMX//Hr777603ffzVs857tF//4fX+Xm5trPKWkYYn7agcQ+euhqyVU3tNvq+NWXyJdonbTRFbcMBmP+/IVz5s4/5L+Giz8fHuIzZ+7iOXMXffXHPxUWFo6cVi8aLmZpR4et7qy+WnJ1DXrN6vjVl4ov1XTV2Nt4NbA7A0+8Mls+vH3rTABVIO9vF1hEhSYWxlzzHqpHQ81Eo5BUy4q/lXvUDbF0JXLFTfLNmo4ai3Wy3J9DF6NIlLENotnthlz6Jzo0WU3VndWXyJdWx69eg15zrfQavYs+yZyDoAtRBeUf049VwwBXqh699ldq+7IacYdxvkte/rsfZu0z0llO2T1zTRTEzYDEpZC8qJW8+QAAIABJREFUGRp24OPRJtYZbKhChUY/VmlynTyJm7Qvc98PsT9sSdoSXR89uqfYl6Svr6+8vDw2NvbFixd4PL6hoWH8/1UYmBFgE8M4BxqNtsrFndU8UC9QVzYqaxtkNHprauXAhoCTsbGxI6d1ajoR9VjX6B1LYpbvTNuJYCKmXKxs3bo1Fp3FlajpXDWVpSyqVRMZ6ghc3fLlq0bmvnWoO7BN2D0Ze1yRri4x2+6RoycPC0HQli3+CFwOV6JmcNUVDariOhWRrs6oVruv35eSkmI/raRB19IBAABWyMrqZT2oeOCX4OeCcjlBPFHQWuCw5zCRSPRZv5UlUFGY/Q0c2RD1TSWFkU5Tu/ntSU39+CiaJbTRuDYAwEhYV7TryfyTBa0Fw+ZP3F/DEu488QoAACAbGBA01jWkZbPMdQhIUAD6m206ObeX9Z7x/kDaAe9471N5p0hC0pgIE90Bhz22Cmp1vHYIAGC2met76u9X3PfGerugXE7mnywWFxutU+hkfGePdpmNxDACAIZMQ2Qx+ULxBU+M53r8+sfUx7w+3sdX6hSWngaTIG+4FmGgvzOy8Jb2Spvu4wSI0SbmtBuyqj+mAgwMD+S05BzPP74Ktco3wfdJ9RNnzRueKWq1urGxEY/Hv3z5EoFAVFVVDQ7+FZ5Gw/zqgE0M4xzodPo6703tciDpB/xOUCcGlGZAFYJtey9iMBi1VU1sJYaSQzembNyYtC049alE3TbNyLsDA5MyKD0a0NID2FLAaAVVQoDIEru6rO1SduVL8s8Wn/VN8t2bszeuKU42LCtvNLdNYycyICAgJbu8RwOEPYAjBXViUNUCSvjAxz94ZE1cxNTkspswHMy+3H0+iT6ni04TxcRhaDLPlZWVbd4a2DkIJDLQ2A6am4SNnN6SZuC15dDovYEkRl1I2pNdabvWoNcE5wSn8dMmWrs3NHdtC4mwKdug1kwbE5GZy5ZIzQCAHlUPoZFwIOOAO9o9KCsogZ0w01qmkOvIsppPxujazABDVlBErDf0N/6J/mvQa47mHU3npyuHZ9Dl4+hVZPmofig0weCTgoK7lLu+Cb7rcOvsGQCT1QtBNkinsHTUGBsIBvo7SJwP9F0AgKJKXsj1D1MRC2qtLR1AZ9QVi4vPF533xHr64H1uU24zuhlfeCihHb1e39zcnJOTg0KhEhISqFRqV1fX1C+DgfkZ2MQwzoFOp3t6bRB1WVq6QZMEMFpAOReUcoF/8Lnll1Ysebfqq5sLA2KOYkqzy+qkiUVDHL6siS9t4LVNcjTy21ncNm+/LfiUIqkCcKWA2QqqmgGFC94Tub/b/2/znv/wx9uLAmKOxpdksrgScetgc0tvYkkfsaqzcdKwTI7Ee2NAYgZFqgA8KWC1ApoAULigsAl4bTr0MiKyTspGsJAeiMDf35m/4P7qUMIdYk0VX9Ajbh3gCbonuvKmZunbaOyWHUESGWjpBI0SQBMCCh8UNQHPjUHp6ekStQTBQuzL2Lf4nesm/B58E757qNvh/RQIBNXV1XQ6HYHA3Th7thkbVoF5RK3iRhTx4+qxR7KPeGA99mTsiWPGzajLY19fH41Gq6mpodFo63aEPnkew2AwaDRafX09X8Z/Vhm15I2/B9YjKDsIz8Z3axxf23hkMpk9bHV19fqdVyPe4BkMRpWg6k3dm9XIjSvi3O2TlWc6E8mmlTOzXlW8DRpuJKQQ0jcG3qipqSmmUi8kZ14pubc5abM33vtKyZXSttLpbAM4HYPBIBaLi4qKcDgcDoejUChdXV2TZOHBwEwEbGIY5+DYxBzgH3LpX3cuXnPm5I5Tz4LPxR0Kiw65nXYlsnbv2TeBpyJ2n57iCDwV8ef57uNNHJXP++2mP6w4FmwPezgsdt+Zt4EnI3affn35HSPkbkbgyeeTh/12ZWBSNk3a/6mJG4DXT4f+773/Ouf5jz88c1v/6sa2qy/2nHpz9DwyKDRq75nXk1/tvtC3rlvCdhy4LJEBQSdolAB6CyjngaIG4Lk3aNXtVX7Jfnsy9sTWx8ZQWHzphIU9Op1u8eIfVrt5e3n579v+ExN7++D+db9Z/Jt/C1288I1LYFrgG8Ybrpw7i3+mp0+f/uXbeV4+mz09t3j7HFjtvvWPP3z7Xxf913/e+89uSLcfXm97VhE1iwbOjx8/nv/d4s0b9ri6+fzL93/6L8v/y38/8D/+8/6Cf9r7/wS8ey6UzzJPeGhoaP6CH/Zu303HPSe9DvnD0t//txX/7X8e+b9+e+H3Ho89SK0kZ01bmhEWi6Wjo4NCoeDxeAwGU1hYKBaLR7L8YGBmAWxiGOfg2MQ84L/n/OvX77Qa68CgVq5QKwZUNbzBjApFn0Ldp1DJB9STH30K1Rb/7fiU4k9MzAPRaYKVy916e5SDSp3851B9ClVPnyqlXNEoUvYPTBZc1q/c7B9ASC8duyZuBF57D52JPsPqbehTqNOpOq5IP6Acsgef8moHVNrE5LTN2/aOrIk/mLgReO4JOvn+JFvOto9kKGGahF0Tvndrtdo5X88VSoz17arIivT9uD3zX61e9G7b4ksbD105NJ2BjBNx586d+/feDWhBhUD2uDRxCy54SYyXS+z2/2/z79BlBfhS1Qwben7g9u3bwdfDntOwfrhdy6Ld/QlH71Oz40oFP7psjUqb7sJ6PEqlct7CxUk1VReJz7Yjlq2OXLgj+exzOnXnmevh4eGzDjs7IAjq7u6urKwkEAhoNJpIJMLtOGCcBWxiGOdAp9N9/LbKtUCmA20DoFkGmJ2gtgsEBF1Do9Gjz2S3m0obZ/D+tWvXzsz8GrUFdKqBqB+we0B9F8AV9rquWTuSsTWazGqNXD21q3bu2JFdyFBbQJcatPYDbi+o7wTV7WD9tuN5eR/6bWVUq3sGZ9Z6kEwmbwvYN2AAsiEgGQB8GWB2AVo78N0akp+fbz/HBoFsmrq9b8Lsp77Bvq+9vzmYdtYNvX4tektQ2v1LaWQ0VR96A3f58uUZXc8Y7j6+639tzzHS5VVIL0/M9tO5LxC0prQq1cIFq2MyxF0zH/rQp+/LEme5PXf7U/hfdqQeDC+Lz2WLGUJAbwEZVG3gsRflnFnuG3dpuyJpkb85+ptVSM/tyUcelWALWc00AWC0gpCwt3fv3p1d2FnQ399fU1OTmJiIQqEyMjKamprgdhwwzgU2MYxzqKqq+ubbuQ+exYQ/i7vzGHn9Aeri3bjzdxHfL/d+9+7d6DNrmnXl7BkMGfTx8QkOCXvyCnH3CeLWo/gr9xEX7iL2Hb//3dx548fUGExQYrlKOTSFPiEI8vLyOnL8/JNXiLtP4m49Ql4NR128Gxd6GzF3kSuBQAAAWKxQElXVO0MT5+bmLlq89NGLuPCncbcfI689QF68Gxd2G/HdIpekpCT7OWYrlFKh7lOOXRNbISutk3aTctMd5f5Px//5UFoYpq60RjjU2AqobEBtBmF3sX7+QSnEmuQ82nSONCIjt6CRVMzNLatFV6ecK7zwHzf+9O3DBaH59xLqqmuEwywRqOaDtIrh0w/yLryuTsypnixgLi09v5ZYyC4gczMpldFVqAMZB//4YO4/nf76t/4Lwl487lAASTfgtQN6C6BwQXaN4UZMw7uk+uTcScPm0VLyajLy64gF7IISTkY59W1VdEDyrj/c+/a/H/rjfwR8V9DEbu0Gok7QIAaVfFAuAMFhL+/cuTOjf5dZoFQq6+rqkpOTEQhEWlpafX29Ujmb+VQwMFMCmxjGOXR0dFy5cuXcuXOXLl3y8N31vWvAxYsXz507d+7cOTqdPvrMcra2doJ2GQ5Bo9Hnzp07f/78qVOn/rBwy5EjRy5cuHDu3LmIiIjxvfK1wzZciXLYNEUCLQRBKBTKfnmXL192Wbdr2dqdly9ftn+nsbERAGA02wjlyn71zEwsEAjsv/jly5dXeQaODstmf2ijYbJA+NJBjf7jRjBHzrH3IXGNdz1dcDq5Pvm7JfOFElNXP+BLQZ0IVPEBtRmE3sEudN15/Dry6OWYSY5jV+LO3MBcupN85HL0skMh/+e+H//HmT9892Kxf9z+OZtcrj98MTAEJN2gSQJqBKCUDeIKh/ZfRIdceR9y1XHA41fjwm7iLt5K2nf+5bf7Av/n4UX/fPF/L3m9amvkwX337565h17qHvLgKV6mAjwpYIkBTQBK2SCl2nrhdWXwxfdHLkdPdKknriLP3Uo4d4uwM+zpf+ze8n8cnfebq/++ItJt29uQ/fce/XT6+cKFa0XtJnEPYLeBWiGg8n5xE2u12sbGxvT09NjY2MTERAaDAY9FgvmlgU0M43xwmdU3XqZP9LfFrCF22yx3LL33P1JpJxuYo9RaCRSl2TKzp51vMEWPonLGfFNnsCZRVAOa2Q/GeYUqfBLjYLCE0QhyKi1mC2hXtUfWRm5K3PRj3I/7M/en8lLtvRgtFsvCuYu5Ik2rDHDaQZ0IVPIBVQBC76DPnj07nR8tHBQ+oz3zS/BbjVkdRg4rkZYoh1UAgPDw8Ft3I3o1gN8BGiSgpgWU80BapW7OvCW9vb0TRbMBG6ObcYl8yQ3t5p3oHV4dXi+r1xs/juK4c+fOrfuvetQfw5ZyQAxJtdIjQCabrLbKaDWWtpWeKTizCrVqQ9KGl7UvuQqu8efsJ5lM9v2Py/lt+taeD/ehgg+oLSA4LMLpJjYYDHw+PyMjIzo6GoPBVFVVyeV/hb6YMP+YwCaGcT6IpNKJpiLaIJDH0Ih7Z9NvSKs3rNt7r0s2WauEboU5vUo9zcEAIzyLyRk/AUKts6ZQlUrt7E38JCr7/hsHn0h4vR0nkt8HpO5ahli2I3UHkoUc04dErVbPm7dQ0muTaYFEAfi9gCkFdZ3g0sOkM2fOTPITpWppLDN2e8r2FagVP2X9lMxLVho+2VC9e/fu/cfvNDYgHQRCOWjqArXtoLAJzFu4vKdnbBU2BCC2nP2w8qEP3scV7Xq28GyZtMxkc/BJ6NatWw+eRo0JS2KBb+cudmhiC2Shd9NvUm564DzWYNZcLbta010zPhOtp6fn+yXLpf1ApvlwH+qloK4bnLj8/vbt25Pch+ljMBhaW1tJJFJsbCwKhSotLe3unn2KGQzM7IBNDON8JplPbLFCqRXKXuVs9DakG163997ks5hae0x5NZqZlnQ6NPGAxpJWqRrSz75TxJOo7PA3GSNfyrSyVF5qSF7I0thVy6P8XtIiRAMihy9Uq9V/+MO/7ws6HnQkbN/B0N1BoQH7Q3fsP//9Cu+TJ0+OP79D3YFrwu3L2LcKtWpH6o5YZuz4CQp2bty4sXzlmuDjF346FLrnYGjg/tAdP4Vt3Hnyt//rdyMGgiCIK+e+or/yT/Z3Qbkczj2czk8f0wx8DFevXl2+0m1M2E07T/72//3daLGZrWZmD/Nh5cMNhA2u8a4niCdIIpLDVmV2urq6fv/7f/vp4Mmg4J/vw0+hOw5cmP/Dmps3b05yPVMyPDwsFosLCwvj4+NRKFRRUVFbWxvcERrmrwVsYhjnM4mJDSZbElU1qJ3NW950TNzUNjx+JOKUODSxTGnJqFLrDLM38cvogoevc4YsQ0Qh8TTptCfWcwNhw7OqZ6lMOrFusou0WCxZWVkIBAL1KQgEgsX62J+yV9ubxk8LyQtxx7hvTd76sublyLymiWhsbIyLixsdE41G4/H4zMxMo9EoHBDG1Mfszti9Br3mp8yfsE3YaTb3aGhoGBPWHjktLQ0AAAGI08d5VfNqe8p2N7RbcG5wKi9VoZ/64avBYEhNTUUikWMix8XFcTic6VzY+ICtra32XhxoNLqgoEAkEsEdoWH+6sAmhnE+k5hYqZ39QnM6Jq4R6MvZMx787tDEXQpzVrXKMFXy10RoTdowxNNFN323pGzxS/C7WXazUlpptBgBAAIpKGXNIGdtDIPDg3nCvLOks144r02Jmx5WPqzrqbPaZr+e0wBNXkfe4dzDHliPXem7YpgxokHHi/WZIrfKkQ3IXem7PLAeB7IPYBoxHeoOp0SeEfZmWMXFxXg8Ho1GFxUVCYVCg8Ew9SthYL4IsIlhnM8kJu4dtMxab9MxcVmTltEyY8k5NHGbzJRTo5lp8pfBYqiUVt4tv+uf6v+n+wu8XweQJeQh0ydVW3SBvpI7448LWpO2RFJymXzZL8HPL8HvdvntCmmFwTJ7nYzslnvhvLalbIugR7D7xg5JnB1StRTXhAvKCvJAe+xK3xVdH92iaHFK5BlhMBhEIpFdwFgstrCwsKWlRa+f/WcgGJhfCNjEMM5nEhO39hiJDLXVNptOTtMxMalOzWmfcWK2QxO3dBlzGRpHvUMcYINs9T31jysfb0nasg637kzBmSJJ0eUI1NN3DnKnKU1DrNbpXqTJaqrqqLpNub2BsMEH73Ox+GKRuGimDZxHozKo8lryzpDOrMOt25K05WHFQ0Y3w2xzQrNGuU6eyks9RjzmifXcnrI9oiaiqa/JYfeVXxSTySQWi8lkMhaLtXejFAqFsIBh/paBTQzjfCYxcZPEUMycQVuP0UxpYggCWTR1m2yyMieHODQxT2rMZ0wtvBZFyyv6q+0p29di1h7JPZLCSxkZ6vAiOv/+64wx50MQINUNtXRNfZENvQ2Pqx5vTNzoifU8TTqd05LTP2pK4EwxWoxlbWWXyZc9sZ4fdss7KifJlpo+WpM2X5R/mnTaA+uxKXHTo6pHtd21k01b+mUwmUytra12AaPRaBKJJBAI4G6UML8KYBPDOJ9JTFzN01XxZvnmOKWJzRYosVylmHkFsEMTN4gnS/7q0nQhG5A703a6oFz2ZuzFNGLaVe1jznFYxWS1QqkVyp6BCdegrYOtbxlv/ZP9XeNdg3ODU3gpvdoJK32nBIKg2u7a25TbXjgvd4z7+aLzZDH5c5bUI5it5oqOikvkS+4Yd2+8942yG1UdVU5R+4ywr4ALCgpQKFR8fHxBQUFLSwssYJhfF7CJYZzPJCYuZg41SWbZ1mNKE+uNNmzx4JQNtsbj0MSMFgfJX4PDg8nc5J8yf1qOWL41eWtkbeRElUhgAhMPG23J5YOD4/pxyrQyVANqZ9rOpXFLA9MC4xviOzWOK5GmSXN/89Pqp34JfqtQq0LyQnKFuRONQJ4prF7WnfI7HliP1fGrzxacJYvJQ8ZZ7nPMGrPZLBQKiUQiAoFAIpEFBQWtra1wEhbMrxTYxDDOZyIT22xQTo1G0jvLfcspTdynMidRVTNt6wEmMHEVT18v/LByHTIO5YvyQ/JCViBX+OB9nlQ94cl5U4Z1aOJ+tSWjSm38+R4M6AfS+GlB2UHLEMs2JW56Q3/TOtg6419gFFK1NLouekvSlh/jftyXuS+Rm9ivn/2e9mgECsEL2gu/BL9liGWHcw5nC7K//FBCexIWkUiMi4tDIBCFhYUSicRk+tI74TAwzgU2MYzzmcjEwyZbSoW6fxqDkhwypYmFXYYc+mQNKCbCoYlpXKhaoKjuqL5YfNEN7bYWs/ZayTVGF8MGTVf1Dk3cNwAKa839WlVRa9Ep0ikXlIsXzutBxYPPzFvuHupO4CTsz9q/DLFsa/LWWGbsZy6pR2hTtsUx4wJSA5Yjlu9K34VrwjlL7dNHr9cLhcL8/HwkEmlfAcMjgWH+noBNDON8JjKxQmNNq1JqZtu1akoTM0V6Mms226TPYnLuvU4b+dJgMdR01hxMvbYqxtsT6xlWFEYWk+2lwDNivIl1Jl0Sq3hL/FkvnLcn1vN66fXqzmqLbfYNNfu0fRnNGceIx9zQbpsSNz2nPW9WNM862mg6NZ0EDiEoO2h1/OodqTve170f/yD8l0aj0fB4PCKRGB8fj0aji4uLJRIJLGCYvz9gE8M4n4lM3N5nyq5Rz7RCd4QpTUxp0tKbZ5Oq8zKG9PB1DgCA2ct8Vv1sa/LWtRj3dTGH4+vSlcOzH4T3NCr3SWQeAMBgMdA6aXfL725J2vLDu7X7U88Ui4u1phmXFI8wODyYL8oPKwrzwnltIGy4T73/mc09RpBpZRnNGceJxz2wHv6J/s9pzzny2XSz+hwGBgaampoyMzPj4+NxOFxZWVlbWxu8BQ3zdwxsYhjnM5GJOW3DpLrZp/ZMbmIIACJDLeicTefC2/HINXf27c/Z74n1DM4NTuYmd6i6s6sNqtlsdX8kApkX9PBBJDPSP9l/HW7dqfxTWc1ZybQ20Wy3jbUmLaWdcq30mm+Cr1+C3/XS6+Xt5cPmWWbAjUY5rMwX5ocVhnnhvDYmbnxQ8YDeRTdbv9zq02az9fX11dbWpqWlxcfHJycnV1ZWdnZ2wr2gYf4RgE0M43wmMnEVT0fjz77KZXITW2xQUrlKrprBTq9YKUawEEHZQX9+sGB5hCeWjZUoJR+imUFm9ZBCM0sN8OS8qPqoZa/c//PB/GPEY4ncxJEi47ya4Q75zAxnspponbR71HsbEzd6470vFF8oaC1QGz7vYwIAAAC9WV/WVna15Kq9b9dNyk2qlPolK5EsFktXV1d1dXVSUlJ8fHx6ejqDwZDJZF++HwgMzF8R2MQwzmciExNrZ7lmtTO5ibXDNlzJoG54anf2ansT2AmHcg55YD0C0wNRbNSJFxEPIj9pwTGgsWRVq9S6mZm4TdmGYCL2Zux1x7gfIR7xCw++Ho0YfYLOYEutUPWrp/txoaG34WnV0y1JWzyxnqdIp7IEWX3avhldkkMsNgu9i36XencDYYM33vt80fmC1oIvmQhtMpna29upVCoej8dgMFlZWQ0NDQrF1DMhYGD+LoFNDON8HJrYYLKlV6p6Bmb/tG9yE3f2m9IqVZM8hFYb1FmCrJC8kDXoNf7J/s9pzxtkDfaZuK/jCu+9+iS1qmfAnE1T66c3iEmukxM4hIM5B9eg19iTm+wzkSKiCx+8zh59Zu+geTrzncRKcWRtpH1y0eGcw0ncpK6hrulcyZRw5JwnVU82Jm50x7ifzD+Z3ZIt18mdEnk66PX6lpaWwsJCDAaDRqOJRCKXy1WrnbC4h4H5VQObGMb5ODRxv9qaXq3W6Gf/2G9yEzdJHD+ENlqMJW0loQWhrkhXH7zPPeq92q6xvRjHVzFJZMYcmtpqnSy5TGvU5rbkhuSFrESu3JS46Vn1syZZ0+gap/G504IuY26NeqLxyTKdDN2I3pW+ayVy5e703fEN8VK1dJILmD7tqvb3de+3Jm9dFb8qKDsoiZPUM9TjlMjTYWhoiM1mZ2dnI5FILBZbVFQkEongNlgwMCPAJoZxPg5NLOoxZdNmOfvBzuQmpnKGRj+EtkG22u7aG2U33NBuq+NXXyi+MMnkovEm5nUYJkouM1lN5e3l54rOrUKtcse436Lcqu+pd5i3PN7EdIGOyhkbVmVQZTRnBGUHLY1builx01vGW+GA0OGPnilynRzXhNuVvmtp3NLtKdsRLMQXG0oIQVB/fz+DwUhJSYmJicHj8eXl5Z2dnXANEgzMeGATwzgfhyamNesquJ+1DJrcxAW1xp5+AADgyrlPqp744H1WIFeE5IWQRCSdaYqfO97EtS26yk+v1mKz1PXU3abc9sB6uKBcwgrDytvLJ59zMN7EBbWalo4PD4m1Jm2RuOhU/qmVyJWeWM8HFQ+cVS80ODyYJcg6nHN4OWL5esL6lzUvnTVveEqMRqNUKqVQKAQCITY2NjU1lU6nDwxMNj4LBgYGNjGM8xlvYhsEcmialq7Zp2uBERPLHDRPNprBM2LtA0rk7tTdrvGuB7MPpnBTpl8KPN7EFWw9t80GAIAgiN3Hfk57vjFxowvKJSQvJEeQM2be8ESMMTFkA0SaWSzT1HTWXCu9tg63bi1m7ZWSK9Udn9XcYwS1UU2WkEMLQ93Qbl44r3vUe6xe1ueHnQ4ajaa5uZlEImEwGBQKlZeXx+VyNRonzJmAgflHADYxjPMZb2KN3pZWqZKrPmtn0mq1rg4Ml8s/eX/vUnWlsFN2pe7/7o3LgYwD+Ea8XDvjFKTH0Xk3X6aN/g6pbii3qQnBRASmBa5BrwnKDkrkJM40uelJVPaDtx9Ssk1WU7GwOgB93Ru70RPrebbwbIGowCn1Qjqzjiql3ii74YvzXYdbd4V8hSqlfoFSYKvVKpfLmUymvQUHHo8vKSkRi8XwGAYYmJkCmxjG+Yw3saTXlF498+5aNisw62z6AduQDFJ1aLt4ty7f0wpqgZwrFZII1S+PZP3kEf19QOQ3Z1AnUNkpVn4OJKZAwgILN93Ezzbzcz4ewkKzuNQsLjWLS8wSqrmTYemqs/ZxrXIB0HTGxeKio5MBAACydao7CWyCB3L3SpTXiZwTiU2JMo1sdvfhdWzRrZfJ/AH+C9qLgNSAH6PWbk04mtmcqdA7oVzHaDHSu+gPKh5sTtrshfMKKwwjiUhOGXc4OVqttrW1lUKhJCUlodHolJQUGo3W3d0Nt+CAgZk1sIlhnM94E1dxdZRxEwY/AEGQSWcbklkVImtvo0VabWwpNHIzjSyskYUzsDAmFs7WSIC4aTYmvgQdlkDYfSJ2ybp3323BeT8qPl/XEG9so1Kp7WxmO+ioNEvKzZJys6jIJKF8+PPP3zE2E82CfJMg38TPNrFTDE3JZhYWasBD/AxR9vMS/AVC/vHDydu8kcs3vF0cFHehuhpt66kH6m6gUwCTFkx78IMdgUKwP/bcn2//6JfkdzjncCI3EVspaBJ/rq4gADXKGl/QXmxL2eaF8zqRfyKjOeOXrkSy2WwymYzJZObk5OBwOBwORyKR2Gz24KBzxizCwPyDA5sYxvmMMbHFCmVWa0SynxfEVhOk7bPKOJY2qpmfY2ThjHUoAxNjYmGMjQkGbpZZRLZ01FhkbDAoAToFMGiG1J2FzZlhpLP/cuUv3hifZ1XPWN2skWwpiw0kVWpkqtl0ZRrUK3J5yTviNv7w9C/bEjc8q3rKbC/raGnKK+nRN1Nt7BRTA87AQhujD+vXAAALb0lEQVSZ8QYmxsRJM7eSLZ21toFWyKCGHLm5XdUe3xC/P2u/X6LfN3dW/BR1rlX5YcphLs3QrZi9iQUKQVR9VGBaoCfW81DOIQKH8EsnQut0utbW1tLS0oSEBDQanZycXFVV1dbWBu8/w8A4F9jEMM5njIllaohQptDIpBZppYmTZmTEGWvjTA04EzfL0l5plfOtqg7b8CCwOsjnqu+qDy8P30zY7J/of4F0acHBA63d3WPO6eg3p1Qoh00zMLHBYiiRlFwuvuyL892VuWv53e0n3r6AwIfPCpI+kFPzc04WZIUMapumx6YQmjsZphaSqTHJwEQba2NNLJxNWAj6W4BB06/rzxfkn80/uw6zbmfKzsjaSKFS+CAy42lkvj1Ml8KcQlUaZnKRH347dUd8Y/y+zH0eWI+9GXsRLIRo4BdMhLZarTKZrK6uLisrC4VCYTCYvLy8pqam/v5+aKI6aBgYmM8DNjGM8xltYkjVVlUjzM8tM9bGmpqSzG0V1oFWaHgQTNpYuFHWeL/ivm+CrzvG/WzBWZKIpBxWmk2Q767HvX1jWzLRBdMdhmiFrLROmj1veR1m3RXylbK2MqPN+Cq28EHEx2ZY9UJ9adOkAa0mYNQClXSQk56ZeTAE6eoSvWhr1JzHuUdZPXUjZz2Lzh3JnaY160oaZjB8aXB4MIWXcjD7oGu86/aU7W9r39r7dv1C2OcPFhQUoNFoJBKZnJxcUVHR3t4+POyE8RIwMDCTA5sYxvkgU8rDHiQCQx/ESxqqfo/PZEva5cA0dTKRWCmOqInYmLhxBXJFcG5wBj+jX/dxKL3ZAvnsf9A38IkjLVaQVqkSdU9RH8WRcx5WPvTCebmgXE7lnypoLdBZP5YLRyBJ4W8zR74kN2obxFMYiN5Bv1V6ywfjsyFhQzg1nC4q0AnyoAY8xMIBGRMAEwDgaUzew/fZAAAIgKwaXVvf1KVKw5Zhkoh0nHh8JXKlb4Lv46rHTX2f9O1yIvbmz+Xl5QkJCVFRUWg0mkQi8fl8lerLNaCGgYEBsIlhnAUEQSqVSi6XDw4OvohOe33/Zj/pRkcFurapM7d2Ck12abpQDagdqTuWxi0NTAvENGFk2o/pynq9Xi6X9/f3i8XiFZsvslhNCoVCLpfb+xV3D1iSypUTdXIWK8VvGW+3JG35Me7HA9kH0vhpSsOHImOTydTf3y+Xy5VK5dWHqNBb0UqlUqFQdHb1pFIV7X0OWnZAAGL2Mu+U3/HAerjGu4YVhlHaKJ8097AYLTJ2NzlCXngPyFk3nuJDb8UqlUpGQ2tMlkhvmNDEJqupUlp5iXxpdfzqtZi110qv0bvoTpk3PAaLxWIfPpiZmRkTExMdHW1vviGTySwWJ9Q0w8DAzALYxDDOgc/nL1q0eMHCH+YtWLLdz5ONPbPJfcXCFT5nn1LK6yQOXyLTylL5qQdzDq5ArtictDmyNnJkKOFoQkJCvp3z3cLFS+YtWPL1vJVz5/84d8GPf5mzwM9vvdVqpbD15eyxO8mdmk50I3pPxp4VyBU7knegGlC92t4x5xw9esQedtH3S/8yf8Wf566Yt2jpnHk/zP/R7UVCk/bTnCReP+959fONiRtXIlcG5wZnC7Inau7B5/PnzF2w39+DjTv/5vzOb+Yum7do6Tff/fCHr74pLy8fc7IVstb31IdXhHvjvV1QLqdJp8listHR8/LPwWq19vf3NzU1EYnE+Pj49+/f4/H40tJSOPcKBuZvBNjEMM6hurp6latHU4uK2aJt5PezWJL0isHofFXgqUgUCjX6zIHhgTxh3qn8U25ot/WE9Y+rHk/e5dHf3x+BzeFLtbV8bWWjiswcItVpXyewVi5f2SnTJJcPqX9+/No71JvKSz2Uc8g+bekN481EDZwhCNq8eQsqIY8v1dbxtVWN6hKmmsTQZlQOnbmTnEz+UBQkGhTF1MfsTNvpgnLZn7U/gZ0wZb1QXl6e9/qtdJ6S2zKgrXrPrKgk1WuzaJrV3oHp6ekjP50j57yiv/JP9neNdz2SeySzOdO5Qwnt9uVyuQUFBXg8PiYmBovFFhQU8Hi8oaFpPVOHgYH5YsAmhnEOdDp9nffG9j4gkQNuFyjnARRZj6uANgScwuPxAAC9RV/VXXW36u629G3b0rc9oT9pUjRNJ/LuwMCkjLIeNWjpAWwpoLeCSiGIyxItX+ZKoqkZAmjIPFTWUXaFcmVz6ubArMC39W9bVC1Thg0ICEjJLu9RA2EP4EhBrRhUCgCZA16ndmXUNeeIck4WndyQsuEw8TCeh5cbp1uwS6FQNm8N7BwAgh7QypPweT1VQkBtBr4bQ9LT08UqcUx9zJ6MPW5otwPZB/BsfO/Q2MX6rDGZTL29vY2NjYWFhQQCwT74iEQiNTY2KhQK26QpcjAwMH9FYBPDOAc6ne7ptUHUZWnpBk1toIpny6abSjhg64Hzpx6dCq96sOq9279en7Pm6dbw9KhSRiOH28PmdNc1SugsEb1h4oMl8vLdjE8pkioAVwqYraCqGZRxQVym2H3XqVP45BO5F5ZFuv7+2hyfl7tf5KAr6nlcbm8Tp6uuUTJJ2Bqm0Gv9zsQMirQf8KSA1QpoAlDOBYk1fV6I01+FL/7jtR8Co0+girLpLBGPJ2tgd9Q2iie7zgYRvUFU2yR+GYneEnBIIgMtnaChDdQIAZUH8DTp98e8V4av9CX47s3cG1Mf0zrY6pTbrtFo2tvba2tr8/LysFgsCoUiEAhFRUVsNlsul8N9r2BgfhXAJoZxDp+YWAJqW0AlH5Rxgf/xC388+0eXpxtdQw9vO/PwYFjs0QvIA6FRe8+83XPm9eTH3jNvd59+/ef5bmNMXMoGp5MTvn60Ysnb1SsfbFxzNmTHqSfB5xFHziP3h76fMrI97JyVgUnZtE9MzAGxZT3zT21aGLBxb9jboxeQh8/H/XT23XQu1X7sP/d+tf+57Qcu203cKAH0FlDBA2E5iN+c/JfT+NOfP23JbDb39fXx+XwKhZKamopGo9FodFpaWnl5OZ/PHxwchNe+MDC/OmATwziHMSZmtIByLijlAf+fzr2IfKHXWbQay5DGqFLrlGrtoGpoOodSrR1QDm3dth2fUjzaxBQuuJyYumDbAkmPRDdk1mosGrVBpdbNKKz/1gBCeqlU8cHENQJQ1GCLK9R7rD+GxSbo9RalarrXOXJotMMpqembt+0dbWIqD2Qxh1b77SKTybO4sSaTSS6XNzc3V1RU5ObmotHo+Ph4AoGQl5dXW1srlUrh574wML92YBPDOAc6ne7jt7VfB/r0oH0QCPoAqwvUdYOdQdfQaPTnRN61a2dWPl1jBV0a0KoA7F7A7AaEIoWbi+fndH3auWNnThFDYwXdGiBWAJ4M1HcCqhj4bT+WlZU167BkMnlbwL5BI+jTgrZB0NwHWN2AIQV+245Hvn3b0dExyTVDEGQ2mwcHByUSCZPJJJPJ9lUvEonE4/HZ2dmVlZUtLS0KhQKuOIKB+XsCNjGMc6iurv7zN3Nuhb++GR559U7khZuRZ69Hnr4eufBHj/fv339OZB8fn/2HTt17HHn9XuTl25HnbkSevR65K/jmnDlzZ90BCoIgLy+voODTI2HP34w8ez3y1LXIOQtXJiQkTB1iAvLy8uYv/OHOw8ib9yOv/HwfTl6N/Gbesgf376HRaAKBQCaT6XQ6i8VisVgMBqOsrKygoCArK4tAICAQiNjYWBwOl5ycTCKRGAxGW1vbwMCAyeSgvhkGBubvA9jEMM6hv7///fv3LxzB539Wm8a8vDyHYRMSEj4nIyk3N9dh2BcvXgiFjmufpkNXV9fbt2/Hx3z16pVUKtXr9Ww2u6SkJDs7OysrKysrKycnh0wmV1RUMJlMoVAok8k0Go3Z/ItPF4aBgfnb4f8HhhRL53W6ckM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37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269" y="1423988"/>
            <a:ext cx="7252020" cy="474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12775" y="6172200"/>
            <a:ext cx="7388225" cy="435825"/>
          </a:xfrm>
          <a:prstGeom prst="rect">
            <a:avLst/>
          </a:prstGeom>
          <a:noFill/>
        </p:spPr>
        <p:txBody>
          <a:bodyPr wrap="square" rtlCol="0">
            <a:spAutoFit/>
          </a:bodyPr>
          <a:lstStyle/>
          <a:p>
            <a:pPr algn="ctr"/>
            <a:r>
              <a:rPr lang="en-US" sz="2400" b="1" dirty="0">
                <a:solidFill>
                  <a:schemeClr val="tx1"/>
                </a:solidFill>
              </a:rPr>
              <a:t>4x4x4 3D-Torus Logical Deployment Diagram</a:t>
            </a:r>
          </a:p>
        </p:txBody>
      </p:sp>
    </p:spTree>
    <p:extLst>
      <p:ext uri="{BB962C8B-B14F-4D97-AF65-F5344CB8AC3E}">
        <p14:creationId xmlns:p14="http://schemas.microsoft.com/office/powerpoint/2010/main" val="3446155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idx="11"/>
          </p:nvPr>
        </p:nvSpPr>
        <p:spPr/>
        <p:txBody>
          <a:bodyPr/>
          <a:lstStyle/>
          <a:p>
            <a:r>
              <a:rPr lang="en-GB" smtClean="0"/>
              <a:t>Introduction to Parallel Processing</a:t>
            </a:r>
            <a:endParaRPr lang="en-GB"/>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3440"/>
            <a:ext cx="7696200" cy="643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2400" y="6477000"/>
            <a:ext cx="5791200" cy="607602"/>
          </a:xfrm>
          <a:prstGeom prst="rect">
            <a:avLst/>
          </a:prstGeom>
          <a:noFill/>
        </p:spPr>
        <p:txBody>
          <a:bodyPr wrap="square" rtlCol="0">
            <a:spAutoFit/>
          </a:bodyPr>
          <a:lstStyle/>
          <a:p>
            <a:pPr algn="l" rtl="0"/>
            <a:r>
              <a:rPr lang="en-US" i="1" dirty="0">
                <a:solidFill>
                  <a:srgbClr val="000000"/>
                </a:solidFill>
                <a:latin typeface="Times New Roman" pitchFamily="16" charset="0"/>
              </a:rPr>
              <a:t>Image courtesy of </a:t>
            </a:r>
            <a:r>
              <a:rPr lang="en-US" i="1" dirty="0" err="1">
                <a:solidFill>
                  <a:srgbClr val="000000"/>
                </a:solidFill>
                <a:latin typeface="Times New Roman" pitchFamily="16" charset="0"/>
              </a:rPr>
              <a:t>Ioan</a:t>
            </a:r>
            <a:r>
              <a:rPr lang="en-US" i="1" dirty="0">
                <a:solidFill>
                  <a:srgbClr val="000000"/>
                </a:solidFill>
                <a:latin typeface="Times New Roman" pitchFamily="16" charset="0"/>
              </a:rPr>
              <a:t> </a:t>
            </a:r>
            <a:r>
              <a:rPr lang="en-US" i="1" dirty="0" err="1">
                <a:solidFill>
                  <a:srgbClr val="000000"/>
                </a:solidFill>
                <a:latin typeface="Times New Roman" pitchFamily="16" charset="0"/>
              </a:rPr>
              <a:t>Raicu</a:t>
            </a:r>
            <a:r>
              <a:rPr lang="en-US" i="1" dirty="0">
                <a:solidFill>
                  <a:srgbClr val="000000"/>
                </a:solidFill>
                <a:latin typeface="Times New Roman" pitchFamily="16" charset="0"/>
              </a:rPr>
              <a:t>, University of Chicago.</a:t>
            </a:r>
          </a:p>
          <a:p>
            <a:pPr algn="l" rtl="0"/>
            <a:endParaRPr lang="en-US" dirty="0"/>
          </a:p>
        </p:txBody>
      </p:sp>
      <p:sp>
        <p:nvSpPr>
          <p:cNvPr id="4" name="TextBox 3"/>
          <p:cNvSpPr txBox="1"/>
          <p:nvPr/>
        </p:nvSpPr>
        <p:spPr>
          <a:xfrm rot="16200000">
            <a:off x="5625281" y="3339281"/>
            <a:ext cx="6172200" cy="865237"/>
          </a:xfrm>
          <a:prstGeom prst="rect">
            <a:avLst/>
          </a:prstGeom>
          <a:noFill/>
        </p:spPr>
        <p:txBody>
          <a:bodyPr wrap="square" rtlCol="0">
            <a:spAutoFit/>
          </a:bodyPr>
          <a:lstStyle/>
          <a:p>
            <a:pPr algn="ctr" rtl="0"/>
            <a:r>
              <a:rPr lang="en-US" b="1" i="1" dirty="0" err="1">
                <a:solidFill>
                  <a:schemeClr val="tx1"/>
                </a:solidFill>
              </a:rPr>
              <a:t>iSGTW</a:t>
            </a:r>
            <a:r>
              <a:rPr lang="en-US" b="1" dirty="0">
                <a:solidFill>
                  <a:schemeClr val="tx1"/>
                </a:solidFill>
              </a:rPr>
              <a:t> Opinion - Many Task Computing: Bridging the performance-throughput </a:t>
            </a:r>
            <a:r>
              <a:rPr lang="en-US" b="1" dirty="0" smtClean="0">
                <a:solidFill>
                  <a:schemeClr val="tx1"/>
                </a:solidFill>
              </a:rPr>
              <a:t>gap. </a:t>
            </a:r>
            <a:r>
              <a:rPr lang="en-US" cap="all" dirty="0">
                <a:solidFill>
                  <a:schemeClr val="tx1"/>
                </a:solidFill>
              </a:rPr>
              <a:t> JANUARY 28, 2009</a:t>
            </a:r>
            <a:endParaRPr lang="en-US" b="1" dirty="0">
              <a:solidFill>
                <a:schemeClr val="tx1"/>
              </a:solidFill>
            </a:endParaRPr>
          </a:p>
          <a:p>
            <a:pPr algn="l" rtl="0"/>
            <a:endParaRPr lang="en-US" dirty="0">
              <a:solidFill>
                <a:schemeClr val="tx1"/>
              </a:solidFill>
            </a:endParaRPr>
          </a:p>
        </p:txBody>
      </p:sp>
    </p:spTree>
    <p:extLst>
      <p:ext uri="{BB962C8B-B14F-4D97-AF65-F5344CB8AC3E}">
        <p14:creationId xmlns:p14="http://schemas.microsoft.com/office/powerpoint/2010/main" val="32318040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52225"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A </a:t>
            </a:r>
            <a:r>
              <a:rPr lang="en-GB" b="1" dirty="0" smtClean="0"/>
              <a:t>Binary</a:t>
            </a:r>
            <a:endParaRPr lang="en-GB" b="1" dirty="0"/>
          </a:p>
        </p:txBody>
      </p:sp>
      <p:pic>
        <p:nvPicPr>
          <p:cNvPr id="52226" name="Picture 2"/>
          <p:cNvPicPr>
            <a:picLocks noChangeAspect="1" noChangeArrowheads="1"/>
          </p:cNvPicPr>
          <p:nvPr/>
        </p:nvPicPr>
        <p:blipFill>
          <a:blip r:embed="rId3" cstate="print"/>
          <a:srcRect/>
          <a:stretch>
            <a:fillRect/>
          </a:stretch>
        </p:blipFill>
        <p:spPr bwMode="auto">
          <a:xfrm>
            <a:off x="304800" y="2498725"/>
            <a:ext cx="8534400" cy="3421063"/>
          </a:xfrm>
          <a:prstGeom prst="rect">
            <a:avLst/>
          </a:prstGeom>
          <a:noFill/>
          <a:ln w="9525">
            <a:noFill/>
            <a:round/>
            <a:headEnd/>
            <a:tailEnd/>
          </a:ln>
          <a:effectLst/>
        </p:spPr>
      </p:pic>
      <p:sp>
        <p:nvSpPr>
          <p:cNvPr id="52227" name="Text Box 3"/>
          <p:cNvSpPr txBox="1">
            <a:spLocks noChangeArrowheads="1"/>
          </p:cNvSpPr>
          <p:nvPr/>
        </p:nvSpPr>
        <p:spPr bwMode="auto">
          <a:xfrm>
            <a:off x="2133600" y="1905000"/>
            <a:ext cx="5638800" cy="460375"/>
          </a:xfrm>
          <a:prstGeom prst="rect">
            <a:avLst/>
          </a:prstGeom>
          <a:noFill/>
          <a:ln w="9525">
            <a:noFill/>
            <a:round/>
            <a:headEnd/>
            <a:tailEnd/>
          </a:ln>
          <a:effectLst/>
        </p:spPr>
        <p:txBody>
          <a:bodyPr lIns="90000" tIns="46800" rIns="90000" bIns="46800">
            <a:spAutoFit/>
          </a:bodyPr>
          <a:lstStyle/>
          <a:p>
            <a:pPr algn="l" rtl="0">
              <a:lnSpc>
                <a:spcPct val="100000"/>
              </a:lnSpc>
              <a:spcBef>
                <a:spcPts val="1500"/>
              </a:spcBef>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a:solidFill>
                  <a:srgbClr val="000000"/>
                </a:solidFill>
                <a:latin typeface="Times New Roman" pitchFamily="16" charset="0"/>
                <a:cs typeface="Times New Roman" pitchFamily="16" charset="0"/>
              </a:rPr>
              <a:t>Fat tree: Thinking Machine CM5, 1993</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53249"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t>4D Hypercube Network</a:t>
            </a:r>
          </a:p>
        </p:txBody>
      </p:sp>
      <p:pic>
        <p:nvPicPr>
          <p:cNvPr id="53250" name="Picture 2"/>
          <p:cNvPicPr>
            <a:picLocks noChangeAspect="1" noChangeArrowheads="1"/>
          </p:cNvPicPr>
          <p:nvPr/>
        </p:nvPicPr>
        <p:blipFill>
          <a:blip r:embed="rId3" cstate="print"/>
          <a:srcRect/>
          <a:stretch>
            <a:fillRect/>
          </a:stretch>
        </p:blipFill>
        <p:spPr bwMode="auto">
          <a:xfrm>
            <a:off x="533400" y="2438400"/>
            <a:ext cx="8229600" cy="3859213"/>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54273" name="Rectangle 1"/>
          <p:cNvSpPr>
            <a:spLocks noGrp="1" noChangeArrowheads="1"/>
          </p:cNvSpPr>
          <p:nvPr>
            <p:ph type="title"/>
          </p:nvPr>
        </p:nvSpPr>
        <p:spPr>
          <a:xfrm>
            <a:off x="457200" y="319088"/>
            <a:ext cx="8229600" cy="1143000"/>
          </a:xfrm>
          <a:ln/>
        </p:spPr>
        <p:txBody>
          <a:bodyPr lIns="0" tIns="0" rIns="0" bIns="0"/>
          <a:lstStyle/>
          <a:p>
            <a:endParaRPr lang="en-US"/>
          </a:p>
        </p:txBody>
      </p:sp>
      <p:sp>
        <p:nvSpPr>
          <p:cNvPr id="54274" name="Rectangle 2"/>
          <p:cNvSpPr>
            <a:spLocks noGrp="1" noChangeArrowheads="1"/>
          </p:cNvSpPr>
          <p:nvPr>
            <p:ph type="body" idx="1"/>
          </p:nvPr>
        </p:nvSpPr>
        <p:spPr>
          <a:xfrm>
            <a:off x="457200" y="1600200"/>
            <a:ext cx="8382000" cy="4525963"/>
          </a:xfrm>
          <a:ln/>
        </p:spPr>
        <p:txBody>
          <a:bodyPr/>
          <a:lstStyle/>
          <a:p>
            <a:pPr algn="l" rtl="0">
              <a:lnSpc>
                <a:spcPct val="90000"/>
              </a:lnSpc>
              <a:spcBef>
                <a:spcPts val="600"/>
              </a:spcBef>
            </a:pPr>
            <a:r>
              <a:rPr lang="en-GB" sz="2400" dirty="0"/>
              <a:t>Motivation</a:t>
            </a:r>
          </a:p>
          <a:p>
            <a:pPr algn="l" rtl="0">
              <a:lnSpc>
                <a:spcPct val="90000"/>
              </a:lnSpc>
              <a:spcBef>
                <a:spcPts val="600"/>
              </a:spcBef>
            </a:pPr>
            <a:r>
              <a:rPr lang="en-GB" sz="2400" dirty="0"/>
              <a:t>Basic terms</a:t>
            </a:r>
          </a:p>
          <a:p>
            <a:pPr algn="l" rtl="0">
              <a:lnSpc>
                <a:spcPct val="90000"/>
              </a:lnSpc>
              <a:spcBef>
                <a:spcPts val="600"/>
              </a:spcBef>
            </a:pPr>
            <a:r>
              <a:rPr lang="en-GB" sz="2400" dirty="0"/>
              <a:t>Methods of Parallelization</a:t>
            </a:r>
          </a:p>
          <a:p>
            <a:pPr algn="l" rtl="0">
              <a:lnSpc>
                <a:spcPct val="90000"/>
              </a:lnSpc>
              <a:spcBef>
                <a:spcPts val="700"/>
              </a:spcBef>
              <a:buClr>
                <a:srgbClr val="333399"/>
              </a:buClr>
            </a:pPr>
            <a:r>
              <a:rPr lang="en-GB" sz="2800" b="1" dirty="0">
                <a:solidFill>
                  <a:srgbClr val="333399"/>
                </a:solidFill>
              </a:rPr>
              <a:t>Examples</a:t>
            </a:r>
          </a:p>
          <a:p>
            <a:pPr algn="l" rtl="0">
              <a:lnSpc>
                <a:spcPct val="90000"/>
              </a:lnSpc>
              <a:spcBef>
                <a:spcPts val="600"/>
              </a:spcBef>
            </a:pPr>
            <a:r>
              <a:rPr lang="en-GB" sz="2400" dirty="0"/>
              <a:t>Profiling, Benchmarking and                             Performance Tuning</a:t>
            </a:r>
          </a:p>
          <a:p>
            <a:pPr algn="l" rtl="0">
              <a:lnSpc>
                <a:spcPct val="90000"/>
              </a:lnSpc>
              <a:spcBef>
                <a:spcPts val="600"/>
              </a:spcBef>
            </a:pPr>
            <a:r>
              <a:rPr lang="en-GB" sz="2400" dirty="0"/>
              <a:t>Common H/W</a:t>
            </a:r>
          </a:p>
          <a:p>
            <a:pPr algn="l" rtl="0">
              <a:lnSpc>
                <a:spcPct val="90000"/>
              </a:lnSpc>
              <a:spcBef>
                <a:spcPts val="600"/>
              </a:spcBef>
            </a:pPr>
            <a:r>
              <a:rPr lang="en-GB" sz="2400" dirty="0"/>
              <a:t>Supercomputers</a:t>
            </a:r>
          </a:p>
          <a:p>
            <a:pPr algn="l" rtl="0">
              <a:lnSpc>
                <a:spcPct val="90000"/>
              </a:lnSpc>
              <a:spcBef>
                <a:spcPts val="600"/>
              </a:spcBef>
            </a:pPr>
            <a:r>
              <a:rPr lang="en-GB" sz="2400" dirty="0"/>
              <a:t>HTC and Condor</a:t>
            </a:r>
          </a:p>
          <a:p>
            <a:pPr algn="l" rtl="0">
              <a:lnSpc>
                <a:spcPct val="90000"/>
              </a:lnSpc>
              <a:spcBef>
                <a:spcPts val="600"/>
              </a:spcBef>
            </a:pPr>
            <a:r>
              <a:rPr lang="en-GB" sz="2400" dirty="0"/>
              <a:t>The Grid</a:t>
            </a:r>
          </a:p>
          <a:p>
            <a:pPr algn="l" rtl="0">
              <a:lnSpc>
                <a:spcPct val="90000"/>
              </a:lnSpc>
              <a:spcBef>
                <a:spcPts val="600"/>
              </a:spcBef>
            </a:pPr>
            <a:r>
              <a:rPr lang="en-GB" sz="2400" dirty="0"/>
              <a:t>Future trends</a:t>
            </a:r>
          </a:p>
        </p:txBody>
      </p:sp>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55297"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a:t>Example #1</a:t>
            </a:r>
            <a:r>
              <a:rPr lang="en-GB" sz="4000" b="1" dirty="0"/>
              <a:t/>
            </a:r>
            <a:br>
              <a:rPr lang="en-GB" sz="4000" b="1" dirty="0"/>
            </a:br>
            <a:r>
              <a:rPr lang="en-GB" sz="4000" b="1" dirty="0"/>
              <a:t>The car of the future</a:t>
            </a:r>
          </a:p>
        </p:txBody>
      </p:sp>
      <p:pic>
        <p:nvPicPr>
          <p:cNvPr id="55298" name="Picture 2"/>
          <p:cNvPicPr>
            <a:picLocks noChangeAspect="1" noChangeArrowheads="1"/>
          </p:cNvPicPr>
          <p:nvPr/>
        </p:nvPicPr>
        <p:blipFill>
          <a:blip r:embed="rId3" cstate="print"/>
          <a:srcRect/>
          <a:stretch>
            <a:fillRect/>
          </a:stretch>
        </p:blipFill>
        <p:spPr bwMode="auto">
          <a:xfrm>
            <a:off x="762000" y="1752600"/>
            <a:ext cx="6096000" cy="2125663"/>
          </a:xfrm>
          <a:prstGeom prst="rect">
            <a:avLst/>
          </a:prstGeom>
          <a:noFill/>
          <a:ln w="9525">
            <a:noFill/>
            <a:round/>
            <a:headEnd/>
            <a:tailEnd/>
          </a:ln>
          <a:effectLst/>
        </p:spPr>
      </p:pic>
      <p:sp>
        <p:nvSpPr>
          <p:cNvPr id="55299" name="Text Box 3"/>
          <p:cNvSpPr txBox="1">
            <a:spLocks noChangeArrowheads="1"/>
          </p:cNvSpPr>
          <p:nvPr/>
        </p:nvSpPr>
        <p:spPr bwMode="auto">
          <a:xfrm>
            <a:off x="533400" y="4648200"/>
            <a:ext cx="6477000" cy="368300"/>
          </a:xfrm>
          <a:prstGeom prst="rect">
            <a:avLst/>
          </a:prstGeom>
          <a:noFill/>
          <a:ln w="9525">
            <a:noFill/>
            <a:round/>
            <a:headEnd/>
            <a:tailEnd/>
          </a:ln>
          <a:effectLst/>
        </p:spPr>
        <p:txBody>
          <a:bodyPr lIns="90000" tIns="46800" rIns="90000" bIns="46800">
            <a:spAutoFit/>
          </a:bodyPr>
          <a:lstStyle/>
          <a:p>
            <a:pPr algn="l" rtl="0">
              <a:lnSpc>
                <a:spcPct val="100000"/>
              </a:lnSpc>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Reference: SC04 S2: Parallel Computing 101 tutorial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56321" name="Rectangle 1"/>
          <p:cNvSpPr>
            <a:spLocks noGrp="1" noChangeArrowheads="1"/>
          </p:cNvSpPr>
          <p:nvPr>
            <p:ph type="title"/>
          </p:nvPr>
        </p:nvSpPr>
        <p:spPr>
          <a:xfrm>
            <a:off x="457200" y="274638"/>
            <a:ext cx="8229600" cy="1143000"/>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A Distributed Car</a:t>
            </a:r>
          </a:p>
        </p:txBody>
      </p:sp>
      <p:pic>
        <p:nvPicPr>
          <p:cNvPr id="56322" name="Picture 2"/>
          <p:cNvPicPr>
            <a:picLocks noChangeAspect="1" noChangeArrowheads="1"/>
          </p:cNvPicPr>
          <p:nvPr/>
        </p:nvPicPr>
        <p:blipFill>
          <a:blip r:embed="rId3" cstate="print"/>
          <a:srcRect/>
          <a:stretch>
            <a:fillRect/>
          </a:stretch>
        </p:blipFill>
        <p:spPr bwMode="auto">
          <a:xfrm>
            <a:off x="228600" y="1219200"/>
            <a:ext cx="6705600" cy="3751263"/>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57345"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Halos</a:t>
            </a:r>
          </a:p>
        </p:txBody>
      </p:sp>
      <p:pic>
        <p:nvPicPr>
          <p:cNvPr id="57346" name="Picture 2"/>
          <p:cNvPicPr>
            <a:picLocks noChangeAspect="1" noChangeArrowheads="1"/>
          </p:cNvPicPr>
          <p:nvPr/>
        </p:nvPicPr>
        <p:blipFill>
          <a:blip r:embed="rId3" cstate="print"/>
          <a:srcRect/>
          <a:stretch>
            <a:fillRect/>
          </a:stretch>
        </p:blipFill>
        <p:spPr bwMode="auto">
          <a:xfrm>
            <a:off x="381000" y="1524000"/>
            <a:ext cx="6400800" cy="3627438"/>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58369" name="Rectangle 1"/>
          <p:cNvSpPr>
            <a:spLocks noGrp="1" noChangeArrowheads="1"/>
          </p:cNvSpPr>
          <p:nvPr>
            <p:ph type="title"/>
          </p:nvPr>
        </p:nvSpPr>
        <p:spPr>
          <a:xfrm>
            <a:off x="457200" y="319088"/>
            <a:ext cx="8229600" cy="1143000"/>
          </a:xfrm>
          <a:ln/>
        </p:spPr>
        <p:txBody>
          <a:bodyPr lIns="0" tIns="0" rIns="0" bIns="0"/>
          <a:lstStyle/>
          <a:p>
            <a:r>
              <a:rPr lang="en-US" b="1" dirty="0" smtClean="0"/>
              <a:t>Ghost points</a:t>
            </a:r>
            <a:endParaRPr lang="en-US" b="1" dirty="0"/>
          </a:p>
        </p:txBody>
      </p:sp>
      <p:pic>
        <p:nvPicPr>
          <p:cNvPr id="58370" name="Picture 2"/>
          <p:cNvPicPr>
            <a:picLocks noChangeAspect="1" noChangeArrowheads="1"/>
          </p:cNvPicPr>
          <p:nvPr/>
        </p:nvPicPr>
        <p:blipFill>
          <a:blip r:embed="rId3" cstate="print"/>
          <a:srcRect/>
          <a:stretch>
            <a:fillRect/>
          </a:stretch>
        </p:blipFill>
        <p:spPr bwMode="auto">
          <a:xfrm>
            <a:off x="762000" y="1474788"/>
            <a:ext cx="7772400" cy="468312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idx="4294967295"/>
          </p:nvPr>
        </p:nvSpPr>
        <p:spPr>
          <a:xfrm>
            <a:off x="6324600" y="6245225"/>
            <a:ext cx="2360613" cy="474663"/>
          </a:xfrm>
          <a:prstGeom prst="rect">
            <a:avLst/>
          </a:prstGeom>
        </p:spPr>
        <p:txBody>
          <a:bodyPr/>
          <a:lstStyle/>
          <a:p>
            <a:r>
              <a:rPr lang="en-GB"/>
              <a:t>October 2005, Lecture #1</a:t>
            </a:r>
          </a:p>
        </p:txBody>
      </p:sp>
      <p:sp>
        <p:nvSpPr>
          <p:cNvPr id="7"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59393" name="Rectangle 1"/>
          <p:cNvSpPr>
            <a:spLocks noGrp="1" noChangeArrowheads="1"/>
          </p:cNvSpPr>
          <p:nvPr>
            <p:ph type="title"/>
          </p:nvPr>
        </p:nvSpPr>
        <p:spPr>
          <a:xfrm>
            <a:off x="685800" y="533400"/>
            <a:ext cx="7772400" cy="12954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a:t>Example #2:</a:t>
            </a:r>
            <a:br>
              <a:rPr lang="en-GB" sz="3200" b="1"/>
            </a:br>
            <a:r>
              <a:rPr lang="en-GB" b="1"/>
              <a:t>Collisions of Billiard Balls</a:t>
            </a:r>
          </a:p>
        </p:txBody>
      </p:sp>
      <p:sp>
        <p:nvSpPr>
          <p:cNvPr id="59394" name="Rectangle 2"/>
          <p:cNvSpPr>
            <a:spLocks noGrp="1" noChangeArrowheads="1"/>
          </p:cNvSpPr>
          <p:nvPr>
            <p:ph type="body" idx="1"/>
          </p:nvPr>
        </p:nvSpPr>
        <p:spPr>
          <a:xfrm>
            <a:off x="457200" y="1600200"/>
            <a:ext cx="8229600" cy="2095500"/>
          </a:xfrm>
          <a:ln/>
        </p:spPr>
        <p:txBody>
          <a:bodyPr/>
          <a:lstStyle/>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t>MPI Parallel Code</a:t>
            </a:r>
          </a:p>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t>MPE library is used for the real-time graphics</a:t>
            </a:r>
          </a:p>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t>Each </a:t>
            </a:r>
            <a:r>
              <a:rPr lang="en-GB" sz="2800" u="sng"/>
              <a:t>process</a:t>
            </a:r>
            <a:r>
              <a:rPr lang="en-GB" sz="2800"/>
              <a:t> is responsible to a single ball</a:t>
            </a:r>
          </a:p>
        </p:txBody>
      </p:sp>
      <p:pic>
        <p:nvPicPr>
          <p:cNvPr id="59395" name="Picture 3"/>
          <p:cNvPicPr>
            <a:picLocks noChangeAspect="1" noChangeArrowheads="1"/>
          </p:cNvPicPr>
          <p:nvPr/>
        </p:nvPicPr>
        <p:blipFill>
          <a:blip r:embed="rId3" cstate="print"/>
          <a:srcRect/>
          <a:stretch>
            <a:fillRect/>
          </a:stretch>
        </p:blipFill>
        <p:spPr bwMode="auto">
          <a:xfrm>
            <a:off x="0" y="3459163"/>
            <a:ext cx="4876800" cy="3398837"/>
          </a:xfrm>
          <a:prstGeom prst="rect">
            <a:avLst/>
          </a:prstGeom>
          <a:noFill/>
          <a:ln w="9525">
            <a:noFill/>
            <a:round/>
            <a:headEnd/>
            <a:tailEnd/>
          </a:ln>
          <a:effectLst/>
        </p:spPr>
      </p:pic>
      <p:pic>
        <p:nvPicPr>
          <p:cNvPr id="59396" name="Picture 4"/>
          <p:cNvPicPr>
            <a:picLocks noChangeAspect="1" noChangeArrowheads="1"/>
          </p:cNvPicPr>
          <p:nvPr/>
        </p:nvPicPr>
        <p:blipFill>
          <a:blip r:embed="rId4" cstate="print"/>
          <a:srcRect/>
          <a:stretch>
            <a:fillRect/>
          </a:stretch>
        </p:blipFill>
        <p:spPr bwMode="auto">
          <a:xfrm>
            <a:off x="5181600" y="3440113"/>
            <a:ext cx="3962400" cy="3417887"/>
          </a:xfrm>
          <a:prstGeom prst="rect">
            <a:avLst/>
          </a:prstGeom>
          <a:noFill/>
          <a:ln w="9525">
            <a:noFill/>
            <a:round/>
            <a:headEnd/>
            <a:tailEnd/>
          </a:ln>
          <a:effectLst/>
        </p:spPr>
      </p:pic>
    </p:spTree>
  </p:cSld>
  <p:clrMapOvr>
    <a:masterClrMapping/>
  </p:clrMapOvr>
  <p:transition spd="med"/>
  <p:timing>
    <p:tnLst>
      <p:par>
        <p:cTn id="1" dur="indefinite" restart="never" nodeType="tmRoot">
          <p:childTnLst>
            <p:par>
              <p:cTn id="2" fill="hold" nodeType="interactiveSeq">
                <p:stCondLst>
                  <p:cond delay="0">
                    <p:tgtEl>
                      <p:spTgt spid="59396"/>
                    </p:tgtEl>
                  </p:cond>
                </p:stCondLst>
                <p:childTnLst>
                  <p:par>
                    <p:cTn id="3" fill="hold">
                      <p:childTnLst>
                        <p:par>
                          <p:cTn id="4" fill="hold">
                            <p:stCondLst>
                              <p:cond delay="0"/>
                            </p:stCondLst>
                            <p:childTnLst>
                              <p:par>
                                <p:cTn id="5" presetID="2" presetClass="mediacall" fill="hold" nodeType="clickEffect">
                                  <p:stCondLst>
                                    <p:cond delay="0"/>
                                  </p:stCondLst>
                                  <p:childTnLst>
                                    <p:par>
                                      <p:cTn id="6"/>
                                    </p:par>
                                  </p:childTnLst>
                                </p:cTn>
                              </p:par>
                            </p:childTnLst>
                          </p:cTn>
                        </p:par>
                      </p:childTnLst>
                    </p:cTn>
                  </p:par>
                </p:childTnLst>
              </p:cTn>
            </p:par>
            <p:seq concurrent="1" nextAc="seek">
              <p:cTn id="7"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idx="11"/>
          </p:nvPr>
        </p:nvSpPr>
        <p:spPr/>
        <p:txBody>
          <a:bodyPr/>
          <a:lstStyle/>
          <a:p>
            <a:r>
              <a:rPr lang="en-GB"/>
              <a:t>Introduction to Parallel Processing</a:t>
            </a:r>
          </a:p>
        </p:txBody>
      </p:sp>
      <p:sp>
        <p:nvSpPr>
          <p:cNvPr id="60417" name="Rectangle 1"/>
          <p:cNvSpPr>
            <a:spLocks noGrp="1" noChangeArrowheads="1"/>
          </p:cNvSpPr>
          <p:nvPr>
            <p:ph type="title"/>
          </p:nvPr>
        </p:nvSpPr>
        <p:spPr>
          <a:xfrm>
            <a:off x="685800" y="2200275"/>
            <a:ext cx="7772400" cy="1312863"/>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a:t>Example #3: Parallel Pattern Recognition</a:t>
            </a:r>
          </a:p>
        </p:txBody>
      </p:sp>
      <p:sp>
        <p:nvSpPr>
          <p:cNvPr id="60418" name="Rectangle 2"/>
          <p:cNvSpPr>
            <a:spLocks noGrp="1" noChangeArrowheads="1"/>
          </p:cNvSpPr>
          <p:nvPr>
            <p:ph type="subTitle" idx="4294967295"/>
          </p:nvPr>
        </p:nvSpPr>
        <p:spPr bwMode="auto">
          <a:xfrm>
            <a:off x="1371600" y="3886200"/>
            <a:ext cx="6400800" cy="1752600"/>
          </a:xfrm>
          <a:prstGeom prst="rect">
            <a:avLst/>
          </a:prstGeom>
          <a:noFill/>
          <a:ln/>
        </p:spPr>
        <p:txBody>
          <a:bodyPr lIns="90000" tIns="46800" rIns="90000" bIns="46800"/>
          <a:lstStyle/>
          <a:p>
            <a:pPr marL="0" indent="0" algn="ctr">
              <a:lnSpc>
                <a:spcPct val="100000"/>
              </a:lnSpc>
              <a:spcBef>
                <a:spcPts val="700"/>
              </a:spcBef>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latin typeface="Comic Sans MS" pitchFamily="64" charset="0"/>
              </a:rPr>
              <a:t>The Hough Transform</a:t>
            </a:r>
          </a:p>
        </p:txBody>
      </p:sp>
      <p:sp>
        <p:nvSpPr>
          <p:cNvPr id="60419" name="Text Box 3"/>
          <p:cNvSpPr txBox="1">
            <a:spLocks noChangeArrowheads="1"/>
          </p:cNvSpPr>
          <p:nvPr/>
        </p:nvSpPr>
        <p:spPr bwMode="auto">
          <a:xfrm>
            <a:off x="304800" y="4724400"/>
            <a:ext cx="8382000" cy="862013"/>
          </a:xfrm>
          <a:prstGeom prst="rect">
            <a:avLst/>
          </a:prstGeom>
          <a:noFill/>
          <a:ln w="9525">
            <a:noFill/>
            <a:round/>
            <a:headEnd/>
            <a:tailEnd/>
          </a:ln>
          <a:effectLst/>
        </p:spPr>
        <p:txBody>
          <a:bodyPr lIns="90000" tIns="46800" rIns="90000" bIns="46800">
            <a:spAutoFit/>
          </a:bodyPr>
          <a:lstStyle/>
          <a:p>
            <a:pPr algn="l" rtl="0">
              <a:lnSpc>
                <a:spcPct val="100000"/>
              </a:lnSpc>
              <a:spcBef>
                <a:spcPts val="1250"/>
              </a:spcBef>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solidFill>
                  <a:srgbClr val="000000"/>
                </a:solidFill>
                <a:latin typeface="Times New Roman" pitchFamily="16" charset="0"/>
              </a:rPr>
              <a:t>P.V.C. Hough. Methods and means for recognizing complex patterns. </a:t>
            </a:r>
          </a:p>
          <a:p>
            <a:pPr algn="l" rtl="0">
              <a:lnSpc>
                <a:spcPct val="100000"/>
              </a:lnSpc>
              <a:spcBef>
                <a:spcPts val="1250"/>
              </a:spcBef>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i="1">
                <a:solidFill>
                  <a:srgbClr val="000000"/>
                </a:solidFill>
                <a:latin typeface="Times New Roman" pitchFamily="16" charset="0"/>
              </a:rPr>
              <a:t>U.S. Patent 3069654</a:t>
            </a:r>
            <a:r>
              <a:rPr lang="en-GB" sz="2000">
                <a:solidFill>
                  <a:srgbClr val="000000"/>
                </a:solidFill>
                <a:latin typeface="Times New Roman" pitchFamily="16" charset="0"/>
              </a:rPr>
              <a:t>, 1962.</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pic>
        <p:nvPicPr>
          <p:cNvPr id="61441" name="Picture 1"/>
          <p:cNvPicPr>
            <a:picLocks noChangeAspect="1" noChangeArrowheads="1"/>
          </p:cNvPicPr>
          <p:nvPr/>
        </p:nvPicPr>
        <p:blipFill>
          <a:blip r:embed="rId3" cstate="print"/>
          <a:srcRect/>
          <a:stretch>
            <a:fillRect/>
          </a:stretch>
        </p:blipFill>
        <p:spPr bwMode="auto">
          <a:xfrm>
            <a:off x="0" y="2590800"/>
            <a:ext cx="5334000" cy="3556000"/>
          </a:xfrm>
          <a:prstGeom prst="rect">
            <a:avLst/>
          </a:prstGeom>
          <a:noFill/>
          <a:ln w="9525">
            <a:noFill/>
            <a:round/>
            <a:headEnd/>
            <a:tailEnd/>
          </a:ln>
          <a:effectLst/>
        </p:spPr>
      </p:pic>
      <p:pic>
        <p:nvPicPr>
          <p:cNvPr id="61442" name="Picture 2"/>
          <p:cNvPicPr>
            <a:picLocks noChangeAspect="1" noChangeArrowheads="1"/>
          </p:cNvPicPr>
          <p:nvPr/>
        </p:nvPicPr>
        <p:blipFill>
          <a:blip r:embed="rId4" cstate="print"/>
          <a:srcRect/>
          <a:stretch>
            <a:fillRect/>
          </a:stretch>
        </p:blipFill>
        <p:spPr bwMode="auto">
          <a:xfrm>
            <a:off x="5334000" y="3200400"/>
            <a:ext cx="3810000" cy="3200400"/>
          </a:xfrm>
          <a:prstGeom prst="rect">
            <a:avLst/>
          </a:prstGeom>
          <a:noFill/>
          <a:ln w="9525">
            <a:noFill/>
            <a:round/>
            <a:headEnd/>
            <a:tailEnd/>
          </a:ln>
          <a:effectLst/>
        </p:spPr>
      </p:pic>
      <p:pic>
        <p:nvPicPr>
          <p:cNvPr id="61443" name="Picture 3"/>
          <p:cNvPicPr>
            <a:picLocks noChangeAspect="1" noChangeArrowheads="1"/>
          </p:cNvPicPr>
          <p:nvPr/>
        </p:nvPicPr>
        <p:blipFill>
          <a:blip r:embed="rId5" cstate="print"/>
          <a:srcRect/>
          <a:stretch>
            <a:fillRect/>
          </a:stretch>
        </p:blipFill>
        <p:spPr bwMode="auto">
          <a:xfrm>
            <a:off x="5562600" y="0"/>
            <a:ext cx="3581400" cy="3395663"/>
          </a:xfrm>
          <a:prstGeom prst="rect">
            <a:avLst/>
          </a:prstGeom>
          <a:noFill/>
          <a:ln w="9525">
            <a:noFill/>
            <a:round/>
            <a:headEnd/>
            <a:tailEnd/>
          </a:ln>
          <a:effectLst/>
        </p:spPr>
      </p:pic>
      <p:pic>
        <p:nvPicPr>
          <p:cNvPr id="61444" name="Picture 4"/>
          <p:cNvPicPr>
            <a:picLocks noChangeAspect="1" noChangeArrowheads="1"/>
          </p:cNvPicPr>
          <p:nvPr/>
        </p:nvPicPr>
        <p:blipFill>
          <a:blip r:embed="rId6" cstate="print"/>
          <a:srcRect/>
          <a:stretch>
            <a:fillRect/>
          </a:stretch>
        </p:blipFill>
        <p:spPr bwMode="auto">
          <a:xfrm>
            <a:off x="762000" y="0"/>
            <a:ext cx="3505200" cy="2541588"/>
          </a:xfrm>
          <a:prstGeom prst="rect">
            <a:avLst/>
          </a:prstGeom>
          <a:noFill/>
          <a:ln w="9525">
            <a:noFill/>
            <a:round/>
            <a:headEnd/>
            <a:tailEnd/>
          </a:ln>
          <a:effectLst/>
        </p:spPr>
      </p:pic>
      <p:sp>
        <p:nvSpPr>
          <p:cNvPr id="61445" name="Text Box 5"/>
          <p:cNvSpPr txBox="1">
            <a:spLocks noChangeArrowheads="1"/>
          </p:cNvSpPr>
          <p:nvPr/>
        </p:nvSpPr>
        <p:spPr bwMode="auto">
          <a:xfrm>
            <a:off x="0" y="6324600"/>
            <a:ext cx="8534400" cy="525401"/>
          </a:xfrm>
          <a:prstGeom prst="rect">
            <a:avLst/>
          </a:prstGeom>
          <a:noFill/>
          <a:ln w="9525">
            <a:noFill/>
            <a:round/>
            <a:headEnd/>
            <a:tailEnd/>
          </a:ln>
          <a:effectLst/>
        </p:spPr>
        <p:txBody>
          <a:bodyPr wrap="square" lIns="90000" tIns="46800" rIns="90000" bIns="46800">
            <a:spAutoFit/>
          </a:bodyPr>
          <a:lstStyle/>
          <a:p>
            <a:pPr algn="l" rtl="0">
              <a:lnSpc>
                <a:spcPct val="100000"/>
              </a:lnSpc>
              <a:spcBef>
                <a:spcPts val="1500"/>
              </a:spcBef>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i="1" dirty="0">
                <a:solidFill>
                  <a:schemeClr val="accent6"/>
                </a:solidFill>
                <a:latin typeface="Times New Roman" pitchFamily="16" charset="0"/>
              </a:rPr>
              <a:t>Guy Tel-</a:t>
            </a:r>
            <a:r>
              <a:rPr lang="en-GB" sz="2800" b="1" i="1" dirty="0" err="1">
                <a:solidFill>
                  <a:schemeClr val="accent6"/>
                </a:solidFill>
                <a:latin typeface="Times New Roman" pitchFamily="16" charset="0"/>
              </a:rPr>
              <a:t>Zur</a:t>
            </a:r>
            <a:r>
              <a:rPr lang="en-GB" sz="2800" b="1" i="1" dirty="0">
                <a:solidFill>
                  <a:schemeClr val="accent6"/>
                </a:solidFill>
                <a:latin typeface="Times New Roman" pitchFamily="16" charset="0"/>
              </a:rPr>
              <a:t>, Ph.D. Thesis. Weizmann Institute 1996</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7169" name="Rectangle 1"/>
          <p:cNvSpPr>
            <a:spLocks noGrp="1" noChangeArrowheads="1"/>
          </p:cNvSpPr>
          <p:nvPr>
            <p:ph type="title"/>
          </p:nvPr>
        </p:nvSpPr>
        <p:spPr>
          <a:xfrm>
            <a:off x="457200" y="274638"/>
            <a:ext cx="8229600" cy="1143000"/>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a:t>The  </a:t>
            </a:r>
            <a:r>
              <a:rPr lang="en-GB" sz="4000" b="1"/>
              <a:t>need</a:t>
            </a:r>
            <a:r>
              <a:rPr lang="en-GB" sz="4000"/>
              <a:t> for Parallel Processing</a:t>
            </a:r>
          </a:p>
        </p:txBody>
      </p:sp>
      <p:sp>
        <p:nvSpPr>
          <p:cNvPr id="7170" name="Rectangle 2"/>
          <p:cNvSpPr>
            <a:spLocks noGrp="1" noChangeArrowheads="1"/>
          </p:cNvSpPr>
          <p:nvPr>
            <p:ph type="body" idx="1"/>
          </p:nvPr>
        </p:nvSpPr>
        <p:spPr>
          <a:xfrm>
            <a:off x="457200" y="1600200"/>
            <a:ext cx="8229600" cy="4525963"/>
          </a:xfrm>
          <a:ln/>
        </p:spPr>
        <p:txBody>
          <a:bodyPr/>
          <a:lstStyle/>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t>Get the solution </a:t>
            </a:r>
            <a:r>
              <a:rPr lang="en-GB">
                <a:solidFill>
                  <a:srgbClr val="333399"/>
                </a:solidFill>
              </a:rPr>
              <a:t>faster</a:t>
            </a:r>
            <a:r>
              <a:rPr lang="en-GB"/>
              <a:t> and or solve a </a:t>
            </a:r>
            <a:r>
              <a:rPr lang="en-GB">
                <a:solidFill>
                  <a:srgbClr val="333399"/>
                </a:solidFill>
              </a:rPr>
              <a:t>bigger</a:t>
            </a:r>
            <a:r>
              <a:rPr lang="en-GB"/>
              <a:t> problem</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i="1"/>
              <a:t>Other considerations…(for and against)</a:t>
            </a:r>
            <a:r>
              <a:rPr lang="he-IL" i="1"/>
              <a:t>‏</a:t>
            </a:r>
            <a:endParaRPr lang="en-GB" i="1"/>
          </a:p>
          <a:p>
            <a:pPr lvl="1"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i="1"/>
              <a:t>Power -&gt; MutliCores</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u="sng"/>
              <a:t>Serial processor limits</a:t>
            </a:r>
          </a:p>
          <a:p>
            <a:pPr algn="l" rtl="0">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u="sng"/>
          </a:p>
        </p:txBody>
      </p:sp>
      <p:sp>
        <p:nvSpPr>
          <p:cNvPr id="6" name="TextBox 5"/>
          <p:cNvSpPr txBox="1"/>
          <p:nvPr/>
        </p:nvSpPr>
        <p:spPr>
          <a:xfrm>
            <a:off x="914400" y="4648200"/>
            <a:ext cx="7010400" cy="18957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l"/>
            <a:r>
              <a:rPr lang="pt-BR" dirty="0" smtClean="0">
                <a:solidFill>
                  <a:schemeClr val="tx1"/>
                </a:solidFill>
              </a:rPr>
              <a:t>DEMO:</a:t>
            </a:r>
          </a:p>
          <a:p>
            <a:pPr algn="l"/>
            <a:r>
              <a:rPr lang="pt-BR" dirty="0" smtClean="0">
                <a:solidFill>
                  <a:schemeClr val="tx1"/>
                </a:solidFill>
              </a:rPr>
              <a:t>N=input('Enter dimension: ')</a:t>
            </a:r>
          </a:p>
          <a:p>
            <a:pPr algn="l"/>
            <a:r>
              <a:rPr lang="pt-BR" dirty="0" smtClean="0">
                <a:solidFill>
                  <a:schemeClr val="tx1"/>
                </a:solidFill>
              </a:rPr>
              <a:t>A=rand(N);</a:t>
            </a:r>
          </a:p>
          <a:p>
            <a:pPr algn="l"/>
            <a:r>
              <a:rPr lang="pt-BR" dirty="0" smtClean="0">
                <a:solidFill>
                  <a:schemeClr val="tx1"/>
                </a:solidFill>
              </a:rPr>
              <a:t>B=rand(N);</a:t>
            </a:r>
          </a:p>
          <a:p>
            <a:pPr algn="l"/>
            <a:r>
              <a:rPr lang="pt-BR" dirty="0" smtClean="0">
                <a:solidFill>
                  <a:schemeClr val="tx1"/>
                </a:solidFill>
              </a:rPr>
              <a:t>tic</a:t>
            </a:r>
          </a:p>
          <a:p>
            <a:pPr algn="l"/>
            <a:r>
              <a:rPr lang="pt-BR" dirty="0" smtClean="0">
                <a:solidFill>
                  <a:schemeClr val="tx1"/>
                </a:solidFill>
              </a:rPr>
              <a:t>C=A*B;</a:t>
            </a:r>
          </a:p>
          <a:p>
            <a:pPr algn="l"/>
            <a:r>
              <a:rPr lang="pt-BR" dirty="0" smtClean="0">
                <a:solidFill>
                  <a:schemeClr val="tx1"/>
                </a:solidFill>
              </a:rPr>
              <a:t>toc</a:t>
            </a:r>
            <a:endParaRPr lang="en-US"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62465" name="Rectangle 1"/>
          <p:cNvSpPr>
            <a:spLocks noGrp="1" noChangeArrowheads="1"/>
          </p:cNvSpPr>
          <p:nvPr>
            <p:ph type="title"/>
          </p:nvPr>
        </p:nvSpPr>
        <p:spPr>
          <a:xfrm>
            <a:off x="685800" y="463550"/>
            <a:ext cx="7924800" cy="1435100"/>
          </a:xfrm>
          <a:ln/>
        </p:spPr>
        <p:txBody>
          <a:bodyPr/>
          <a:lstStyle/>
          <a:p>
            <a:pPr>
              <a:lnSpc>
                <a:spcPct val="100000"/>
              </a:lnSpc>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latin typeface="Comic Sans MS" pitchFamily="64" charset="0"/>
              </a:rPr>
              <a:t>Ring candidate search by a Hough transformation</a:t>
            </a:r>
          </a:p>
        </p:txBody>
      </p:sp>
      <p:pic>
        <p:nvPicPr>
          <p:cNvPr id="62466" name="Picture 2"/>
          <p:cNvPicPr>
            <a:picLocks noChangeAspect="1" noChangeArrowheads="1"/>
          </p:cNvPicPr>
          <p:nvPr/>
        </p:nvPicPr>
        <p:blipFill>
          <a:blip r:embed="rId3" cstate="print"/>
          <a:srcRect/>
          <a:stretch>
            <a:fillRect/>
          </a:stretch>
        </p:blipFill>
        <p:spPr bwMode="auto">
          <a:xfrm>
            <a:off x="0" y="2319338"/>
            <a:ext cx="9144000" cy="3302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63489"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Parallel </a:t>
            </a:r>
            <a:r>
              <a:rPr lang="en-GB" b="1" dirty="0" smtClean="0"/>
              <a:t>Patterns</a:t>
            </a:r>
            <a:endParaRPr lang="en-GB" b="1" dirty="0"/>
          </a:p>
        </p:txBody>
      </p:sp>
      <p:sp>
        <p:nvSpPr>
          <p:cNvPr id="63490" name="Rectangle 2"/>
          <p:cNvSpPr>
            <a:spLocks noGrp="1" noChangeArrowheads="1"/>
          </p:cNvSpPr>
          <p:nvPr>
            <p:ph type="body" idx="1"/>
          </p:nvPr>
        </p:nvSpPr>
        <p:spPr>
          <a:xfrm>
            <a:off x="457200" y="1600200"/>
            <a:ext cx="8229600" cy="4525963"/>
          </a:xfrm>
          <a:ln/>
        </p:spPr>
        <p:txBody>
          <a:bodyPr/>
          <a:lstStyle/>
          <a:p>
            <a:pPr algn="l" rtl="0">
              <a:lnSpc>
                <a:spcPct val="90000"/>
              </a:lnSpc>
              <a:spcBef>
                <a:spcPts val="700"/>
              </a:spcBef>
              <a:buClr>
                <a:srgbClr val="333399"/>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dirty="0">
                <a:solidFill>
                  <a:srgbClr val="333399"/>
                </a:solidFill>
              </a:rPr>
              <a:t>Master / Workers</a:t>
            </a:r>
            <a:r>
              <a:rPr lang="en-GB" sz="2800" dirty="0"/>
              <a:t> paradigm</a:t>
            </a:r>
          </a:p>
          <a:p>
            <a:pPr algn="l" rtl="0">
              <a:lnSpc>
                <a:spcPct val="90000"/>
              </a:lnSpc>
              <a:spcBef>
                <a:spcPts val="700"/>
              </a:spcBef>
              <a:buClr>
                <a:srgbClr val="333399"/>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dirty="0">
                <a:solidFill>
                  <a:srgbClr val="333399"/>
                </a:solidFill>
              </a:rPr>
              <a:t>Domain decomposition</a:t>
            </a:r>
            <a:r>
              <a:rPr lang="en-GB" sz="2800" dirty="0"/>
              <a:t>: Divide the image into slices. Allocate each slice to a </a:t>
            </a:r>
            <a:r>
              <a:rPr lang="en-GB" sz="2800" dirty="0" smtClean="0"/>
              <a:t>process</a:t>
            </a:r>
            <a:endParaRPr lang="en-GB" sz="28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64513" name="Rectangle 1"/>
          <p:cNvSpPr>
            <a:spLocks noGrp="1" noChangeArrowheads="1"/>
          </p:cNvSpPr>
          <p:nvPr>
            <p:ph type="title"/>
          </p:nvPr>
        </p:nvSpPr>
        <p:spPr>
          <a:xfrm>
            <a:off x="457200" y="319088"/>
            <a:ext cx="8229600" cy="1143000"/>
          </a:xfrm>
          <a:ln/>
        </p:spPr>
        <p:txBody>
          <a:bodyPr lIns="0" tIns="0" rIns="0" bIns="0"/>
          <a:lstStyle/>
          <a:p>
            <a:endParaRPr lang="en-US"/>
          </a:p>
        </p:txBody>
      </p:sp>
      <p:sp>
        <p:nvSpPr>
          <p:cNvPr id="64514" name="Rectangle 2"/>
          <p:cNvSpPr>
            <a:spLocks noGrp="1" noChangeArrowheads="1"/>
          </p:cNvSpPr>
          <p:nvPr>
            <p:ph type="body" idx="1"/>
          </p:nvPr>
        </p:nvSpPr>
        <p:spPr>
          <a:xfrm>
            <a:off x="457200" y="1600200"/>
            <a:ext cx="8382000" cy="4525963"/>
          </a:xfrm>
          <a:ln/>
        </p:spPr>
        <p:txBody>
          <a:bodyPr/>
          <a:lstStyle/>
          <a:p>
            <a:pPr algn="l" rtl="0">
              <a:lnSpc>
                <a:spcPct val="90000"/>
              </a:lnSpc>
              <a:spcBef>
                <a:spcPts val="600"/>
              </a:spcBef>
            </a:pPr>
            <a:r>
              <a:rPr lang="en-GB" sz="2400"/>
              <a:t>Motivation</a:t>
            </a:r>
          </a:p>
          <a:p>
            <a:pPr algn="l" rtl="0">
              <a:lnSpc>
                <a:spcPct val="90000"/>
              </a:lnSpc>
              <a:spcBef>
                <a:spcPts val="600"/>
              </a:spcBef>
            </a:pPr>
            <a:r>
              <a:rPr lang="en-GB" sz="2400"/>
              <a:t>Basic terms</a:t>
            </a:r>
          </a:p>
          <a:p>
            <a:pPr algn="l" rtl="0">
              <a:lnSpc>
                <a:spcPct val="90000"/>
              </a:lnSpc>
              <a:spcBef>
                <a:spcPts val="600"/>
              </a:spcBef>
            </a:pPr>
            <a:r>
              <a:rPr lang="en-GB" sz="2400"/>
              <a:t>Methods of Parallelization</a:t>
            </a:r>
          </a:p>
          <a:p>
            <a:pPr algn="l" rtl="0">
              <a:lnSpc>
                <a:spcPct val="90000"/>
              </a:lnSpc>
              <a:spcBef>
                <a:spcPts val="600"/>
              </a:spcBef>
            </a:pPr>
            <a:r>
              <a:rPr lang="en-GB" sz="2400"/>
              <a:t>Examples</a:t>
            </a:r>
          </a:p>
          <a:p>
            <a:pPr algn="l" rtl="0">
              <a:lnSpc>
                <a:spcPct val="90000"/>
              </a:lnSpc>
              <a:spcBef>
                <a:spcPts val="700"/>
              </a:spcBef>
              <a:buClr>
                <a:srgbClr val="333399"/>
              </a:buClr>
            </a:pPr>
            <a:r>
              <a:rPr lang="en-GB" sz="2800">
                <a:solidFill>
                  <a:srgbClr val="333399"/>
                </a:solidFill>
              </a:rPr>
              <a:t>Profiling, Benchmarking and Performance Tuning</a:t>
            </a:r>
          </a:p>
          <a:p>
            <a:pPr algn="l" rtl="0">
              <a:lnSpc>
                <a:spcPct val="90000"/>
              </a:lnSpc>
              <a:spcBef>
                <a:spcPts val="600"/>
              </a:spcBef>
            </a:pPr>
            <a:r>
              <a:rPr lang="en-GB" sz="2400"/>
              <a:t>Common H/W</a:t>
            </a:r>
          </a:p>
          <a:p>
            <a:pPr algn="l" rtl="0">
              <a:lnSpc>
                <a:spcPct val="90000"/>
              </a:lnSpc>
              <a:spcBef>
                <a:spcPts val="600"/>
              </a:spcBef>
            </a:pPr>
            <a:r>
              <a:rPr lang="en-GB" sz="2400"/>
              <a:t>Supercomputers</a:t>
            </a:r>
          </a:p>
          <a:p>
            <a:pPr algn="l" rtl="0">
              <a:lnSpc>
                <a:spcPct val="90000"/>
              </a:lnSpc>
              <a:spcBef>
                <a:spcPts val="600"/>
              </a:spcBef>
            </a:pPr>
            <a:r>
              <a:rPr lang="en-GB" sz="2400"/>
              <a:t>HTC and Condor</a:t>
            </a:r>
          </a:p>
          <a:p>
            <a:pPr algn="l" rtl="0">
              <a:lnSpc>
                <a:spcPct val="90000"/>
              </a:lnSpc>
              <a:spcBef>
                <a:spcPts val="600"/>
              </a:spcBef>
            </a:pPr>
            <a:r>
              <a:rPr lang="en-GB" sz="2400"/>
              <a:t>The Grid</a:t>
            </a:r>
          </a:p>
          <a:p>
            <a:pPr algn="l" rtl="0">
              <a:lnSpc>
                <a:spcPct val="90000"/>
              </a:lnSpc>
              <a:spcBef>
                <a:spcPts val="600"/>
              </a:spcBef>
            </a:pPr>
            <a:r>
              <a:rPr lang="en-GB" sz="2400"/>
              <a:t>Future trends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65537" name="Rectangle 1"/>
          <p:cNvSpPr>
            <a:spLocks noGrp="1" noChangeArrowheads="1"/>
          </p:cNvSpPr>
          <p:nvPr>
            <p:ph type="title"/>
          </p:nvPr>
        </p:nvSpPr>
        <p:spPr>
          <a:xfrm>
            <a:off x="457200" y="190500"/>
            <a:ext cx="8229600" cy="1312863"/>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000" b="1" dirty="0"/>
              <a:t>Profiling, Benchmarking and Performance Tuning</a:t>
            </a:r>
          </a:p>
        </p:txBody>
      </p:sp>
      <p:sp>
        <p:nvSpPr>
          <p:cNvPr id="65538" name="Rectangle 2"/>
          <p:cNvSpPr>
            <a:spLocks noGrp="1" noChangeArrowheads="1"/>
          </p:cNvSpPr>
          <p:nvPr>
            <p:ph type="body" idx="1"/>
          </p:nvPr>
        </p:nvSpPr>
        <p:spPr>
          <a:xfrm>
            <a:off x="457200" y="1600200"/>
            <a:ext cx="8229600" cy="4525963"/>
          </a:xfrm>
          <a:ln/>
        </p:spPr>
        <p:txBody>
          <a:bodyPr/>
          <a:lstStyle/>
          <a:p>
            <a:pPr algn="l" rtl="0">
              <a:lnSpc>
                <a:spcPct val="100000"/>
              </a:lnSpc>
              <a:buClr>
                <a:srgbClr val="333399"/>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solidFill>
                  <a:srgbClr val="333399"/>
                </a:solidFill>
              </a:rPr>
              <a:t>Profiling</a:t>
            </a:r>
            <a:r>
              <a:rPr lang="en-GB" dirty="0"/>
              <a:t>: Post mortem analysis</a:t>
            </a:r>
          </a:p>
          <a:p>
            <a:pPr algn="l" rtl="0">
              <a:lnSpc>
                <a:spcPct val="100000"/>
              </a:lnSpc>
              <a:buClr>
                <a:srgbClr val="333399"/>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solidFill>
                  <a:srgbClr val="333399"/>
                </a:solidFill>
              </a:rPr>
              <a:t>Benchmarking</a:t>
            </a:r>
            <a:r>
              <a:rPr lang="en-GB" dirty="0"/>
              <a:t> suite: The HPC Challenge</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b="1" dirty="0" smtClean="0"/>
              <a:t>PAPI</a:t>
            </a:r>
            <a:r>
              <a:rPr lang="en-GB" dirty="0" smtClean="0"/>
              <a:t>, </a:t>
            </a:r>
            <a:r>
              <a:rPr lang="en-GB" dirty="0" smtClean="0">
                <a:hlinkClick r:id="rId3"/>
              </a:rPr>
              <a:t>http://icl.cs.utk.edu/papi/</a:t>
            </a:r>
            <a:endParaRPr lang="en-GB" dirty="0" smtClean="0"/>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By </a:t>
            </a:r>
            <a:r>
              <a:rPr lang="en-GB" b="1" dirty="0" smtClean="0"/>
              <a:t>Intel</a:t>
            </a:r>
            <a:r>
              <a:rPr lang="en-GB" dirty="0" smtClean="0"/>
              <a:t> (will be installed at the BGU)</a:t>
            </a:r>
          </a:p>
          <a:p>
            <a:pPr lvl="1"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err="1" smtClean="0"/>
              <a:t>Vtune</a:t>
            </a:r>
            <a:endParaRPr lang="en-GB" dirty="0" smtClean="0"/>
          </a:p>
          <a:p>
            <a:pPr lvl="1"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Parallel Studio</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err="1" smtClean="0"/>
              <a:t>Paraprof</a:t>
            </a:r>
            <a:endParaRPr lang="en-GB" dirty="0" smtClean="0"/>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err="1" smtClean="0"/>
              <a:t>Scalasca</a:t>
            </a:r>
            <a:endParaRPr lang="en-GB" dirty="0" smtClean="0"/>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Tau…</a:t>
            </a:r>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smtClean="0"/>
          </a:p>
          <a:p>
            <a:pPr lvl="1" algn="l" rtl="0">
              <a:lnSpc>
                <a:spcPct val="100000"/>
              </a:lnSpc>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smtClean="0"/>
          </a:p>
          <a:p>
            <a:pPr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p>
          <a:p>
            <a:pPr algn="l" rtl="0">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pic>
        <p:nvPicPr>
          <p:cNvPr id="66561" name="Picture 1"/>
          <p:cNvPicPr>
            <a:picLocks noChangeAspect="1" noChangeArrowheads="1"/>
          </p:cNvPicPr>
          <p:nvPr/>
        </p:nvPicPr>
        <p:blipFill>
          <a:blip r:embed="rId3" cstate="print"/>
          <a:srcRect/>
          <a:stretch>
            <a:fillRect/>
          </a:stretch>
        </p:blipFill>
        <p:spPr bwMode="auto">
          <a:xfrm>
            <a:off x="0" y="1066800"/>
            <a:ext cx="9144000" cy="5006975"/>
          </a:xfrm>
          <a:prstGeom prst="rect">
            <a:avLst/>
          </a:prstGeom>
          <a:noFill/>
          <a:ln w="9525">
            <a:noFill/>
            <a:round/>
            <a:headEnd/>
            <a:tailEnd/>
          </a:ln>
          <a:effectLst/>
        </p:spPr>
      </p:pic>
      <p:sp>
        <p:nvSpPr>
          <p:cNvPr id="66562" name="Rectangle 2"/>
          <p:cNvSpPr>
            <a:spLocks noGrp="1" noChangeArrowheads="1"/>
          </p:cNvSpPr>
          <p:nvPr>
            <p:ph type="title"/>
          </p:nvPr>
        </p:nvSpPr>
        <p:spPr>
          <a:xfrm>
            <a:off x="457200" y="274638"/>
            <a:ext cx="8229600" cy="1143000"/>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Profiling</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67585" name="Rectangle 1"/>
          <p:cNvSpPr>
            <a:spLocks noGrp="1" noChangeArrowheads="1"/>
          </p:cNvSpPr>
          <p:nvPr>
            <p:ph type="title"/>
          </p:nvPr>
        </p:nvSpPr>
        <p:spPr>
          <a:xfrm>
            <a:off x="457200" y="274638"/>
            <a:ext cx="8229600" cy="1143000"/>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t>Profiling</a:t>
            </a:r>
          </a:p>
        </p:txBody>
      </p:sp>
      <p:pic>
        <p:nvPicPr>
          <p:cNvPr id="67586" name="Picture 2"/>
          <p:cNvPicPr>
            <a:picLocks noChangeAspect="1" noChangeArrowheads="1"/>
          </p:cNvPicPr>
          <p:nvPr/>
        </p:nvPicPr>
        <p:blipFill>
          <a:blip r:embed="rId3" cstate="print"/>
          <a:srcRect/>
          <a:stretch>
            <a:fillRect/>
          </a:stretch>
        </p:blipFill>
        <p:spPr bwMode="auto">
          <a:xfrm>
            <a:off x="4419600" y="1600200"/>
            <a:ext cx="4724400" cy="3309938"/>
          </a:xfrm>
          <a:prstGeom prst="rect">
            <a:avLst/>
          </a:prstGeom>
          <a:noFill/>
          <a:ln w="9525">
            <a:noFill/>
            <a:round/>
            <a:headEnd/>
            <a:tailEnd/>
          </a:ln>
          <a:effectLst/>
        </p:spPr>
      </p:pic>
      <p:pic>
        <p:nvPicPr>
          <p:cNvPr id="67587" name="Picture 3"/>
          <p:cNvPicPr>
            <a:picLocks noChangeAspect="1" noChangeArrowheads="1"/>
          </p:cNvPicPr>
          <p:nvPr/>
        </p:nvPicPr>
        <p:blipFill>
          <a:blip r:embed="rId4" cstate="print"/>
          <a:srcRect/>
          <a:stretch>
            <a:fillRect/>
          </a:stretch>
        </p:blipFill>
        <p:spPr bwMode="auto">
          <a:xfrm>
            <a:off x="0" y="1600200"/>
            <a:ext cx="4419600" cy="4724400"/>
          </a:xfrm>
          <a:prstGeom prst="rect">
            <a:avLst/>
          </a:prstGeom>
          <a:noFill/>
          <a:ln w="9525">
            <a:noFill/>
            <a:round/>
            <a:headEnd/>
            <a:tailEnd/>
          </a:ln>
          <a:effectLst/>
        </p:spPr>
      </p:pic>
      <p:sp>
        <p:nvSpPr>
          <p:cNvPr id="67588" name="Text Box 4"/>
          <p:cNvSpPr txBox="1">
            <a:spLocks noChangeArrowheads="1"/>
          </p:cNvSpPr>
          <p:nvPr/>
        </p:nvSpPr>
        <p:spPr bwMode="auto">
          <a:xfrm>
            <a:off x="6096000" y="4953000"/>
            <a:ext cx="2819400" cy="947738"/>
          </a:xfrm>
          <a:prstGeom prst="rect">
            <a:avLst/>
          </a:prstGeom>
          <a:noFill/>
          <a:ln w="9525">
            <a:noFill/>
            <a:round/>
            <a:headEnd/>
            <a:tailEnd/>
          </a:ln>
          <a:effectLst/>
        </p:spPr>
        <p:txBody>
          <a:bodyPr lIns="90000" tIns="46800" rIns="90000" bIns="46800">
            <a:spAutoFit/>
          </a:bodyPr>
          <a:lstStyle/>
          <a:p>
            <a:pPr algn="l" rtl="0">
              <a:lnSpc>
                <a:spcPct val="100000"/>
              </a:lnSpc>
              <a:spcBef>
                <a:spcPts val="1750"/>
              </a:spcBef>
              <a:buFont typeface="Times New Roman" pitchFamily="16"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0000"/>
                </a:solidFill>
                <a:latin typeface="Times New Roman" pitchFamily="16" charset="0"/>
              </a:rPr>
              <a:t>MPICH: Java</a:t>
            </a:r>
            <a:r>
              <a:rPr lang="en-GB" sz="2800">
                <a:solidFill>
                  <a:srgbClr val="000000"/>
                </a:solidFill>
                <a:latin typeface="Times New Roman" pitchFamily="16" charset="0"/>
              </a:rPr>
              <a:t> based </a:t>
            </a:r>
            <a:r>
              <a:rPr lang="en-GB" sz="2800" b="1" i="1">
                <a:solidFill>
                  <a:srgbClr val="333399"/>
                </a:solidFill>
                <a:latin typeface="Times New Roman" pitchFamily="16" charset="0"/>
              </a:rPr>
              <a:t>Jumpshot3</a:t>
            </a:r>
          </a:p>
        </p:txBody>
      </p:sp>
      <p:pic>
        <p:nvPicPr>
          <p:cNvPr id="67589" name="Picture 5"/>
          <p:cNvPicPr>
            <a:picLocks noChangeAspect="1" noChangeArrowheads="1"/>
          </p:cNvPicPr>
          <p:nvPr/>
        </p:nvPicPr>
        <p:blipFill>
          <a:blip r:embed="rId5" cstate="print"/>
          <a:srcRect/>
          <a:stretch>
            <a:fillRect/>
          </a:stretch>
        </p:blipFill>
        <p:spPr bwMode="auto">
          <a:xfrm>
            <a:off x="4419600" y="4876800"/>
            <a:ext cx="1371600" cy="14859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idx="4294967295"/>
          </p:nvPr>
        </p:nvSpPr>
        <p:spPr>
          <a:xfrm>
            <a:off x="6324600" y="6245225"/>
            <a:ext cx="2360613" cy="474663"/>
          </a:xfrm>
          <a:prstGeom prst="rect">
            <a:avLst/>
          </a:prstGeom>
        </p:spPr>
        <p:txBody>
          <a:bodyPr/>
          <a:lstStyle/>
          <a:p>
            <a:r>
              <a:rPr lang="en-GB"/>
              <a:t>October 2005, Lecture #1</a:t>
            </a:r>
          </a:p>
        </p:txBody>
      </p:sp>
      <p:sp>
        <p:nvSpPr>
          <p:cNvPr id="5" name="Footer Placeholder 3"/>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68609"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PVM Cluster view with XPVM</a:t>
            </a:r>
          </a:p>
        </p:txBody>
      </p:sp>
      <p:pic>
        <p:nvPicPr>
          <p:cNvPr id="68610" name="Picture 2"/>
          <p:cNvPicPr>
            <a:picLocks noChangeAspect="1" noChangeArrowheads="1"/>
          </p:cNvPicPr>
          <p:nvPr/>
        </p:nvPicPr>
        <p:blipFill>
          <a:blip r:embed="rId3" cstate="print"/>
          <a:srcRect/>
          <a:stretch>
            <a:fillRect/>
          </a:stretch>
        </p:blipFill>
        <p:spPr bwMode="auto">
          <a:xfrm>
            <a:off x="0" y="0"/>
            <a:ext cx="9144000" cy="6869113"/>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69633"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Cluster Monitoring</a:t>
            </a:r>
          </a:p>
        </p:txBody>
      </p:sp>
      <p:pic>
        <p:nvPicPr>
          <p:cNvPr id="69634" name="Picture 2"/>
          <p:cNvPicPr>
            <a:picLocks noChangeAspect="1" noChangeArrowheads="1"/>
          </p:cNvPicPr>
          <p:nvPr/>
        </p:nvPicPr>
        <p:blipFill>
          <a:blip r:embed="rId3" cstate="print"/>
          <a:srcRect/>
          <a:stretch>
            <a:fillRect/>
          </a:stretch>
        </p:blipFill>
        <p:spPr bwMode="auto">
          <a:xfrm>
            <a:off x="2895600" y="1676400"/>
            <a:ext cx="3657600" cy="221932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4294967295"/>
          </p:nvPr>
        </p:nvSpPr>
        <p:spPr>
          <a:xfrm>
            <a:off x="6324600" y="6245225"/>
            <a:ext cx="2360613" cy="474663"/>
          </a:xfrm>
          <a:prstGeom prst="rect">
            <a:avLst/>
          </a:prstGeom>
        </p:spPr>
        <p:txBody>
          <a:bodyPr/>
          <a:lstStyle/>
          <a:p>
            <a:r>
              <a:rPr lang="en-GB" smtClean="0"/>
              <a:t>March 2010 Lecture #1</a:t>
            </a:r>
            <a:endParaRPr lang="en-GB" dirty="0"/>
          </a:p>
        </p:txBody>
      </p:sp>
      <p:sp>
        <p:nvSpPr>
          <p:cNvPr id="5" name="Footer Placeholder 4"/>
          <p:cNvSpPr>
            <a:spLocks noGrp="1"/>
          </p:cNvSpPr>
          <p:nvPr>
            <p:ph type="ftr" idx="11"/>
          </p:nvPr>
        </p:nvSpPr>
        <p:spPr/>
        <p:txBody>
          <a:bodyPr/>
          <a:lstStyle/>
          <a:p>
            <a:r>
              <a:rPr lang="en-GB" dirty="0" smtClean="0"/>
              <a:t>Introduction to </a:t>
            </a:r>
            <a:r>
              <a:rPr lang="en-GB" smtClean="0"/>
              <a:t>Parallel Processing</a:t>
            </a:r>
            <a:endParaRPr lang="en-GB" dirty="0" smtClean="0"/>
          </a:p>
        </p:txBody>
      </p:sp>
      <p:pic>
        <p:nvPicPr>
          <p:cNvPr id="82946" name="Picture 2"/>
          <p:cNvPicPr>
            <a:picLocks noChangeAspect="1" noChangeArrowheads="1"/>
          </p:cNvPicPr>
          <p:nvPr/>
        </p:nvPicPr>
        <p:blipFill>
          <a:blip r:embed="rId2" cstate="print"/>
          <a:srcRect/>
          <a:stretch>
            <a:fillRect/>
          </a:stretch>
        </p:blipFill>
        <p:spPr bwMode="auto">
          <a:xfrm>
            <a:off x="0" y="457200"/>
            <a:ext cx="9144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71681"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Diagnostics</a:t>
            </a:r>
          </a:p>
        </p:txBody>
      </p:sp>
      <p:pic>
        <p:nvPicPr>
          <p:cNvPr id="71682" name="Picture 2"/>
          <p:cNvPicPr>
            <a:picLocks noChangeAspect="1" noChangeArrowheads="1"/>
          </p:cNvPicPr>
          <p:nvPr/>
        </p:nvPicPr>
        <p:blipFill>
          <a:blip r:embed="rId3" cstate="print"/>
          <a:srcRect/>
          <a:stretch>
            <a:fillRect/>
          </a:stretch>
        </p:blipFill>
        <p:spPr bwMode="auto">
          <a:xfrm>
            <a:off x="1066800" y="1198563"/>
            <a:ext cx="6629400" cy="5040312"/>
          </a:xfrm>
          <a:prstGeom prst="rect">
            <a:avLst/>
          </a:prstGeom>
          <a:noFill/>
          <a:ln w="9525">
            <a:noFill/>
            <a:round/>
            <a:headEnd/>
            <a:tailEnd/>
          </a:ln>
          <a:effectLst/>
        </p:spPr>
      </p:pic>
      <p:sp>
        <p:nvSpPr>
          <p:cNvPr id="6" name="TextBox 5"/>
          <p:cNvSpPr txBox="1"/>
          <p:nvPr/>
        </p:nvSpPr>
        <p:spPr>
          <a:xfrm rot="16200000">
            <a:off x="6651984" y="3406416"/>
            <a:ext cx="3048000" cy="349968"/>
          </a:xfrm>
          <a:prstGeom prst="rect">
            <a:avLst/>
          </a:prstGeom>
          <a:noFill/>
        </p:spPr>
        <p:txBody>
          <a:bodyPr wrap="square" rtlCol="0">
            <a:spAutoFit/>
          </a:bodyPr>
          <a:lstStyle/>
          <a:p>
            <a:r>
              <a:rPr lang="en-US" dirty="0" err="1" smtClean="0">
                <a:solidFill>
                  <a:schemeClr val="accent6"/>
                </a:solidFill>
              </a:rPr>
              <a:t>Microway</a:t>
            </a:r>
            <a:r>
              <a:rPr lang="en-US" dirty="0" smtClean="0">
                <a:solidFill>
                  <a:schemeClr val="accent6"/>
                </a:solidFill>
              </a:rPr>
              <a:t> – Link Checker</a:t>
            </a:r>
            <a:endParaRPr lang="en-US" dirty="0">
              <a:solidFill>
                <a:schemeClr val="accent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6"/>
          <p:cNvSpPr>
            <a:spLocks noGrp="1"/>
          </p:cNvSpPr>
          <p:nvPr>
            <p:ph type="ftr" idx="11"/>
          </p:nvPr>
        </p:nvSpPr>
        <p:spPr/>
        <p:txBody>
          <a:bodyPr/>
          <a:lstStyle/>
          <a:p>
            <a:r>
              <a:rPr lang="en-GB"/>
              <a:t>Introduction to Parallel Processing</a:t>
            </a:r>
          </a:p>
        </p:txBody>
      </p:sp>
      <p:sp>
        <p:nvSpPr>
          <p:cNvPr id="8193"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Why Parallel Processing</a:t>
            </a:r>
          </a:p>
        </p:txBody>
      </p:sp>
      <p:sp>
        <p:nvSpPr>
          <p:cNvPr id="8194" name="Rectangle 2"/>
          <p:cNvSpPr>
            <a:spLocks noGrp="1" noChangeArrowheads="1"/>
          </p:cNvSpPr>
          <p:nvPr>
            <p:ph type="body" idx="1"/>
          </p:nvPr>
        </p:nvSpPr>
        <p:spPr>
          <a:xfrm>
            <a:off x="457200" y="1600200"/>
            <a:ext cx="8077200" cy="1828800"/>
          </a:xfrm>
          <a:ln/>
        </p:spPr>
        <p:txBody>
          <a:bodyPr/>
          <a:lstStyle/>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a:t>The universe is inherently parallel, so parallel models fit it best.</a:t>
            </a:r>
          </a:p>
          <a:p>
            <a:pPr algn="l" rtl="0">
              <a:lnSpc>
                <a:spcPct val="10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800"/>
          </a:p>
        </p:txBody>
      </p:sp>
      <p:pic>
        <p:nvPicPr>
          <p:cNvPr id="8195" name="Picture 3">
            <a:hlinkClick r:id="rId3"/>
          </p:cNvPr>
          <p:cNvPicPr>
            <a:picLocks noChangeAspect="1" noChangeArrowheads="1"/>
          </p:cNvPicPr>
          <p:nvPr/>
        </p:nvPicPr>
        <p:blipFill>
          <a:blip r:embed="rId4" cstate="print"/>
          <a:srcRect/>
          <a:stretch>
            <a:fillRect/>
          </a:stretch>
        </p:blipFill>
        <p:spPr bwMode="auto">
          <a:xfrm>
            <a:off x="838200" y="4191000"/>
            <a:ext cx="1885950" cy="1800225"/>
          </a:xfrm>
          <a:prstGeom prst="rect">
            <a:avLst/>
          </a:prstGeom>
          <a:noFill/>
          <a:ln w="9525">
            <a:noFill/>
            <a:round/>
            <a:headEnd/>
            <a:tailEnd/>
          </a:ln>
          <a:effectLst/>
        </p:spPr>
      </p:pic>
      <p:pic>
        <p:nvPicPr>
          <p:cNvPr id="8196" name="Picture 4"/>
          <p:cNvPicPr>
            <a:picLocks noChangeAspect="1" noChangeArrowheads="1"/>
          </p:cNvPicPr>
          <p:nvPr/>
        </p:nvPicPr>
        <p:blipFill>
          <a:blip r:embed="rId5" cstate="print"/>
          <a:srcRect/>
          <a:stretch>
            <a:fillRect/>
          </a:stretch>
        </p:blipFill>
        <p:spPr bwMode="auto">
          <a:xfrm>
            <a:off x="3429000" y="4419600"/>
            <a:ext cx="1905000" cy="1457325"/>
          </a:xfrm>
          <a:prstGeom prst="rect">
            <a:avLst/>
          </a:prstGeom>
          <a:noFill/>
          <a:ln w="9525">
            <a:noFill/>
            <a:round/>
            <a:headEnd/>
            <a:tailEnd/>
          </a:ln>
          <a:effectLst/>
        </p:spPr>
      </p:pic>
      <p:pic>
        <p:nvPicPr>
          <p:cNvPr id="8197" name="Picture 5"/>
          <p:cNvPicPr>
            <a:picLocks noChangeAspect="1" noChangeArrowheads="1"/>
          </p:cNvPicPr>
          <p:nvPr/>
        </p:nvPicPr>
        <p:blipFill>
          <a:blip r:embed="rId6" cstate="print"/>
          <a:srcRect/>
          <a:stretch>
            <a:fillRect/>
          </a:stretch>
        </p:blipFill>
        <p:spPr bwMode="auto">
          <a:xfrm>
            <a:off x="6248400" y="4267200"/>
            <a:ext cx="2425700" cy="1593850"/>
          </a:xfrm>
          <a:prstGeom prst="rect">
            <a:avLst/>
          </a:prstGeom>
          <a:noFill/>
          <a:ln w="9525">
            <a:noFill/>
            <a:round/>
            <a:headEnd/>
            <a:tailEnd/>
          </a:ln>
          <a:effectLst/>
        </p:spPr>
      </p:pic>
      <p:sp>
        <p:nvSpPr>
          <p:cNvPr id="9" name="TextBox 8"/>
          <p:cNvSpPr txBox="1"/>
          <p:nvPr/>
        </p:nvSpPr>
        <p:spPr>
          <a:xfrm>
            <a:off x="762000" y="3733800"/>
            <a:ext cx="1828800" cy="349968"/>
          </a:xfrm>
          <a:prstGeom prst="rect">
            <a:avLst/>
          </a:prstGeom>
          <a:noFill/>
        </p:spPr>
        <p:txBody>
          <a:bodyPr wrap="square" rtlCol="0">
            <a:spAutoFit/>
          </a:bodyPr>
          <a:lstStyle/>
          <a:p>
            <a:r>
              <a:rPr lang="he-IL" dirty="0" smtClean="0">
                <a:solidFill>
                  <a:schemeClr val="tx1"/>
                </a:solidFill>
              </a:rPr>
              <a:t>חיזוי </a:t>
            </a:r>
            <a:r>
              <a:rPr lang="he-IL" dirty="0" err="1" smtClean="0">
                <a:solidFill>
                  <a:schemeClr val="tx1"/>
                </a:solidFill>
              </a:rPr>
              <a:t>מז"א</a:t>
            </a:r>
            <a:endParaRPr lang="en-US" dirty="0">
              <a:solidFill>
                <a:schemeClr val="tx1"/>
              </a:solidFill>
            </a:endParaRPr>
          </a:p>
        </p:txBody>
      </p:sp>
      <p:sp>
        <p:nvSpPr>
          <p:cNvPr id="10" name="TextBox 9"/>
          <p:cNvSpPr txBox="1"/>
          <p:nvPr/>
        </p:nvSpPr>
        <p:spPr>
          <a:xfrm>
            <a:off x="3276600" y="3733800"/>
            <a:ext cx="1828800" cy="349968"/>
          </a:xfrm>
          <a:prstGeom prst="rect">
            <a:avLst/>
          </a:prstGeom>
          <a:noFill/>
        </p:spPr>
        <p:txBody>
          <a:bodyPr wrap="square" rtlCol="0">
            <a:spAutoFit/>
          </a:bodyPr>
          <a:lstStyle/>
          <a:p>
            <a:r>
              <a:rPr lang="he-IL" dirty="0" smtClean="0">
                <a:solidFill>
                  <a:schemeClr val="tx1"/>
                </a:solidFill>
              </a:rPr>
              <a:t>חישה מרחוק</a:t>
            </a:r>
            <a:endParaRPr lang="en-US" dirty="0">
              <a:solidFill>
                <a:schemeClr val="tx1"/>
              </a:solidFill>
            </a:endParaRPr>
          </a:p>
        </p:txBody>
      </p:sp>
      <p:sp>
        <p:nvSpPr>
          <p:cNvPr id="11" name="TextBox 10"/>
          <p:cNvSpPr txBox="1"/>
          <p:nvPr/>
        </p:nvSpPr>
        <p:spPr>
          <a:xfrm>
            <a:off x="6400800" y="3733800"/>
            <a:ext cx="1981200" cy="349968"/>
          </a:xfrm>
          <a:prstGeom prst="rect">
            <a:avLst/>
          </a:prstGeom>
          <a:noFill/>
        </p:spPr>
        <p:txBody>
          <a:bodyPr wrap="square" rtlCol="0">
            <a:spAutoFit/>
          </a:bodyPr>
          <a:lstStyle/>
          <a:p>
            <a:r>
              <a:rPr lang="he-IL" dirty="0" smtClean="0">
                <a:solidFill>
                  <a:schemeClr val="tx1"/>
                </a:solidFill>
              </a:rPr>
              <a:t>"ביולוגיה חישובית"</a:t>
            </a:r>
            <a:endParaRPr lang="en-US"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72705" name="Rectangle 1"/>
          <p:cNvSpPr>
            <a:spLocks noGrp="1" noChangeArrowheads="1"/>
          </p:cNvSpPr>
          <p:nvPr>
            <p:ph type="title"/>
          </p:nvPr>
        </p:nvSpPr>
        <p:spPr>
          <a:xfrm>
            <a:off x="457200" y="274638"/>
            <a:ext cx="8229600" cy="1143000"/>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Why Performance </a:t>
            </a:r>
            <a:r>
              <a:rPr lang="en-GB" b="1" dirty="0" smtClean="0"/>
              <a:t>Modelling?</a:t>
            </a:r>
            <a:endParaRPr lang="en-GB" b="1" dirty="0"/>
          </a:p>
        </p:txBody>
      </p:sp>
      <p:sp>
        <p:nvSpPr>
          <p:cNvPr id="72706" name="Rectangle 2"/>
          <p:cNvSpPr>
            <a:spLocks noGrp="1" noChangeArrowheads="1"/>
          </p:cNvSpPr>
          <p:nvPr>
            <p:ph type="body" idx="1"/>
          </p:nvPr>
        </p:nvSpPr>
        <p:spPr>
          <a:xfrm>
            <a:off x="228600" y="1447800"/>
            <a:ext cx="8229600" cy="4933950"/>
          </a:xfrm>
          <a:ln/>
        </p:spPr>
        <p:txBody>
          <a:bodyPr/>
          <a:lstStyle/>
          <a:p>
            <a:pPr algn="l" rtl="0">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b="1"/>
              <a:t>Parallel performance is a multidimensional space:</a:t>
            </a:r>
          </a:p>
          <a:p>
            <a:pPr algn="l" rtl="0">
              <a:lnSpc>
                <a:spcPct val="9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t>	– </a:t>
            </a:r>
            <a:r>
              <a:rPr lang="en-GB" sz="2000"/>
              <a:t>Resource parameters: # of processors, computation speed,</a:t>
            </a:r>
          </a:p>
          <a:p>
            <a:pPr algn="l" rtl="0">
              <a:lnSpc>
                <a:spcPct val="9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t>		network size/topology/protocols/etc., communication speed</a:t>
            </a:r>
          </a:p>
          <a:p>
            <a:pPr algn="l" rtl="0">
              <a:lnSpc>
                <a:spcPct val="9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t>	– User-oriented parameters: Problem size, application input,</a:t>
            </a:r>
          </a:p>
          <a:p>
            <a:pPr algn="l" rtl="0">
              <a:lnSpc>
                <a:spcPct val="9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t>		target optimization (time vs. size)</a:t>
            </a:r>
            <a:r>
              <a:rPr lang="he-IL" sz="2000"/>
              <a:t>‏</a:t>
            </a:r>
            <a:endParaRPr lang="en-GB" sz="2000"/>
          </a:p>
          <a:p>
            <a:pPr algn="l" rtl="0">
              <a:lnSpc>
                <a:spcPct val="9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t>	– These issues interact and trade off with each other</a:t>
            </a:r>
          </a:p>
          <a:p>
            <a:pPr algn="l" rtl="0">
              <a:lnSpc>
                <a:spcPct val="90000"/>
              </a:lnSpc>
              <a:spcBef>
                <a:spcPts val="5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a:p>
          <a:p>
            <a:pPr algn="l" rtl="0">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t> </a:t>
            </a:r>
            <a:r>
              <a:rPr lang="en-GB" sz="2400" b="1"/>
              <a:t>Large cost for development, deployment and</a:t>
            </a:r>
          </a:p>
          <a:p>
            <a:pPr algn="l" rtl="0">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b="1"/>
              <a:t>maintenance of both machines and codes</a:t>
            </a:r>
          </a:p>
          <a:p>
            <a:pPr algn="l" rtl="0">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400" b="1"/>
          </a:p>
          <a:p>
            <a:pPr algn="l" rtl="0">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a:t> </a:t>
            </a:r>
            <a:r>
              <a:rPr lang="en-GB" sz="2400" b="1"/>
              <a:t>Need to know in advance how a given application</a:t>
            </a:r>
          </a:p>
          <a:p>
            <a:pPr algn="l" rtl="0">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b="1"/>
              <a:t>utilizes the machine’s resources.</a:t>
            </a:r>
          </a:p>
          <a:p>
            <a:pPr algn="l" rtl="0">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73729" name="Rectangle 1"/>
          <p:cNvSpPr>
            <a:spLocks noGrp="1" noChangeArrowheads="1"/>
          </p:cNvSpPr>
          <p:nvPr>
            <p:ph type="title"/>
          </p:nvPr>
        </p:nvSpPr>
        <p:spPr>
          <a:xfrm>
            <a:off x="457200" y="274638"/>
            <a:ext cx="8229600" cy="1143000"/>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Performance </a:t>
            </a:r>
            <a:r>
              <a:rPr lang="en-GB" b="1" dirty="0" smtClean="0"/>
              <a:t>Modelling</a:t>
            </a:r>
            <a:endParaRPr lang="en-GB" b="1" dirty="0"/>
          </a:p>
        </p:txBody>
      </p:sp>
      <p:sp>
        <p:nvSpPr>
          <p:cNvPr id="73730" name="Rectangle 2"/>
          <p:cNvSpPr>
            <a:spLocks noGrp="1" noChangeArrowheads="1"/>
          </p:cNvSpPr>
          <p:nvPr>
            <p:ph type="body" idx="1"/>
          </p:nvPr>
        </p:nvSpPr>
        <p:spPr>
          <a:xfrm>
            <a:off x="457200" y="1600200"/>
            <a:ext cx="8229600" cy="4525963"/>
          </a:xfrm>
          <a:ln/>
        </p:spPr>
        <p:txBody>
          <a:bodyPr/>
          <a:lstStyle/>
          <a:p>
            <a:pPr algn="l" rtl="0">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Basic approach:</a:t>
            </a:r>
          </a:p>
          <a:p>
            <a:pPr algn="l" rtl="0">
              <a:lnSpc>
                <a:spcPct val="100000"/>
              </a:lnSpc>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dirty="0"/>
          </a:p>
          <a:p>
            <a:pPr algn="l" rtl="0">
              <a:lnSpc>
                <a:spcPct val="10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b="1" dirty="0" err="1"/>
              <a:t>T</a:t>
            </a:r>
            <a:r>
              <a:rPr lang="en-GB" sz="2000" b="1" i="1" dirty="0" err="1"/>
              <a:t>run</a:t>
            </a:r>
            <a:r>
              <a:rPr lang="en-GB" sz="2400" b="1" dirty="0"/>
              <a:t> = </a:t>
            </a:r>
            <a:r>
              <a:rPr lang="en-GB" sz="2400" b="1" dirty="0" err="1"/>
              <a:t>T</a:t>
            </a:r>
            <a:r>
              <a:rPr lang="en-GB" sz="2000" b="1" i="1" dirty="0" err="1"/>
              <a:t>computation</a:t>
            </a:r>
            <a:r>
              <a:rPr lang="en-GB" sz="2400" b="1" dirty="0"/>
              <a:t> + </a:t>
            </a:r>
            <a:r>
              <a:rPr lang="en-GB" sz="2400" b="1" dirty="0" err="1"/>
              <a:t>T</a:t>
            </a:r>
            <a:r>
              <a:rPr lang="en-GB" sz="2000" b="1" i="1" dirty="0" err="1"/>
              <a:t>communication</a:t>
            </a:r>
            <a:r>
              <a:rPr lang="en-GB" sz="2400" b="1" dirty="0"/>
              <a:t> – </a:t>
            </a:r>
            <a:r>
              <a:rPr lang="en-GB" sz="2400" b="1" dirty="0" err="1"/>
              <a:t>T</a:t>
            </a:r>
            <a:r>
              <a:rPr lang="en-GB" sz="2000" b="1" i="1" dirty="0" err="1"/>
              <a:t>overlap</a:t>
            </a:r>
            <a:endParaRPr lang="en-GB" sz="2400" b="1" i="1" dirty="0"/>
          </a:p>
          <a:p>
            <a:pPr algn="l" rtl="0">
              <a:lnSpc>
                <a:spcPct val="10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400" b="1" dirty="0"/>
          </a:p>
          <a:p>
            <a:pPr algn="l" rtl="0">
              <a:lnSpc>
                <a:spcPct val="10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b="1" dirty="0" err="1"/>
              <a:t>T</a:t>
            </a:r>
            <a:r>
              <a:rPr lang="en-GB" sz="2000" b="1" i="1" dirty="0" err="1"/>
              <a:t>run</a:t>
            </a:r>
            <a:r>
              <a:rPr lang="en-GB" sz="2400" b="1" dirty="0"/>
              <a:t> = </a:t>
            </a:r>
            <a:r>
              <a:rPr lang="en-GB" b="1" i="1" dirty="0"/>
              <a:t>f</a:t>
            </a:r>
            <a:r>
              <a:rPr lang="en-GB" sz="2400" b="1" i="1" dirty="0"/>
              <a:t> </a:t>
            </a:r>
            <a:r>
              <a:rPr lang="en-GB" sz="2400" b="1" dirty="0"/>
              <a:t>(</a:t>
            </a:r>
            <a:r>
              <a:rPr lang="en-GB" sz="2400" b="1" dirty="0" smtClean="0"/>
              <a:t>T</a:t>
            </a:r>
            <a:r>
              <a:rPr lang="en-GB" sz="1800" b="1" dirty="0" smtClean="0"/>
              <a:t>1</a:t>
            </a:r>
            <a:r>
              <a:rPr lang="en-US" sz="2400" b="1" dirty="0" smtClean="0"/>
              <a:t>,#</a:t>
            </a:r>
            <a:r>
              <a:rPr lang="en-GB" sz="2400" b="1" dirty="0" smtClean="0"/>
              <a:t>CPUs </a:t>
            </a:r>
            <a:r>
              <a:rPr lang="en-GB" sz="2400" b="1" dirty="0"/>
              <a:t>, </a:t>
            </a:r>
            <a:r>
              <a:rPr lang="en-GB" sz="2400" b="1" i="1" dirty="0"/>
              <a:t>Scalability</a:t>
            </a:r>
            <a:r>
              <a:rPr lang="en-GB" sz="2400" b="1" dirty="0"/>
              <a:t>)</a:t>
            </a:r>
            <a:r>
              <a:rPr lang="he-IL" sz="2400" b="1" dirty="0"/>
              <a:t>‏</a:t>
            </a:r>
            <a:endParaRPr lang="en-GB" sz="2400" b="1" dirty="0"/>
          </a:p>
          <a:p>
            <a:pPr algn="l" rtl="0">
              <a:lnSpc>
                <a:spcPct val="10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74753"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HPC Challenge</a:t>
            </a:r>
          </a:p>
        </p:txBody>
      </p:sp>
      <p:sp>
        <p:nvSpPr>
          <p:cNvPr id="74754" name="Rectangle 2"/>
          <p:cNvSpPr>
            <a:spLocks noGrp="1" noChangeArrowheads="1"/>
          </p:cNvSpPr>
          <p:nvPr>
            <p:ph type="body" idx="1"/>
          </p:nvPr>
        </p:nvSpPr>
        <p:spPr>
          <a:xfrm>
            <a:off x="457200" y="1600200"/>
            <a:ext cx="8229600" cy="4525963"/>
          </a:xfrm>
          <a:ln/>
        </p:spPr>
        <p:txBody>
          <a:bodyPr/>
          <a:lstStyle/>
          <a:p>
            <a:pPr algn="l" rtl="0">
              <a:lnSpc>
                <a:spcPct val="80000"/>
              </a:lnSpc>
              <a:spcBef>
                <a:spcPts val="450"/>
              </a:spcBef>
              <a:buClr>
                <a:srgbClr val="009999"/>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dirty="0">
                <a:solidFill>
                  <a:schemeClr val="tx1"/>
                </a:solidFill>
              </a:rPr>
              <a:t>HPL</a:t>
            </a:r>
            <a:r>
              <a:rPr lang="en-GB" sz="1800" dirty="0"/>
              <a:t> - the Linpack TPP benchmark which measures the floating point rate of execution for solving a linear system of equations. </a:t>
            </a:r>
          </a:p>
          <a:p>
            <a:pPr algn="l" rtl="0">
              <a:lnSpc>
                <a:spcPct val="80000"/>
              </a:lnSpc>
              <a:spcBef>
                <a:spcPts val="4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dirty="0"/>
              <a:t>DGEMM - measures the floating point rate of execution of double precision real matrix-matrix multiplication. </a:t>
            </a:r>
          </a:p>
          <a:p>
            <a:pPr algn="l" rtl="0">
              <a:lnSpc>
                <a:spcPct val="80000"/>
              </a:lnSpc>
              <a:spcBef>
                <a:spcPts val="450"/>
              </a:spcBef>
              <a:buClr>
                <a:srgbClr val="009999"/>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dirty="0">
                <a:solidFill>
                  <a:srgbClr val="009999"/>
                </a:solidFill>
              </a:rPr>
              <a:t>STREAM</a:t>
            </a:r>
            <a:r>
              <a:rPr lang="en-GB" sz="1800" dirty="0"/>
              <a:t> - a simple synthetic benchmark program that measures sustainable memory bandwidth (in GB/s) and the corresponding computation rate for simple vector kernel. </a:t>
            </a:r>
          </a:p>
          <a:p>
            <a:pPr algn="l" rtl="0">
              <a:lnSpc>
                <a:spcPct val="80000"/>
              </a:lnSpc>
              <a:spcBef>
                <a:spcPts val="450"/>
              </a:spcBef>
              <a:buClr>
                <a:srgbClr val="009999"/>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dirty="0">
                <a:solidFill>
                  <a:srgbClr val="009999"/>
                </a:solidFill>
              </a:rPr>
              <a:t>PTRANS</a:t>
            </a:r>
            <a:r>
              <a:rPr lang="en-GB" sz="1800" dirty="0"/>
              <a:t> (parallel matrix transpose) - exercises the communications where pairs of processors communicate with each other simultaneously. It is a useful test of the total communications capacity of the network. </a:t>
            </a:r>
          </a:p>
          <a:p>
            <a:pPr algn="l" rtl="0">
              <a:lnSpc>
                <a:spcPct val="80000"/>
              </a:lnSpc>
              <a:spcBef>
                <a:spcPts val="450"/>
              </a:spcBef>
              <a:buClr>
                <a:srgbClr val="009999"/>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dirty="0" err="1">
                <a:solidFill>
                  <a:schemeClr val="tx1"/>
                </a:solidFill>
                <a:hlinkClick r:id="rId3"/>
              </a:rPr>
              <a:t>RandomAccess</a:t>
            </a:r>
            <a:r>
              <a:rPr lang="en-GB" sz="1800" dirty="0"/>
              <a:t> - measures the rate of integer random updates of memory (GUPS). </a:t>
            </a:r>
          </a:p>
          <a:p>
            <a:pPr algn="l" rtl="0">
              <a:lnSpc>
                <a:spcPct val="80000"/>
              </a:lnSpc>
              <a:spcBef>
                <a:spcPts val="450"/>
              </a:spcBef>
              <a:buClr>
                <a:srgbClr val="009999"/>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dirty="0">
                <a:solidFill>
                  <a:srgbClr val="009999"/>
                </a:solidFill>
              </a:rPr>
              <a:t>FFTE</a:t>
            </a:r>
            <a:r>
              <a:rPr lang="en-GB" sz="1800" dirty="0"/>
              <a:t> - measures the floating point rate of execution of double precision complex one-dimensional Discrete Fourier Transform (DFT). </a:t>
            </a:r>
          </a:p>
          <a:p>
            <a:pPr algn="l" rtl="0">
              <a:lnSpc>
                <a:spcPct val="80000"/>
              </a:lnSpc>
              <a:spcBef>
                <a:spcPts val="4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800" dirty="0"/>
              <a:t>Communication bandwidth and latency - a set of tests to measure latency and bandwidth of a number of simultaneous communication patterns; based on </a:t>
            </a:r>
            <a:r>
              <a:rPr lang="en-GB" sz="1800" dirty="0" err="1">
                <a:solidFill>
                  <a:srgbClr val="009999"/>
                </a:solidFill>
                <a:hlinkClick r:id="rId4"/>
              </a:rPr>
              <a:t>b_eff</a:t>
            </a:r>
            <a:r>
              <a:rPr lang="en-GB" sz="1800" dirty="0"/>
              <a:t> (effective bandwidth benchmark).</a:t>
            </a:r>
          </a:p>
          <a:p>
            <a:pPr algn="l" rtl="0">
              <a:lnSpc>
                <a:spcPct val="80000"/>
              </a:lnSpc>
              <a:spcBef>
                <a:spcPts val="45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18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75777"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Bottlenecks</a:t>
            </a:r>
          </a:p>
        </p:txBody>
      </p:sp>
      <p:sp>
        <p:nvSpPr>
          <p:cNvPr id="75778" name="Rectangle 2"/>
          <p:cNvSpPr>
            <a:spLocks noGrp="1" noChangeArrowheads="1"/>
          </p:cNvSpPr>
          <p:nvPr>
            <p:ph type="body" idx="1"/>
          </p:nvPr>
        </p:nvSpPr>
        <p:spPr>
          <a:xfrm>
            <a:off x="457200" y="1600200"/>
            <a:ext cx="8229600" cy="4525963"/>
          </a:xfrm>
          <a:ln/>
        </p:spPr>
        <p:txBody>
          <a:bodyPr/>
          <a:lstStyle/>
          <a:p>
            <a:pPr algn="l" rtl="0">
              <a:lnSpc>
                <a:spcPct val="100000"/>
              </a:lnSpc>
              <a:buFont typeface="Arial"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dirty="0"/>
              <a:t>	A rule of thumb that often applies</a:t>
            </a:r>
          </a:p>
          <a:p>
            <a:pPr algn="l" rtl="0">
              <a:lnSpc>
                <a:spcPct val="100000"/>
              </a:lnSpc>
              <a:buFont typeface="Arial"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dirty="0"/>
              <a:t>  	A contemporary processor, for a</a:t>
            </a:r>
          </a:p>
          <a:p>
            <a:pPr algn="l" rtl="0">
              <a:lnSpc>
                <a:spcPct val="100000"/>
              </a:lnSpc>
              <a:buFont typeface="Arial"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dirty="0"/>
              <a:t> 	spectrum of applications, delivers (</a:t>
            </a:r>
            <a:r>
              <a:rPr lang="en-GB" b="1" dirty="0" err="1"/>
              <a:t>i.e.,sustains</a:t>
            </a:r>
            <a:r>
              <a:rPr lang="en-GB" b="1" dirty="0"/>
              <a:t>) 10% of peak performance</a:t>
            </a:r>
          </a:p>
          <a:p>
            <a:pPr algn="l" rtl="0">
              <a:lnSpc>
                <a:spcPct val="100000"/>
              </a:lnSpc>
              <a:buFont typeface="Arial"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Footer Placeholder 3"/>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76801" name="Rectangle 1"/>
          <p:cNvSpPr>
            <a:spLocks noGrp="1" noChangeArrowheads="1"/>
          </p:cNvSpPr>
          <p:nvPr>
            <p:ph type="title"/>
          </p:nvPr>
        </p:nvSpPr>
        <p:spPr>
          <a:xfrm>
            <a:off x="457200" y="274638"/>
            <a:ext cx="8229600" cy="1143000"/>
          </a:xfrm>
          <a:ln/>
        </p:spPr>
        <p:txBody>
          <a:bodyPr/>
          <a:lstStyle/>
          <a:p>
            <a:pPr rtl="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Processor-Memory Gap</a:t>
            </a:r>
          </a:p>
        </p:txBody>
      </p:sp>
      <p:grpSp>
        <p:nvGrpSpPr>
          <p:cNvPr id="76802" name="Group 2"/>
          <p:cNvGrpSpPr>
            <a:grpSpLocks/>
          </p:cNvGrpSpPr>
          <p:nvPr/>
        </p:nvGrpSpPr>
        <p:grpSpPr bwMode="auto">
          <a:xfrm>
            <a:off x="766763" y="1895475"/>
            <a:ext cx="7080250" cy="4046538"/>
            <a:chOff x="483" y="1194"/>
            <a:chExt cx="4460" cy="2549"/>
          </a:xfrm>
        </p:grpSpPr>
        <p:sp>
          <p:nvSpPr>
            <p:cNvPr id="76803" name="Line 3"/>
            <p:cNvSpPr>
              <a:spLocks noChangeShapeType="1"/>
            </p:cNvSpPr>
            <p:nvPr/>
          </p:nvSpPr>
          <p:spPr bwMode="auto">
            <a:xfrm>
              <a:off x="1551" y="2572"/>
              <a:ext cx="8" cy="1"/>
            </a:xfrm>
            <a:prstGeom prst="line">
              <a:avLst/>
            </a:prstGeom>
            <a:noFill/>
            <a:ln w="12600">
              <a:solidFill>
                <a:srgbClr val="000000"/>
              </a:solidFill>
              <a:miter lim="800000"/>
              <a:headEnd/>
              <a:tailEnd/>
            </a:ln>
            <a:effectLst/>
          </p:spPr>
          <p:txBody>
            <a:bodyPr/>
            <a:lstStyle/>
            <a:p>
              <a:endParaRPr lang="en-US"/>
            </a:p>
          </p:txBody>
        </p:sp>
        <p:sp>
          <p:nvSpPr>
            <p:cNvPr id="76804" name="Line 4"/>
            <p:cNvSpPr>
              <a:spLocks noChangeShapeType="1"/>
            </p:cNvSpPr>
            <p:nvPr/>
          </p:nvSpPr>
          <p:spPr bwMode="auto">
            <a:xfrm>
              <a:off x="1599" y="2572"/>
              <a:ext cx="8" cy="1"/>
            </a:xfrm>
            <a:prstGeom prst="line">
              <a:avLst/>
            </a:prstGeom>
            <a:noFill/>
            <a:ln w="12600">
              <a:solidFill>
                <a:srgbClr val="000000"/>
              </a:solidFill>
              <a:miter lim="800000"/>
              <a:headEnd/>
              <a:tailEnd/>
            </a:ln>
            <a:effectLst/>
          </p:spPr>
          <p:txBody>
            <a:bodyPr/>
            <a:lstStyle/>
            <a:p>
              <a:endParaRPr lang="en-US"/>
            </a:p>
          </p:txBody>
        </p:sp>
        <p:sp>
          <p:nvSpPr>
            <p:cNvPr id="76805" name="Line 5"/>
            <p:cNvSpPr>
              <a:spLocks noChangeShapeType="1"/>
            </p:cNvSpPr>
            <p:nvPr/>
          </p:nvSpPr>
          <p:spPr bwMode="auto">
            <a:xfrm>
              <a:off x="1647" y="2572"/>
              <a:ext cx="8" cy="1"/>
            </a:xfrm>
            <a:prstGeom prst="line">
              <a:avLst/>
            </a:prstGeom>
            <a:noFill/>
            <a:ln w="12600">
              <a:solidFill>
                <a:srgbClr val="000000"/>
              </a:solidFill>
              <a:miter lim="800000"/>
              <a:headEnd/>
              <a:tailEnd/>
            </a:ln>
            <a:effectLst/>
          </p:spPr>
          <p:txBody>
            <a:bodyPr/>
            <a:lstStyle/>
            <a:p>
              <a:endParaRPr lang="en-US"/>
            </a:p>
          </p:txBody>
        </p:sp>
        <p:sp>
          <p:nvSpPr>
            <p:cNvPr id="76806" name="Line 6"/>
            <p:cNvSpPr>
              <a:spLocks noChangeShapeType="1"/>
            </p:cNvSpPr>
            <p:nvPr/>
          </p:nvSpPr>
          <p:spPr bwMode="auto">
            <a:xfrm>
              <a:off x="1695" y="2572"/>
              <a:ext cx="8" cy="1"/>
            </a:xfrm>
            <a:prstGeom prst="line">
              <a:avLst/>
            </a:prstGeom>
            <a:noFill/>
            <a:ln w="12600">
              <a:solidFill>
                <a:srgbClr val="000000"/>
              </a:solidFill>
              <a:miter lim="800000"/>
              <a:headEnd/>
              <a:tailEnd/>
            </a:ln>
            <a:effectLst/>
          </p:spPr>
          <p:txBody>
            <a:bodyPr/>
            <a:lstStyle/>
            <a:p>
              <a:endParaRPr lang="en-US"/>
            </a:p>
          </p:txBody>
        </p:sp>
        <p:sp>
          <p:nvSpPr>
            <p:cNvPr id="76807" name="Line 7"/>
            <p:cNvSpPr>
              <a:spLocks noChangeShapeType="1"/>
            </p:cNvSpPr>
            <p:nvPr/>
          </p:nvSpPr>
          <p:spPr bwMode="auto">
            <a:xfrm>
              <a:off x="1743" y="2572"/>
              <a:ext cx="8" cy="1"/>
            </a:xfrm>
            <a:prstGeom prst="line">
              <a:avLst/>
            </a:prstGeom>
            <a:noFill/>
            <a:ln w="12600">
              <a:solidFill>
                <a:srgbClr val="000000"/>
              </a:solidFill>
              <a:miter lim="800000"/>
              <a:headEnd/>
              <a:tailEnd/>
            </a:ln>
            <a:effectLst/>
          </p:spPr>
          <p:txBody>
            <a:bodyPr/>
            <a:lstStyle/>
            <a:p>
              <a:endParaRPr lang="en-US"/>
            </a:p>
          </p:txBody>
        </p:sp>
        <p:sp>
          <p:nvSpPr>
            <p:cNvPr id="76808" name="Line 8"/>
            <p:cNvSpPr>
              <a:spLocks noChangeShapeType="1"/>
            </p:cNvSpPr>
            <p:nvPr/>
          </p:nvSpPr>
          <p:spPr bwMode="auto">
            <a:xfrm>
              <a:off x="1791" y="2572"/>
              <a:ext cx="8" cy="1"/>
            </a:xfrm>
            <a:prstGeom prst="line">
              <a:avLst/>
            </a:prstGeom>
            <a:noFill/>
            <a:ln w="12600">
              <a:solidFill>
                <a:srgbClr val="000000"/>
              </a:solidFill>
              <a:miter lim="800000"/>
              <a:headEnd/>
              <a:tailEnd/>
            </a:ln>
            <a:effectLst/>
          </p:spPr>
          <p:txBody>
            <a:bodyPr/>
            <a:lstStyle/>
            <a:p>
              <a:endParaRPr lang="en-US"/>
            </a:p>
          </p:txBody>
        </p:sp>
        <p:sp>
          <p:nvSpPr>
            <p:cNvPr id="76809" name="Line 9"/>
            <p:cNvSpPr>
              <a:spLocks noChangeShapeType="1"/>
            </p:cNvSpPr>
            <p:nvPr/>
          </p:nvSpPr>
          <p:spPr bwMode="auto">
            <a:xfrm>
              <a:off x="1839" y="2572"/>
              <a:ext cx="8" cy="1"/>
            </a:xfrm>
            <a:prstGeom prst="line">
              <a:avLst/>
            </a:prstGeom>
            <a:noFill/>
            <a:ln w="12600">
              <a:solidFill>
                <a:srgbClr val="000000"/>
              </a:solidFill>
              <a:miter lim="800000"/>
              <a:headEnd/>
              <a:tailEnd/>
            </a:ln>
            <a:effectLst/>
          </p:spPr>
          <p:txBody>
            <a:bodyPr/>
            <a:lstStyle/>
            <a:p>
              <a:endParaRPr lang="en-US"/>
            </a:p>
          </p:txBody>
        </p:sp>
        <p:sp>
          <p:nvSpPr>
            <p:cNvPr id="76810" name="Line 10"/>
            <p:cNvSpPr>
              <a:spLocks noChangeShapeType="1"/>
            </p:cNvSpPr>
            <p:nvPr/>
          </p:nvSpPr>
          <p:spPr bwMode="auto">
            <a:xfrm>
              <a:off x="1887" y="2572"/>
              <a:ext cx="8" cy="1"/>
            </a:xfrm>
            <a:prstGeom prst="line">
              <a:avLst/>
            </a:prstGeom>
            <a:noFill/>
            <a:ln w="12600">
              <a:solidFill>
                <a:srgbClr val="000000"/>
              </a:solidFill>
              <a:miter lim="800000"/>
              <a:headEnd/>
              <a:tailEnd/>
            </a:ln>
            <a:effectLst/>
          </p:spPr>
          <p:txBody>
            <a:bodyPr/>
            <a:lstStyle/>
            <a:p>
              <a:endParaRPr lang="en-US"/>
            </a:p>
          </p:txBody>
        </p:sp>
        <p:sp>
          <p:nvSpPr>
            <p:cNvPr id="76811" name="Line 11"/>
            <p:cNvSpPr>
              <a:spLocks noChangeShapeType="1"/>
            </p:cNvSpPr>
            <p:nvPr/>
          </p:nvSpPr>
          <p:spPr bwMode="auto">
            <a:xfrm>
              <a:off x="1935" y="2572"/>
              <a:ext cx="8" cy="1"/>
            </a:xfrm>
            <a:prstGeom prst="line">
              <a:avLst/>
            </a:prstGeom>
            <a:noFill/>
            <a:ln w="12600">
              <a:solidFill>
                <a:srgbClr val="000000"/>
              </a:solidFill>
              <a:miter lim="800000"/>
              <a:headEnd/>
              <a:tailEnd/>
            </a:ln>
            <a:effectLst/>
          </p:spPr>
          <p:txBody>
            <a:bodyPr/>
            <a:lstStyle/>
            <a:p>
              <a:endParaRPr lang="en-US"/>
            </a:p>
          </p:txBody>
        </p:sp>
        <p:sp>
          <p:nvSpPr>
            <p:cNvPr id="76812" name="Line 12"/>
            <p:cNvSpPr>
              <a:spLocks noChangeShapeType="1"/>
            </p:cNvSpPr>
            <p:nvPr/>
          </p:nvSpPr>
          <p:spPr bwMode="auto">
            <a:xfrm>
              <a:off x="1983" y="2572"/>
              <a:ext cx="8" cy="1"/>
            </a:xfrm>
            <a:prstGeom prst="line">
              <a:avLst/>
            </a:prstGeom>
            <a:noFill/>
            <a:ln w="12600">
              <a:solidFill>
                <a:srgbClr val="000000"/>
              </a:solidFill>
              <a:miter lim="800000"/>
              <a:headEnd/>
              <a:tailEnd/>
            </a:ln>
            <a:effectLst/>
          </p:spPr>
          <p:txBody>
            <a:bodyPr/>
            <a:lstStyle/>
            <a:p>
              <a:endParaRPr lang="en-US"/>
            </a:p>
          </p:txBody>
        </p:sp>
        <p:sp>
          <p:nvSpPr>
            <p:cNvPr id="76813" name="Line 13"/>
            <p:cNvSpPr>
              <a:spLocks noChangeShapeType="1"/>
            </p:cNvSpPr>
            <p:nvPr/>
          </p:nvSpPr>
          <p:spPr bwMode="auto">
            <a:xfrm>
              <a:off x="2031" y="2572"/>
              <a:ext cx="8" cy="1"/>
            </a:xfrm>
            <a:prstGeom prst="line">
              <a:avLst/>
            </a:prstGeom>
            <a:noFill/>
            <a:ln w="12600">
              <a:solidFill>
                <a:srgbClr val="000000"/>
              </a:solidFill>
              <a:miter lim="800000"/>
              <a:headEnd/>
              <a:tailEnd/>
            </a:ln>
            <a:effectLst/>
          </p:spPr>
          <p:txBody>
            <a:bodyPr/>
            <a:lstStyle/>
            <a:p>
              <a:endParaRPr lang="en-US"/>
            </a:p>
          </p:txBody>
        </p:sp>
        <p:sp>
          <p:nvSpPr>
            <p:cNvPr id="76814" name="Line 14"/>
            <p:cNvSpPr>
              <a:spLocks noChangeShapeType="1"/>
            </p:cNvSpPr>
            <p:nvPr/>
          </p:nvSpPr>
          <p:spPr bwMode="auto">
            <a:xfrm>
              <a:off x="2079" y="2572"/>
              <a:ext cx="8" cy="1"/>
            </a:xfrm>
            <a:prstGeom prst="line">
              <a:avLst/>
            </a:prstGeom>
            <a:noFill/>
            <a:ln w="12600">
              <a:solidFill>
                <a:srgbClr val="000000"/>
              </a:solidFill>
              <a:miter lim="800000"/>
              <a:headEnd/>
              <a:tailEnd/>
            </a:ln>
            <a:effectLst/>
          </p:spPr>
          <p:txBody>
            <a:bodyPr/>
            <a:lstStyle/>
            <a:p>
              <a:endParaRPr lang="en-US"/>
            </a:p>
          </p:txBody>
        </p:sp>
        <p:sp>
          <p:nvSpPr>
            <p:cNvPr id="76815" name="Line 15"/>
            <p:cNvSpPr>
              <a:spLocks noChangeShapeType="1"/>
            </p:cNvSpPr>
            <p:nvPr/>
          </p:nvSpPr>
          <p:spPr bwMode="auto">
            <a:xfrm>
              <a:off x="2127" y="2572"/>
              <a:ext cx="8" cy="1"/>
            </a:xfrm>
            <a:prstGeom prst="line">
              <a:avLst/>
            </a:prstGeom>
            <a:noFill/>
            <a:ln w="12600">
              <a:solidFill>
                <a:srgbClr val="000000"/>
              </a:solidFill>
              <a:miter lim="800000"/>
              <a:headEnd/>
              <a:tailEnd/>
            </a:ln>
            <a:effectLst/>
          </p:spPr>
          <p:txBody>
            <a:bodyPr/>
            <a:lstStyle/>
            <a:p>
              <a:endParaRPr lang="en-US"/>
            </a:p>
          </p:txBody>
        </p:sp>
        <p:sp>
          <p:nvSpPr>
            <p:cNvPr id="76816" name="Line 16"/>
            <p:cNvSpPr>
              <a:spLocks noChangeShapeType="1"/>
            </p:cNvSpPr>
            <p:nvPr/>
          </p:nvSpPr>
          <p:spPr bwMode="auto">
            <a:xfrm>
              <a:off x="2175" y="2572"/>
              <a:ext cx="8" cy="1"/>
            </a:xfrm>
            <a:prstGeom prst="line">
              <a:avLst/>
            </a:prstGeom>
            <a:noFill/>
            <a:ln w="12600">
              <a:solidFill>
                <a:srgbClr val="000000"/>
              </a:solidFill>
              <a:miter lim="800000"/>
              <a:headEnd/>
              <a:tailEnd/>
            </a:ln>
            <a:effectLst/>
          </p:spPr>
          <p:txBody>
            <a:bodyPr/>
            <a:lstStyle/>
            <a:p>
              <a:endParaRPr lang="en-US"/>
            </a:p>
          </p:txBody>
        </p:sp>
        <p:sp>
          <p:nvSpPr>
            <p:cNvPr id="76817" name="Line 17"/>
            <p:cNvSpPr>
              <a:spLocks noChangeShapeType="1"/>
            </p:cNvSpPr>
            <p:nvPr/>
          </p:nvSpPr>
          <p:spPr bwMode="auto">
            <a:xfrm>
              <a:off x="2223" y="2572"/>
              <a:ext cx="8" cy="1"/>
            </a:xfrm>
            <a:prstGeom prst="line">
              <a:avLst/>
            </a:prstGeom>
            <a:noFill/>
            <a:ln w="12600">
              <a:solidFill>
                <a:srgbClr val="000000"/>
              </a:solidFill>
              <a:miter lim="800000"/>
              <a:headEnd/>
              <a:tailEnd/>
            </a:ln>
            <a:effectLst/>
          </p:spPr>
          <p:txBody>
            <a:bodyPr/>
            <a:lstStyle/>
            <a:p>
              <a:endParaRPr lang="en-US"/>
            </a:p>
          </p:txBody>
        </p:sp>
        <p:sp>
          <p:nvSpPr>
            <p:cNvPr id="76818" name="Line 18"/>
            <p:cNvSpPr>
              <a:spLocks noChangeShapeType="1"/>
            </p:cNvSpPr>
            <p:nvPr/>
          </p:nvSpPr>
          <p:spPr bwMode="auto">
            <a:xfrm>
              <a:off x="2271" y="2572"/>
              <a:ext cx="8" cy="1"/>
            </a:xfrm>
            <a:prstGeom prst="line">
              <a:avLst/>
            </a:prstGeom>
            <a:noFill/>
            <a:ln w="12600">
              <a:solidFill>
                <a:srgbClr val="000000"/>
              </a:solidFill>
              <a:miter lim="800000"/>
              <a:headEnd/>
              <a:tailEnd/>
            </a:ln>
            <a:effectLst/>
          </p:spPr>
          <p:txBody>
            <a:bodyPr/>
            <a:lstStyle/>
            <a:p>
              <a:endParaRPr lang="en-US"/>
            </a:p>
          </p:txBody>
        </p:sp>
        <p:sp>
          <p:nvSpPr>
            <p:cNvPr id="76819" name="Line 19"/>
            <p:cNvSpPr>
              <a:spLocks noChangeShapeType="1"/>
            </p:cNvSpPr>
            <p:nvPr/>
          </p:nvSpPr>
          <p:spPr bwMode="auto">
            <a:xfrm>
              <a:off x="2319" y="2572"/>
              <a:ext cx="8" cy="1"/>
            </a:xfrm>
            <a:prstGeom prst="line">
              <a:avLst/>
            </a:prstGeom>
            <a:noFill/>
            <a:ln w="12600">
              <a:solidFill>
                <a:srgbClr val="000000"/>
              </a:solidFill>
              <a:miter lim="800000"/>
              <a:headEnd/>
              <a:tailEnd/>
            </a:ln>
            <a:effectLst/>
          </p:spPr>
          <p:txBody>
            <a:bodyPr/>
            <a:lstStyle/>
            <a:p>
              <a:endParaRPr lang="en-US"/>
            </a:p>
          </p:txBody>
        </p:sp>
        <p:sp>
          <p:nvSpPr>
            <p:cNvPr id="76820" name="Line 20"/>
            <p:cNvSpPr>
              <a:spLocks noChangeShapeType="1"/>
            </p:cNvSpPr>
            <p:nvPr/>
          </p:nvSpPr>
          <p:spPr bwMode="auto">
            <a:xfrm>
              <a:off x="2367" y="2572"/>
              <a:ext cx="8" cy="1"/>
            </a:xfrm>
            <a:prstGeom prst="line">
              <a:avLst/>
            </a:prstGeom>
            <a:noFill/>
            <a:ln w="12600">
              <a:solidFill>
                <a:srgbClr val="000000"/>
              </a:solidFill>
              <a:miter lim="800000"/>
              <a:headEnd/>
              <a:tailEnd/>
            </a:ln>
            <a:effectLst/>
          </p:spPr>
          <p:txBody>
            <a:bodyPr/>
            <a:lstStyle/>
            <a:p>
              <a:endParaRPr lang="en-US"/>
            </a:p>
          </p:txBody>
        </p:sp>
        <p:sp>
          <p:nvSpPr>
            <p:cNvPr id="76821" name="Line 21"/>
            <p:cNvSpPr>
              <a:spLocks noChangeShapeType="1"/>
            </p:cNvSpPr>
            <p:nvPr/>
          </p:nvSpPr>
          <p:spPr bwMode="auto">
            <a:xfrm>
              <a:off x="2415" y="2572"/>
              <a:ext cx="8" cy="1"/>
            </a:xfrm>
            <a:prstGeom prst="line">
              <a:avLst/>
            </a:prstGeom>
            <a:noFill/>
            <a:ln w="12600">
              <a:solidFill>
                <a:srgbClr val="000000"/>
              </a:solidFill>
              <a:miter lim="800000"/>
              <a:headEnd/>
              <a:tailEnd/>
            </a:ln>
            <a:effectLst/>
          </p:spPr>
          <p:txBody>
            <a:bodyPr/>
            <a:lstStyle/>
            <a:p>
              <a:endParaRPr lang="en-US"/>
            </a:p>
          </p:txBody>
        </p:sp>
        <p:sp>
          <p:nvSpPr>
            <p:cNvPr id="76822" name="Line 22"/>
            <p:cNvSpPr>
              <a:spLocks noChangeShapeType="1"/>
            </p:cNvSpPr>
            <p:nvPr/>
          </p:nvSpPr>
          <p:spPr bwMode="auto">
            <a:xfrm>
              <a:off x="2463" y="2572"/>
              <a:ext cx="8" cy="1"/>
            </a:xfrm>
            <a:prstGeom prst="line">
              <a:avLst/>
            </a:prstGeom>
            <a:noFill/>
            <a:ln w="12600">
              <a:solidFill>
                <a:srgbClr val="000000"/>
              </a:solidFill>
              <a:miter lim="800000"/>
              <a:headEnd/>
              <a:tailEnd/>
            </a:ln>
            <a:effectLst/>
          </p:spPr>
          <p:txBody>
            <a:bodyPr/>
            <a:lstStyle/>
            <a:p>
              <a:endParaRPr lang="en-US"/>
            </a:p>
          </p:txBody>
        </p:sp>
        <p:sp>
          <p:nvSpPr>
            <p:cNvPr id="76823" name="Line 23"/>
            <p:cNvSpPr>
              <a:spLocks noChangeShapeType="1"/>
            </p:cNvSpPr>
            <p:nvPr/>
          </p:nvSpPr>
          <p:spPr bwMode="auto">
            <a:xfrm>
              <a:off x="2511" y="2572"/>
              <a:ext cx="8" cy="1"/>
            </a:xfrm>
            <a:prstGeom prst="line">
              <a:avLst/>
            </a:prstGeom>
            <a:noFill/>
            <a:ln w="12600">
              <a:solidFill>
                <a:srgbClr val="000000"/>
              </a:solidFill>
              <a:miter lim="800000"/>
              <a:headEnd/>
              <a:tailEnd/>
            </a:ln>
            <a:effectLst/>
          </p:spPr>
          <p:txBody>
            <a:bodyPr/>
            <a:lstStyle/>
            <a:p>
              <a:endParaRPr lang="en-US"/>
            </a:p>
          </p:txBody>
        </p:sp>
        <p:sp>
          <p:nvSpPr>
            <p:cNvPr id="76824" name="Line 24"/>
            <p:cNvSpPr>
              <a:spLocks noChangeShapeType="1"/>
            </p:cNvSpPr>
            <p:nvPr/>
          </p:nvSpPr>
          <p:spPr bwMode="auto">
            <a:xfrm>
              <a:off x="2559" y="2572"/>
              <a:ext cx="8" cy="1"/>
            </a:xfrm>
            <a:prstGeom prst="line">
              <a:avLst/>
            </a:prstGeom>
            <a:noFill/>
            <a:ln w="12600">
              <a:solidFill>
                <a:srgbClr val="000000"/>
              </a:solidFill>
              <a:miter lim="800000"/>
              <a:headEnd/>
              <a:tailEnd/>
            </a:ln>
            <a:effectLst/>
          </p:spPr>
          <p:txBody>
            <a:bodyPr/>
            <a:lstStyle/>
            <a:p>
              <a:endParaRPr lang="en-US"/>
            </a:p>
          </p:txBody>
        </p:sp>
        <p:sp>
          <p:nvSpPr>
            <p:cNvPr id="76825" name="Line 25"/>
            <p:cNvSpPr>
              <a:spLocks noChangeShapeType="1"/>
            </p:cNvSpPr>
            <p:nvPr/>
          </p:nvSpPr>
          <p:spPr bwMode="auto">
            <a:xfrm>
              <a:off x="2607" y="2572"/>
              <a:ext cx="8" cy="1"/>
            </a:xfrm>
            <a:prstGeom prst="line">
              <a:avLst/>
            </a:prstGeom>
            <a:noFill/>
            <a:ln w="12600">
              <a:solidFill>
                <a:srgbClr val="000000"/>
              </a:solidFill>
              <a:miter lim="800000"/>
              <a:headEnd/>
              <a:tailEnd/>
            </a:ln>
            <a:effectLst/>
          </p:spPr>
          <p:txBody>
            <a:bodyPr/>
            <a:lstStyle/>
            <a:p>
              <a:endParaRPr lang="en-US"/>
            </a:p>
          </p:txBody>
        </p:sp>
        <p:sp>
          <p:nvSpPr>
            <p:cNvPr id="76826" name="Line 26"/>
            <p:cNvSpPr>
              <a:spLocks noChangeShapeType="1"/>
            </p:cNvSpPr>
            <p:nvPr/>
          </p:nvSpPr>
          <p:spPr bwMode="auto">
            <a:xfrm>
              <a:off x="2655" y="2572"/>
              <a:ext cx="8" cy="1"/>
            </a:xfrm>
            <a:prstGeom prst="line">
              <a:avLst/>
            </a:prstGeom>
            <a:noFill/>
            <a:ln w="12600">
              <a:solidFill>
                <a:srgbClr val="000000"/>
              </a:solidFill>
              <a:miter lim="800000"/>
              <a:headEnd/>
              <a:tailEnd/>
            </a:ln>
            <a:effectLst/>
          </p:spPr>
          <p:txBody>
            <a:bodyPr/>
            <a:lstStyle/>
            <a:p>
              <a:endParaRPr lang="en-US"/>
            </a:p>
          </p:txBody>
        </p:sp>
        <p:sp>
          <p:nvSpPr>
            <p:cNvPr id="76827" name="Line 27"/>
            <p:cNvSpPr>
              <a:spLocks noChangeShapeType="1"/>
            </p:cNvSpPr>
            <p:nvPr/>
          </p:nvSpPr>
          <p:spPr bwMode="auto">
            <a:xfrm>
              <a:off x="2703" y="2572"/>
              <a:ext cx="8" cy="1"/>
            </a:xfrm>
            <a:prstGeom prst="line">
              <a:avLst/>
            </a:prstGeom>
            <a:noFill/>
            <a:ln w="12600">
              <a:solidFill>
                <a:srgbClr val="000000"/>
              </a:solidFill>
              <a:miter lim="800000"/>
              <a:headEnd/>
              <a:tailEnd/>
            </a:ln>
            <a:effectLst/>
          </p:spPr>
          <p:txBody>
            <a:bodyPr/>
            <a:lstStyle/>
            <a:p>
              <a:endParaRPr lang="en-US"/>
            </a:p>
          </p:txBody>
        </p:sp>
        <p:sp>
          <p:nvSpPr>
            <p:cNvPr id="76828" name="Line 28"/>
            <p:cNvSpPr>
              <a:spLocks noChangeShapeType="1"/>
            </p:cNvSpPr>
            <p:nvPr/>
          </p:nvSpPr>
          <p:spPr bwMode="auto">
            <a:xfrm>
              <a:off x="2751" y="2572"/>
              <a:ext cx="8" cy="1"/>
            </a:xfrm>
            <a:prstGeom prst="line">
              <a:avLst/>
            </a:prstGeom>
            <a:noFill/>
            <a:ln w="12600">
              <a:solidFill>
                <a:srgbClr val="000000"/>
              </a:solidFill>
              <a:miter lim="800000"/>
              <a:headEnd/>
              <a:tailEnd/>
            </a:ln>
            <a:effectLst/>
          </p:spPr>
          <p:txBody>
            <a:bodyPr/>
            <a:lstStyle/>
            <a:p>
              <a:endParaRPr lang="en-US"/>
            </a:p>
          </p:txBody>
        </p:sp>
        <p:sp>
          <p:nvSpPr>
            <p:cNvPr id="76829" name="Line 29"/>
            <p:cNvSpPr>
              <a:spLocks noChangeShapeType="1"/>
            </p:cNvSpPr>
            <p:nvPr/>
          </p:nvSpPr>
          <p:spPr bwMode="auto">
            <a:xfrm>
              <a:off x="2799" y="2572"/>
              <a:ext cx="8" cy="1"/>
            </a:xfrm>
            <a:prstGeom prst="line">
              <a:avLst/>
            </a:prstGeom>
            <a:noFill/>
            <a:ln w="12600">
              <a:solidFill>
                <a:srgbClr val="000000"/>
              </a:solidFill>
              <a:miter lim="800000"/>
              <a:headEnd/>
              <a:tailEnd/>
            </a:ln>
            <a:effectLst/>
          </p:spPr>
          <p:txBody>
            <a:bodyPr/>
            <a:lstStyle/>
            <a:p>
              <a:endParaRPr lang="en-US"/>
            </a:p>
          </p:txBody>
        </p:sp>
        <p:sp>
          <p:nvSpPr>
            <p:cNvPr id="76830" name="Line 30"/>
            <p:cNvSpPr>
              <a:spLocks noChangeShapeType="1"/>
            </p:cNvSpPr>
            <p:nvPr/>
          </p:nvSpPr>
          <p:spPr bwMode="auto">
            <a:xfrm>
              <a:off x="2847" y="2572"/>
              <a:ext cx="8" cy="1"/>
            </a:xfrm>
            <a:prstGeom prst="line">
              <a:avLst/>
            </a:prstGeom>
            <a:noFill/>
            <a:ln w="12600">
              <a:solidFill>
                <a:srgbClr val="000000"/>
              </a:solidFill>
              <a:miter lim="800000"/>
              <a:headEnd/>
              <a:tailEnd/>
            </a:ln>
            <a:effectLst/>
          </p:spPr>
          <p:txBody>
            <a:bodyPr/>
            <a:lstStyle/>
            <a:p>
              <a:endParaRPr lang="en-US"/>
            </a:p>
          </p:txBody>
        </p:sp>
        <p:sp>
          <p:nvSpPr>
            <p:cNvPr id="76831" name="Line 31"/>
            <p:cNvSpPr>
              <a:spLocks noChangeShapeType="1"/>
            </p:cNvSpPr>
            <p:nvPr/>
          </p:nvSpPr>
          <p:spPr bwMode="auto">
            <a:xfrm>
              <a:off x="2895" y="2572"/>
              <a:ext cx="8" cy="1"/>
            </a:xfrm>
            <a:prstGeom prst="line">
              <a:avLst/>
            </a:prstGeom>
            <a:noFill/>
            <a:ln w="12600">
              <a:solidFill>
                <a:srgbClr val="000000"/>
              </a:solidFill>
              <a:miter lim="800000"/>
              <a:headEnd/>
              <a:tailEnd/>
            </a:ln>
            <a:effectLst/>
          </p:spPr>
          <p:txBody>
            <a:bodyPr/>
            <a:lstStyle/>
            <a:p>
              <a:endParaRPr lang="en-US"/>
            </a:p>
          </p:txBody>
        </p:sp>
        <p:sp>
          <p:nvSpPr>
            <p:cNvPr id="76832" name="Line 32"/>
            <p:cNvSpPr>
              <a:spLocks noChangeShapeType="1"/>
            </p:cNvSpPr>
            <p:nvPr/>
          </p:nvSpPr>
          <p:spPr bwMode="auto">
            <a:xfrm>
              <a:off x="2943" y="2572"/>
              <a:ext cx="8" cy="1"/>
            </a:xfrm>
            <a:prstGeom prst="line">
              <a:avLst/>
            </a:prstGeom>
            <a:noFill/>
            <a:ln w="12600">
              <a:solidFill>
                <a:srgbClr val="000000"/>
              </a:solidFill>
              <a:miter lim="800000"/>
              <a:headEnd/>
              <a:tailEnd/>
            </a:ln>
            <a:effectLst/>
          </p:spPr>
          <p:txBody>
            <a:bodyPr/>
            <a:lstStyle/>
            <a:p>
              <a:endParaRPr lang="en-US"/>
            </a:p>
          </p:txBody>
        </p:sp>
        <p:sp>
          <p:nvSpPr>
            <p:cNvPr id="76833" name="Line 33"/>
            <p:cNvSpPr>
              <a:spLocks noChangeShapeType="1"/>
            </p:cNvSpPr>
            <p:nvPr/>
          </p:nvSpPr>
          <p:spPr bwMode="auto">
            <a:xfrm>
              <a:off x="2991" y="2572"/>
              <a:ext cx="8" cy="1"/>
            </a:xfrm>
            <a:prstGeom prst="line">
              <a:avLst/>
            </a:prstGeom>
            <a:noFill/>
            <a:ln w="12600">
              <a:solidFill>
                <a:srgbClr val="000000"/>
              </a:solidFill>
              <a:miter lim="800000"/>
              <a:headEnd/>
              <a:tailEnd/>
            </a:ln>
            <a:effectLst/>
          </p:spPr>
          <p:txBody>
            <a:bodyPr/>
            <a:lstStyle/>
            <a:p>
              <a:endParaRPr lang="en-US"/>
            </a:p>
          </p:txBody>
        </p:sp>
        <p:sp>
          <p:nvSpPr>
            <p:cNvPr id="76834" name="Line 34"/>
            <p:cNvSpPr>
              <a:spLocks noChangeShapeType="1"/>
            </p:cNvSpPr>
            <p:nvPr/>
          </p:nvSpPr>
          <p:spPr bwMode="auto">
            <a:xfrm>
              <a:off x="3039" y="2572"/>
              <a:ext cx="8" cy="1"/>
            </a:xfrm>
            <a:prstGeom prst="line">
              <a:avLst/>
            </a:prstGeom>
            <a:noFill/>
            <a:ln w="12600">
              <a:solidFill>
                <a:srgbClr val="000000"/>
              </a:solidFill>
              <a:miter lim="800000"/>
              <a:headEnd/>
              <a:tailEnd/>
            </a:ln>
            <a:effectLst/>
          </p:spPr>
          <p:txBody>
            <a:bodyPr/>
            <a:lstStyle/>
            <a:p>
              <a:endParaRPr lang="en-US"/>
            </a:p>
          </p:txBody>
        </p:sp>
        <p:sp>
          <p:nvSpPr>
            <p:cNvPr id="76835" name="Line 35"/>
            <p:cNvSpPr>
              <a:spLocks noChangeShapeType="1"/>
            </p:cNvSpPr>
            <p:nvPr/>
          </p:nvSpPr>
          <p:spPr bwMode="auto">
            <a:xfrm>
              <a:off x="3087" y="2572"/>
              <a:ext cx="8" cy="1"/>
            </a:xfrm>
            <a:prstGeom prst="line">
              <a:avLst/>
            </a:prstGeom>
            <a:noFill/>
            <a:ln w="12600">
              <a:solidFill>
                <a:srgbClr val="000000"/>
              </a:solidFill>
              <a:miter lim="800000"/>
              <a:headEnd/>
              <a:tailEnd/>
            </a:ln>
            <a:effectLst/>
          </p:spPr>
          <p:txBody>
            <a:bodyPr/>
            <a:lstStyle/>
            <a:p>
              <a:endParaRPr lang="en-US"/>
            </a:p>
          </p:txBody>
        </p:sp>
        <p:sp>
          <p:nvSpPr>
            <p:cNvPr id="76836" name="Line 36"/>
            <p:cNvSpPr>
              <a:spLocks noChangeShapeType="1"/>
            </p:cNvSpPr>
            <p:nvPr/>
          </p:nvSpPr>
          <p:spPr bwMode="auto">
            <a:xfrm>
              <a:off x="3135" y="2572"/>
              <a:ext cx="8" cy="1"/>
            </a:xfrm>
            <a:prstGeom prst="line">
              <a:avLst/>
            </a:prstGeom>
            <a:noFill/>
            <a:ln w="12600">
              <a:solidFill>
                <a:srgbClr val="000000"/>
              </a:solidFill>
              <a:miter lim="800000"/>
              <a:headEnd/>
              <a:tailEnd/>
            </a:ln>
            <a:effectLst/>
          </p:spPr>
          <p:txBody>
            <a:bodyPr/>
            <a:lstStyle/>
            <a:p>
              <a:endParaRPr lang="en-US"/>
            </a:p>
          </p:txBody>
        </p:sp>
        <p:sp>
          <p:nvSpPr>
            <p:cNvPr id="76837" name="Line 37"/>
            <p:cNvSpPr>
              <a:spLocks noChangeShapeType="1"/>
            </p:cNvSpPr>
            <p:nvPr/>
          </p:nvSpPr>
          <p:spPr bwMode="auto">
            <a:xfrm>
              <a:off x="3183" y="2572"/>
              <a:ext cx="8" cy="1"/>
            </a:xfrm>
            <a:prstGeom prst="line">
              <a:avLst/>
            </a:prstGeom>
            <a:noFill/>
            <a:ln w="12600">
              <a:solidFill>
                <a:srgbClr val="000000"/>
              </a:solidFill>
              <a:miter lim="800000"/>
              <a:headEnd/>
              <a:tailEnd/>
            </a:ln>
            <a:effectLst/>
          </p:spPr>
          <p:txBody>
            <a:bodyPr/>
            <a:lstStyle/>
            <a:p>
              <a:endParaRPr lang="en-US"/>
            </a:p>
          </p:txBody>
        </p:sp>
        <p:sp>
          <p:nvSpPr>
            <p:cNvPr id="76838" name="Line 38"/>
            <p:cNvSpPr>
              <a:spLocks noChangeShapeType="1"/>
            </p:cNvSpPr>
            <p:nvPr/>
          </p:nvSpPr>
          <p:spPr bwMode="auto">
            <a:xfrm>
              <a:off x="3231" y="2572"/>
              <a:ext cx="8" cy="1"/>
            </a:xfrm>
            <a:prstGeom prst="line">
              <a:avLst/>
            </a:prstGeom>
            <a:noFill/>
            <a:ln w="12600">
              <a:solidFill>
                <a:srgbClr val="000000"/>
              </a:solidFill>
              <a:miter lim="800000"/>
              <a:headEnd/>
              <a:tailEnd/>
            </a:ln>
            <a:effectLst/>
          </p:spPr>
          <p:txBody>
            <a:bodyPr/>
            <a:lstStyle/>
            <a:p>
              <a:endParaRPr lang="en-US"/>
            </a:p>
          </p:txBody>
        </p:sp>
        <p:sp>
          <p:nvSpPr>
            <p:cNvPr id="76839" name="Line 39"/>
            <p:cNvSpPr>
              <a:spLocks noChangeShapeType="1"/>
            </p:cNvSpPr>
            <p:nvPr/>
          </p:nvSpPr>
          <p:spPr bwMode="auto">
            <a:xfrm>
              <a:off x="3279" y="2572"/>
              <a:ext cx="8" cy="1"/>
            </a:xfrm>
            <a:prstGeom prst="line">
              <a:avLst/>
            </a:prstGeom>
            <a:noFill/>
            <a:ln w="12600">
              <a:solidFill>
                <a:srgbClr val="000000"/>
              </a:solidFill>
              <a:miter lim="800000"/>
              <a:headEnd/>
              <a:tailEnd/>
            </a:ln>
            <a:effectLst/>
          </p:spPr>
          <p:txBody>
            <a:bodyPr/>
            <a:lstStyle/>
            <a:p>
              <a:endParaRPr lang="en-US"/>
            </a:p>
          </p:txBody>
        </p:sp>
        <p:sp>
          <p:nvSpPr>
            <p:cNvPr id="76840" name="Line 40"/>
            <p:cNvSpPr>
              <a:spLocks noChangeShapeType="1"/>
            </p:cNvSpPr>
            <p:nvPr/>
          </p:nvSpPr>
          <p:spPr bwMode="auto">
            <a:xfrm>
              <a:off x="3327" y="2572"/>
              <a:ext cx="8" cy="1"/>
            </a:xfrm>
            <a:prstGeom prst="line">
              <a:avLst/>
            </a:prstGeom>
            <a:noFill/>
            <a:ln w="12600">
              <a:solidFill>
                <a:srgbClr val="000000"/>
              </a:solidFill>
              <a:miter lim="800000"/>
              <a:headEnd/>
              <a:tailEnd/>
            </a:ln>
            <a:effectLst/>
          </p:spPr>
          <p:txBody>
            <a:bodyPr/>
            <a:lstStyle/>
            <a:p>
              <a:endParaRPr lang="en-US"/>
            </a:p>
          </p:txBody>
        </p:sp>
        <p:sp>
          <p:nvSpPr>
            <p:cNvPr id="76841" name="Line 41"/>
            <p:cNvSpPr>
              <a:spLocks noChangeShapeType="1"/>
            </p:cNvSpPr>
            <p:nvPr/>
          </p:nvSpPr>
          <p:spPr bwMode="auto">
            <a:xfrm>
              <a:off x="3375" y="2572"/>
              <a:ext cx="8" cy="1"/>
            </a:xfrm>
            <a:prstGeom prst="line">
              <a:avLst/>
            </a:prstGeom>
            <a:noFill/>
            <a:ln w="12600">
              <a:solidFill>
                <a:srgbClr val="000000"/>
              </a:solidFill>
              <a:miter lim="800000"/>
              <a:headEnd/>
              <a:tailEnd/>
            </a:ln>
            <a:effectLst/>
          </p:spPr>
          <p:txBody>
            <a:bodyPr/>
            <a:lstStyle/>
            <a:p>
              <a:endParaRPr lang="en-US"/>
            </a:p>
          </p:txBody>
        </p:sp>
        <p:sp>
          <p:nvSpPr>
            <p:cNvPr id="76842" name="Line 42"/>
            <p:cNvSpPr>
              <a:spLocks noChangeShapeType="1"/>
            </p:cNvSpPr>
            <p:nvPr/>
          </p:nvSpPr>
          <p:spPr bwMode="auto">
            <a:xfrm>
              <a:off x="3423" y="2572"/>
              <a:ext cx="8" cy="1"/>
            </a:xfrm>
            <a:prstGeom prst="line">
              <a:avLst/>
            </a:prstGeom>
            <a:noFill/>
            <a:ln w="12600">
              <a:solidFill>
                <a:srgbClr val="000000"/>
              </a:solidFill>
              <a:miter lim="800000"/>
              <a:headEnd/>
              <a:tailEnd/>
            </a:ln>
            <a:effectLst/>
          </p:spPr>
          <p:txBody>
            <a:bodyPr/>
            <a:lstStyle/>
            <a:p>
              <a:endParaRPr lang="en-US"/>
            </a:p>
          </p:txBody>
        </p:sp>
        <p:sp>
          <p:nvSpPr>
            <p:cNvPr id="76843" name="Line 43"/>
            <p:cNvSpPr>
              <a:spLocks noChangeShapeType="1"/>
            </p:cNvSpPr>
            <p:nvPr/>
          </p:nvSpPr>
          <p:spPr bwMode="auto">
            <a:xfrm>
              <a:off x="3471" y="2572"/>
              <a:ext cx="8" cy="1"/>
            </a:xfrm>
            <a:prstGeom prst="line">
              <a:avLst/>
            </a:prstGeom>
            <a:noFill/>
            <a:ln w="12600">
              <a:solidFill>
                <a:srgbClr val="000000"/>
              </a:solidFill>
              <a:miter lim="800000"/>
              <a:headEnd/>
              <a:tailEnd/>
            </a:ln>
            <a:effectLst/>
          </p:spPr>
          <p:txBody>
            <a:bodyPr/>
            <a:lstStyle/>
            <a:p>
              <a:endParaRPr lang="en-US"/>
            </a:p>
          </p:txBody>
        </p:sp>
        <p:sp>
          <p:nvSpPr>
            <p:cNvPr id="76844" name="Line 44"/>
            <p:cNvSpPr>
              <a:spLocks noChangeShapeType="1"/>
            </p:cNvSpPr>
            <p:nvPr/>
          </p:nvSpPr>
          <p:spPr bwMode="auto">
            <a:xfrm>
              <a:off x="3519" y="2572"/>
              <a:ext cx="8" cy="1"/>
            </a:xfrm>
            <a:prstGeom prst="line">
              <a:avLst/>
            </a:prstGeom>
            <a:noFill/>
            <a:ln w="12600">
              <a:solidFill>
                <a:srgbClr val="000000"/>
              </a:solidFill>
              <a:miter lim="800000"/>
              <a:headEnd/>
              <a:tailEnd/>
            </a:ln>
            <a:effectLst/>
          </p:spPr>
          <p:txBody>
            <a:bodyPr/>
            <a:lstStyle/>
            <a:p>
              <a:endParaRPr lang="en-US"/>
            </a:p>
          </p:txBody>
        </p:sp>
        <p:sp>
          <p:nvSpPr>
            <p:cNvPr id="76845" name="Line 45"/>
            <p:cNvSpPr>
              <a:spLocks noChangeShapeType="1"/>
            </p:cNvSpPr>
            <p:nvPr/>
          </p:nvSpPr>
          <p:spPr bwMode="auto">
            <a:xfrm>
              <a:off x="3567" y="2572"/>
              <a:ext cx="8" cy="1"/>
            </a:xfrm>
            <a:prstGeom prst="line">
              <a:avLst/>
            </a:prstGeom>
            <a:noFill/>
            <a:ln w="12600">
              <a:solidFill>
                <a:srgbClr val="000000"/>
              </a:solidFill>
              <a:miter lim="800000"/>
              <a:headEnd/>
              <a:tailEnd/>
            </a:ln>
            <a:effectLst/>
          </p:spPr>
          <p:txBody>
            <a:bodyPr/>
            <a:lstStyle/>
            <a:p>
              <a:endParaRPr lang="en-US"/>
            </a:p>
          </p:txBody>
        </p:sp>
        <p:sp>
          <p:nvSpPr>
            <p:cNvPr id="76846" name="Line 46"/>
            <p:cNvSpPr>
              <a:spLocks noChangeShapeType="1"/>
            </p:cNvSpPr>
            <p:nvPr/>
          </p:nvSpPr>
          <p:spPr bwMode="auto">
            <a:xfrm>
              <a:off x="3615" y="2572"/>
              <a:ext cx="8" cy="1"/>
            </a:xfrm>
            <a:prstGeom prst="line">
              <a:avLst/>
            </a:prstGeom>
            <a:noFill/>
            <a:ln w="12600">
              <a:solidFill>
                <a:srgbClr val="000000"/>
              </a:solidFill>
              <a:miter lim="800000"/>
              <a:headEnd/>
              <a:tailEnd/>
            </a:ln>
            <a:effectLst/>
          </p:spPr>
          <p:txBody>
            <a:bodyPr/>
            <a:lstStyle/>
            <a:p>
              <a:endParaRPr lang="en-US"/>
            </a:p>
          </p:txBody>
        </p:sp>
        <p:sp>
          <p:nvSpPr>
            <p:cNvPr id="76847" name="Line 47"/>
            <p:cNvSpPr>
              <a:spLocks noChangeShapeType="1"/>
            </p:cNvSpPr>
            <p:nvPr/>
          </p:nvSpPr>
          <p:spPr bwMode="auto">
            <a:xfrm>
              <a:off x="3663" y="2572"/>
              <a:ext cx="8" cy="1"/>
            </a:xfrm>
            <a:prstGeom prst="line">
              <a:avLst/>
            </a:prstGeom>
            <a:noFill/>
            <a:ln w="12600">
              <a:solidFill>
                <a:srgbClr val="000000"/>
              </a:solidFill>
              <a:miter lim="800000"/>
              <a:headEnd/>
              <a:tailEnd/>
            </a:ln>
            <a:effectLst/>
          </p:spPr>
          <p:txBody>
            <a:bodyPr/>
            <a:lstStyle/>
            <a:p>
              <a:endParaRPr lang="en-US"/>
            </a:p>
          </p:txBody>
        </p:sp>
        <p:sp>
          <p:nvSpPr>
            <p:cNvPr id="76848" name="Line 48"/>
            <p:cNvSpPr>
              <a:spLocks noChangeShapeType="1"/>
            </p:cNvSpPr>
            <p:nvPr/>
          </p:nvSpPr>
          <p:spPr bwMode="auto">
            <a:xfrm>
              <a:off x="3711" y="2572"/>
              <a:ext cx="8" cy="1"/>
            </a:xfrm>
            <a:prstGeom prst="line">
              <a:avLst/>
            </a:prstGeom>
            <a:noFill/>
            <a:ln w="12600">
              <a:solidFill>
                <a:srgbClr val="000000"/>
              </a:solidFill>
              <a:miter lim="800000"/>
              <a:headEnd/>
              <a:tailEnd/>
            </a:ln>
            <a:effectLst/>
          </p:spPr>
          <p:txBody>
            <a:bodyPr/>
            <a:lstStyle/>
            <a:p>
              <a:endParaRPr lang="en-US"/>
            </a:p>
          </p:txBody>
        </p:sp>
        <p:sp>
          <p:nvSpPr>
            <p:cNvPr id="76849" name="Line 49"/>
            <p:cNvSpPr>
              <a:spLocks noChangeShapeType="1"/>
            </p:cNvSpPr>
            <p:nvPr/>
          </p:nvSpPr>
          <p:spPr bwMode="auto">
            <a:xfrm>
              <a:off x="3759" y="2572"/>
              <a:ext cx="8" cy="1"/>
            </a:xfrm>
            <a:prstGeom prst="line">
              <a:avLst/>
            </a:prstGeom>
            <a:noFill/>
            <a:ln w="12600">
              <a:solidFill>
                <a:srgbClr val="000000"/>
              </a:solidFill>
              <a:miter lim="800000"/>
              <a:headEnd/>
              <a:tailEnd/>
            </a:ln>
            <a:effectLst/>
          </p:spPr>
          <p:txBody>
            <a:bodyPr/>
            <a:lstStyle/>
            <a:p>
              <a:endParaRPr lang="en-US"/>
            </a:p>
          </p:txBody>
        </p:sp>
        <p:sp>
          <p:nvSpPr>
            <p:cNvPr id="76850" name="Line 50"/>
            <p:cNvSpPr>
              <a:spLocks noChangeShapeType="1"/>
            </p:cNvSpPr>
            <p:nvPr/>
          </p:nvSpPr>
          <p:spPr bwMode="auto">
            <a:xfrm>
              <a:off x="3807" y="2572"/>
              <a:ext cx="8" cy="1"/>
            </a:xfrm>
            <a:prstGeom prst="line">
              <a:avLst/>
            </a:prstGeom>
            <a:noFill/>
            <a:ln w="12600">
              <a:solidFill>
                <a:srgbClr val="000000"/>
              </a:solidFill>
              <a:miter lim="800000"/>
              <a:headEnd/>
              <a:tailEnd/>
            </a:ln>
            <a:effectLst/>
          </p:spPr>
          <p:txBody>
            <a:bodyPr/>
            <a:lstStyle/>
            <a:p>
              <a:endParaRPr lang="en-US"/>
            </a:p>
          </p:txBody>
        </p:sp>
        <p:sp>
          <p:nvSpPr>
            <p:cNvPr id="76851" name="Line 51"/>
            <p:cNvSpPr>
              <a:spLocks noChangeShapeType="1"/>
            </p:cNvSpPr>
            <p:nvPr/>
          </p:nvSpPr>
          <p:spPr bwMode="auto">
            <a:xfrm>
              <a:off x="3855" y="2572"/>
              <a:ext cx="8" cy="1"/>
            </a:xfrm>
            <a:prstGeom prst="line">
              <a:avLst/>
            </a:prstGeom>
            <a:noFill/>
            <a:ln w="12600">
              <a:solidFill>
                <a:srgbClr val="000000"/>
              </a:solidFill>
              <a:miter lim="800000"/>
              <a:headEnd/>
              <a:tailEnd/>
            </a:ln>
            <a:effectLst/>
          </p:spPr>
          <p:txBody>
            <a:bodyPr/>
            <a:lstStyle/>
            <a:p>
              <a:endParaRPr lang="en-US"/>
            </a:p>
          </p:txBody>
        </p:sp>
        <p:sp>
          <p:nvSpPr>
            <p:cNvPr id="76852" name="Line 52"/>
            <p:cNvSpPr>
              <a:spLocks noChangeShapeType="1"/>
            </p:cNvSpPr>
            <p:nvPr/>
          </p:nvSpPr>
          <p:spPr bwMode="auto">
            <a:xfrm>
              <a:off x="3903" y="2572"/>
              <a:ext cx="8" cy="1"/>
            </a:xfrm>
            <a:prstGeom prst="line">
              <a:avLst/>
            </a:prstGeom>
            <a:noFill/>
            <a:ln w="12600">
              <a:solidFill>
                <a:srgbClr val="000000"/>
              </a:solidFill>
              <a:miter lim="800000"/>
              <a:headEnd/>
              <a:tailEnd/>
            </a:ln>
            <a:effectLst/>
          </p:spPr>
          <p:txBody>
            <a:bodyPr/>
            <a:lstStyle/>
            <a:p>
              <a:endParaRPr lang="en-US"/>
            </a:p>
          </p:txBody>
        </p:sp>
        <p:sp>
          <p:nvSpPr>
            <p:cNvPr id="76853" name="Line 53"/>
            <p:cNvSpPr>
              <a:spLocks noChangeShapeType="1"/>
            </p:cNvSpPr>
            <p:nvPr/>
          </p:nvSpPr>
          <p:spPr bwMode="auto">
            <a:xfrm>
              <a:off x="3951" y="2572"/>
              <a:ext cx="8" cy="1"/>
            </a:xfrm>
            <a:prstGeom prst="line">
              <a:avLst/>
            </a:prstGeom>
            <a:noFill/>
            <a:ln w="12600">
              <a:solidFill>
                <a:srgbClr val="000000"/>
              </a:solidFill>
              <a:miter lim="800000"/>
              <a:headEnd/>
              <a:tailEnd/>
            </a:ln>
            <a:effectLst/>
          </p:spPr>
          <p:txBody>
            <a:bodyPr/>
            <a:lstStyle/>
            <a:p>
              <a:endParaRPr lang="en-US"/>
            </a:p>
          </p:txBody>
        </p:sp>
        <p:sp>
          <p:nvSpPr>
            <p:cNvPr id="76854" name="Line 54"/>
            <p:cNvSpPr>
              <a:spLocks noChangeShapeType="1"/>
            </p:cNvSpPr>
            <p:nvPr/>
          </p:nvSpPr>
          <p:spPr bwMode="auto">
            <a:xfrm>
              <a:off x="3999" y="2572"/>
              <a:ext cx="8" cy="1"/>
            </a:xfrm>
            <a:prstGeom prst="line">
              <a:avLst/>
            </a:prstGeom>
            <a:noFill/>
            <a:ln w="12600">
              <a:solidFill>
                <a:srgbClr val="000000"/>
              </a:solidFill>
              <a:miter lim="800000"/>
              <a:headEnd/>
              <a:tailEnd/>
            </a:ln>
            <a:effectLst/>
          </p:spPr>
          <p:txBody>
            <a:bodyPr/>
            <a:lstStyle/>
            <a:p>
              <a:endParaRPr lang="en-US"/>
            </a:p>
          </p:txBody>
        </p:sp>
        <p:sp>
          <p:nvSpPr>
            <p:cNvPr id="76855" name="Line 55"/>
            <p:cNvSpPr>
              <a:spLocks noChangeShapeType="1"/>
            </p:cNvSpPr>
            <p:nvPr/>
          </p:nvSpPr>
          <p:spPr bwMode="auto">
            <a:xfrm>
              <a:off x="4047" y="2572"/>
              <a:ext cx="8" cy="1"/>
            </a:xfrm>
            <a:prstGeom prst="line">
              <a:avLst/>
            </a:prstGeom>
            <a:noFill/>
            <a:ln w="12600">
              <a:solidFill>
                <a:srgbClr val="000000"/>
              </a:solidFill>
              <a:miter lim="800000"/>
              <a:headEnd/>
              <a:tailEnd/>
            </a:ln>
            <a:effectLst/>
          </p:spPr>
          <p:txBody>
            <a:bodyPr/>
            <a:lstStyle/>
            <a:p>
              <a:endParaRPr lang="en-US"/>
            </a:p>
          </p:txBody>
        </p:sp>
        <p:sp>
          <p:nvSpPr>
            <p:cNvPr id="76856" name="Line 56"/>
            <p:cNvSpPr>
              <a:spLocks noChangeShapeType="1"/>
            </p:cNvSpPr>
            <p:nvPr/>
          </p:nvSpPr>
          <p:spPr bwMode="auto">
            <a:xfrm>
              <a:off x="4095" y="2572"/>
              <a:ext cx="8" cy="1"/>
            </a:xfrm>
            <a:prstGeom prst="line">
              <a:avLst/>
            </a:prstGeom>
            <a:noFill/>
            <a:ln w="12600">
              <a:solidFill>
                <a:srgbClr val="000000"/>
              </a:solidFill>
              <a:miter lim="800000"/>
              <a:headEnd/>
              <a:tailEnd/>
            </a:ln>
            <a:effectLst/>
          </p:spPr>
          <p:txBody>
            <a:bodyPr/>
            <a:lstStyle/>
            <a:p>
              <a:endParaRPr lang="en-US"/>
            </a:p>
          </p:txBody>
        </p:sp>
        <p:sp>
          <p:nvSpPr>
            <p:cNvPr id="76857" name="Line 57"/>
            <p:cNvSpPr>
              <a:spLocks noChangeShapeType="1"/>
            </p:cNvSpPr>
            <p:nvPr/>
          </p:nvSpPr>
          <p:spPr bwMode="auto">
            <a:xfrm>
              <a:off x="4143" y="2572"/>
              <a:ext cx="8" cy="1"/>
            </a:xfrm>
            <a:prstGeom prst="line">
              <a:avLst/>
            </a:prstGeom>
            <a:noFill/>
            <a:ln w="12600">
              <a:solidFill>
                <a:srgbClr val="000000"/>
              </a:solidFill>
              <a:miter lim="800000"/>
              <a:headEnd/>
              <a:tailEnd/>
            </a:ln>
            <a:effectLst/>
          </p:spPr>
          <p:txBody>
            <a:bodyPr/>
            <a:lstStyle/>
            <a:p>
              <a:endParaRPr lang="en-US"/>
            </a:p>
          </p:txBody>
        </p:sp>
        <p:sp>
          <p:nvSpPr>
            <p:cNvPr id="76858" name="Line 58"/>
            <p:cNvSpPr>
              <a:spLocks noChangeShapeType="1"/>
            </p:cNvSpPr>
            <p:nvPr/>
          </p:nvSpPr>
          <p:spPr bwMode="auto">
            <a:xfrm>
              <a:off x="4191" y="2572"/>
              <a:ext cx="8" cy="1"/>
            </a:xfrm>
            <a:prstGeom prst="line">
              <a:avLst/>
            </a:prstGeom>
            <a:noFill/>
            <a:ln w="12600">
              <a:solidFill>
                <a:srgbClr val="000000"/>
              </a:solidFill>
              <a:miter lim="800000"/>
              <a:headEnd/>
              <a:tailEnd/>
            </a:ln>
            <a:effectLst/>
          </p:spPr>
          <p:txBody>
            <a:bodyPr/>
            <a:lstStyle/>
            <a:p>
              <a:endParaRPr lang="en-US"/>
            </a:p>
          </p:txBody>
        </p:sp>
        <p:sp>
          <p:nvSpPr>
            <p:cNvPr id="76859" name="Line 59"/>
            <p:cNvSpPr>
              <a:spLocks noChangeShapeType="1"/>
            </p:cNvSpPr>
            <p:nvPr/>
          </p:nvSpPr>
          <p:spPr bwMode="auto">
            <a:xfrm>
              <a:off x="4239" y="2572"/>
              <a:ext cx="8" cy="1"/>
            </a:xfrm>
            <a:prstGeom prst="line">
              <a:avLst/>
            </a:prstGeom>
            <a:noFill/>
            <a:ln w="12600">
              <a:solidFill>
                <a:srgbClr val="000000"/>
              </a:solidFill>
              <a:miter lim="800000"/>
              <a:headEnd/>
              <a:tailEnd/>
            </a:ln>
            <a:effectLst/>
          </p:spPr>
          <p:txBody>
            <a:bodyPr/>
            <a:lstStyle/>
            <a:p>
              <a:endParaRPr lang="en-US"/>
            </a:p>
          </p:txBody>
        </p:sp>
        <p:sp>
          <p:nvSpPr>
            <p:cNvPr id="76860" name="Line 60"/>
            <p:cNvSpPr>
              <a:spLocks noChangeShapeType="1"/>
            </p:cNvSpPr>
            <p:nvPr/>
          </p:nvSpPr>
          <p:spPr bwMode="auto">
            <a:xfrm>
              <a:off x="4287" y="2572"/>
              <a:ext cx="8" cy="1"/>
            </a:xfrm>
            <a:prstGeom prst="line">
              <a:avLst/>
            </a:prstGeom>
            <a:noFill/>
            <a:ln w="12600">
              <a:solidFill>
                <a:srgbClr val="000000"/>
              </a:solidFill>
              <a:miter lim="800000"/>
              <a:headEnd/>
              <a:tailEnd/>
            </a:ln>
            <a:effectLst/>
          </p:spPr>
          <p:txBody>
            <a:bodyPr/>
            <a:lstStyle/>
            <a:p>
              <a:endParaRPr lang="en-US"/>
            </a:p>
          </p:txBody>
        </p:sp>
        <p:sp>
          <p:nvSpPr>
            <p:cNvPr id="76861" name="Line 61"/>
            <p:cNvSpPr>
              <a:spLocks noChangeShapeType="1"/>
            </p:cNvSpPr>
            <p:nvPr/>
          </p:nvSpPr>
          <p:spPr bwMode="auto">
            <a:xfrm>
              <a:off x="4335" y="2572"/>
              <a:ext cx="8" cy="1"/>
            </a:xfrm>
            <a:prstGeom prst="line">
              <a:avLst/>
            </a:prstGeom>
            <a:noFill/>
            <a:ln w="12600">
              <a:solidFill>
                <a:srgbClr val="000000"/>
              </a:solidFill>
              <a:miter lim="800000"/>
              <a:headEnd/>
              <a:tailEnd/>
            </a:ln>
            <a:effectLst/>
          </p:spPr>
          <p:txBody>
            <a:bodyPr/>
            <a:lstStyle/>
            <a:p>
              <a:endParaRPr lang="en-US"/>
            </a:p>
          </p:txBody>
        </p:sp>
        <p:sp>
          <p:nvSpPr>
            <p:cNvPr id="76862" name="Line 62"/>
            <p:cNvSpPr>
              <a:spLocks noChangeShapeType="1"/>
            </p:cNvSpPr>
            <p:nvPr/>
          </p:nvSpPr>
          <p:spPr bwMode="auto">
            <a:xfrm>
              <a:off x="4383" y="2572"/>
              <a:ext cx="8" cy="1"/>
            </a:xfrm>
            <a:prstGeom prst="line">
              <a:avLst/>
            </a:prstGeom>
            <a:noFill/>
            <a:ln w="12600">
              <a:solidFill>
                <a:srgbClr val="000000"/>
              </a:solidFill>
              <a:miter lim="800000"/>
              <a:headEnd/>
              <a:tailEnd/>
            </a:ln>
            <a:effectLst/>
          </p:spPr>
          <p:txBody>
            <a:bodyPr/>
            <a:lstStyle/>
            <a:p>
              <a:endParaRPr lang="en-US"/>
            </a:p>
          </p:txBody>
        </p:sp>
        <p:sp>
          <p:nvSpPr>
            <p:cNvPr id="76863" name="Line 63"/>
            <p:cNvSpPr>
              <a:spLocks noChangeShapeType="1"/>
            </p:cNvSpPr>
            <p:nvPr/>
          </p:nvSpPr>
          <p:spPr bwMode="auto">
            <a:xfrm>
              <a:off x="4431" y="2572"/>
              <a:ext cx="8" cy="1"/>
            </a:xfrm>
            <a:prstGeom prst="line">
              <a:avLst/>
            </a:prstGeom>
            <a:noFill/>
            <a:ln w="12600">
              <a:solidFill>
                <a:srgbClr val="000000"/>
              </a:solidFill>
              <a:miter lim="800000"/>
              <a:headEnd/>
              <a:tailEnd/>
            </a:ln>
            <a:effectLst/>
          </p:spPr>
          <p:txBody>
            <a:bodyPr/>
            <a:lstStyle/>
            <a:p>
              <a:endParaRPr lang="en-US"/>
            </a:p>
          </p:txBody>
        </p:sp>
        <p:sp>
          <p:nvSpPr>
            <p:cNvPr id="76864" name="Line 64"/>
            <p:cNvSpPr>
              <a:spLocks noChangeShapeType="1"/>
            </p:cNvSpPr>
            <p:nvPr/>
          </p:nvSpPr>
          <p:spPr bwMode="auto">
            <a:xfrm>
              <a:off x="4479" y="2572"/>
              <a:ext cx="8" cy="1"/>
            </a:xfrm>
            <a:prstGeom prst="line">
              <a:avLst/>
            </a:prstGeom>
            <a:noFill/>
            <a:ln w="12600">
              <a:solidFill>
                <a:srgbClr val="000000"/>
              </a:solidFill>
              <a:miter lim="800000"/>
              <a:headEnd/>
              <a:tailEnd/>
            </a:ln>
            <a:effectLst/>
          </p:spPr>
          <p:txBody>
            <a:bodyPr/>
            <a:lstStyle/>
            <a:p>
              <a:endParaRPr lang="en-US"/>
            </a:p>
          </p:txBody>
        </p:sp>
        <p:sp>
          <p:nvSpPr>
            <p:cNvPr id="76865" name="Line 65"/>
            <p:cNvSpPr>
              <a:spLocks noChangeShapeType="1"/>
            </p:cNvSpPr>
            <p:nvPr/>
          </p:nvSpPr>
          <p:spPr bwMode="auto">
            <a:xfrm>
              <a:off x="4527" y="2572"/>
              <a:ext cx="8" cy="1"/>
            </a:xfrm>
            <a:prstGeom prst="line">
              <a:avLst/>
            </a:prstGeom>
            <a:noFill/>
            <a:ln w="12600">
              <a:solidFill>
                <a:srgbClr val="000000"/>
              </a:solidFill>
              <a:miter lim="800000"/>
              <a:headEnd/>
              <a:tailEnd/>
            </a:ln>
            <a:effectLst/>
          </p:spPr>
          <p:txBody>
            <a:bodyPr/>
            <a:lstStyle/>
            <a:p>
              <a:endParaRPr lang="en-US"/>
            </a:p>
          </p:txBody>
        </p:sp>
        <p:sp>
          <p:nvSpPr>
            <p:cNvPr id="76866" name="Line 66"/>
            <p:cNvSpPr>
              <a:spLocks noChangeShapeType="1"/>
            </p:cNvSpPr>
            <p:nvPr/>
          </p:nvSpPr>
          <p:spPr bwMode="auto">
            <a:xfrm>
              <a:off x="4575" y="2572"/>
              <a:ext cx="8" cy="1"/>
            </a:xfrm>
            <a:prstGeom prst="line">
              <a:avLst/>
            </a:prstGeom>
            <a:noFill/>
            <a:ln w="12600">
              <a:solidFill>
                <a:srgbClr val="000000"/>
              </a:solidFill>
              <a:miter lim="800000"/>
              <a:headEnd/>
              <a:tailEnd/>
            </a:ln>
            <a:effectLst/>
          </p:spPr>
          <p:txBody>
            <a:bodyPr/>
            <a:lstStyle/>
            <a:p>
              <a:endParaRPr lang="en-US"/>
            </a:p>
          </p:txBody>
        </p:sp>
        <p:sp>
          <p:nvSpPr>
            <p:cNvPr id="76867" name="Line 67"/>
            <p:cNvSpPr>
              <a:spLocks noChangeShapeType="1"/>
            </p:cNvSpPr>
            <p:nvPr/>
          </p:nvSpPr>
          <p:spPr bwMode="auto">
            <a:xfrm>
              <a:off x="4623" y="2572"/>
              <a:ext cx="8" cy="1"/>
            </a:xfrm>
            <a:prstGeom prst="line">
              <a:avLst/>
            </a:prstGeom>
            <a:noFill/>
            <a:ln w="12600">
              <a:solidFill>
                <a:srgbClr val="000000"/>
              </a:solidFill>
              <a:miter lim="800000"/>
              <a:headEnd/>
              <a:tailEnd/>
            </a:ln>
            <a:effectLst/>
          </p:spPr>
          <p:txBody>
            <a:bodyPr/>
            <a:lstStyle/>
            <a:p>
              <a:endParaRPr lang="en-US"/>
            </a:p>
          </p:txBody>
        </p:sp>
        <p:sp>
          <p:nvSpPr>
            <p:cNvPr id="76868" name="Line 68"/>
            <p:cNvSpPr>
              <a:spLocks noChangeShapeType="1"/>
            </p:cNvSpPr>
            <p:nvPr/>
          </p:nvSpPr>
          <p:spPr bwMode="auto">
            <a:xfrm>
              <a:off x="4671" y="2572"/>
              <a:ext cx="8" cy="1"/>
            </a:xfrm>
            <a:prstGeom prst="line">
              <a:avLst/>
            </a:prstGeom>
            <a:noFill/>
            <a:ln w="12600">
              <a:solidFill>
                <a:srgbClr val="000000"/>
              </a:solidFill>
              <a:miter lim="800000"/>
              <a:headEnd/>
              <a:tailEnd/>
            </a:ln>
            <a:effectLst/>
          </p:spPr>
          <p:txBody>
            <a:bodyPr/>
            <a:lstStyle/>
            <a:p>
              <a:endParaRPr lang="en-US"/>
            </a:p>
          </p:txBody>
        </p:sp>
        <p:sp>
          <p:nvSpPr>
            <p:cNvPr id="76869" name="Line 69"/>
            <p:cNvSpPr>
              <a:spLocks noChangeShapeType="1"/>
            </p:cNvSpPr>
            <p:nvPr/>
          </p:nvSpPr>
          <p:spPr bwMode="auto">
            <a:xfrm>
              <a:off x="4719" y="2572"/>
              <a:ext cx="8" cy="1"/>
            </a:xfrm>
            <a:prstGeom prst="line">
              <a:avLst/>
            </a:prstGeom>
            <a:noFill/>
            <a:ln w="12600">
              <a:solidFill>
                <a:srgbClr val="000000"/>
              </a:solidFill>
              <a:miter lim="800000"/>
              <a:headEnd/>
              <a:tailEnd/>
            </a:ln>
            <a:effectLst/>
          </p:spPr>
          <p:txBody>
            <a:bodyPr/>
            <a:lstStyle/>
            <a:p>
              <a:endParaRPr lang="en-US"/>
            </a:p>
          </p:txBody>
        </p:sp>
        <p:sp>
          <p:nvSpPr>
            <p:cNvPr id="76870" name="Line 70"/>
            <p:cNvSpPr>
              <a:spLocks noChangeShapeType="1"/>
            </p:cNvSpPr>
            <p:nvPr/>
          </p:nvSpPr>
          <p:spPr bwMode="auto">
            <a:xfrm>
              <a:off x="4767" y="2572"/>
              <a:ext cx="8" cy="1"/>
            </a:xfrm>
            <a:prstGeom prst="line">
              <a:avLst/>
            </a:prstGeom>
            <a:noFill/>
            <a:ln w="12600">
              <a:solidFill>
                <a:srgbClr val="000000"/>
              </a:solidFill>
              <a:miter lim="800000"/>
              <a:headEnd/>
              <a:tailEnd/>
            </a:ln>
            <a:effectLst/>
          </p:spPr>
          <p:txBody>
            <a:bodyPr/>
            <a:lstStyle/>
            <a:p>
              <a:endParaRPr lang="en-US"/>
            </a:p>
          </p:txBody>
        </p:sp>
        <p:sp>
          <p:nvSpPr>
            <p:cNvPr id="76871" name="Line 71"/>
            <p:cNvSpPr>
              <a:spLocks noChangeShapeType="1"/>
            </p:cNvSpPr>
            <p:nvPr/>
          </p:nvSpPr>
          <p:spPr bwMode="auto">
            <a:xfrm>
              <a:off x="4815" y="2572"/>
              <a:ext cx="8" cy="1"/>
            </a:xfrm>
            <a:prstGeom prst="line">
              <a:avLst/>
            </a:prstGeom>
            <a:noFill/>
            <a:ln w="12600">
              <a:solidFill>
                <a:srgbClr val="000000"/>
              </a:solidFill>
              <a:miter lim="800000"/>
              <a:headEnd/>
              <a:tailEnd/>
            </a:ln>
            <a:effectLst/>
          </p:spPr>
          <p:txBody>
            <a:bodyPr/>
            <a:lstStyle/>
            <a:p>
              <a:endParaRPr lang="en-US"/>
            </a:p>
          </p:txBody>
        </p:sp>
        <p:sp>
          <p:nvSpPr>
            <p:cNvPr id="76872" name="Line 72"/>
            <p:cNvSpPr>
              <a:spLocks noChangeShapeType="1"/>
            </p:cNvSpPr>
            <p:nvPr/>
          </p:nvSpPr>
          <p:spPr bwMode="auto">
            <a:xfrm>
              <a:off x="1551" y="1964"/>
              <a:ext cx="8" cy="1"/>
            </a:xfrm>
            <a:prstGeom prst="line">
              <a:avLst/>
            </a:prstGeom>
            <a:noFill/>
            <a:ln w="12600">
              <a:solidFill>
                <a:srgbClr val="000000"/>
              </a:solidFill>
              <a:miter lim="800000"/>
              <a:headEnd/>
              <a:tailEnd/>
            </a:ln>
            <a:effectLst/>
          </p:spPr>
          <p:txBody>
            <a:bodyPr/>
            <a:lstStyle/>
            <a:p>
              <a:endParaRPr lang="en-US"/>
            </a:p>
          </p:txBody>
        </p:sp>
        <p:sp>
          <p:nvSpPr>
            <p:cNvPr id="76873" name="Line 73"/>
            <p:cNvSpPr>
              <a:spLocks noChangeShapeType="1"/>
            </p:cNvSpPr>
            <p:nvPr/>
          </p:nvSpPr>
          <p:spPr bwMode="auto">
            <a:xfrm>
              <a:off x="1599" y="1964"/>
              <a:ext cx="8" cy="1"/>
            </a:xfrm>
            <a:prstGeom prst="line">
              <a:avLst/>
            </a:prstGeom>
            <a:noFill/>
            <a:ln w="12600">
              <a:solidFill>
                <a:srgbClr val="000000"/>
              </a:solidFill>
              <a:miter lim="800000"/>
              <a:headEnd/>
              <a:tailEnd/>
            </a:ln>
            <a:effectLst/>
          </p:spPr>
          <p:txBody>
            <a:bodyPr/>
            <a:lstStyle/>
            <a:p>
              <a:endParaRPr lang="en-US"/>
            </a:p>
          </p:txBody>
        </p:sp>
        <p:sp>
          <p:nvSpPr>
            <p:cNvPr id="76874" name="Line 74"/>
            <p:cNvSpPr>
              <a:spLocks noChangeShapeType="1"/>
            </p:cNvSpPr>
            <p:nvPr/>
          </p:nvSpPr>
          <p:spPr bwMode="auto">
            <a:xfrm>
              <a:off x="1647" y="1964"/>
              <a:ext cx="8" cy="1"/>
            </a:xfrm>
            <a:prstGeom prst="line">
              <a:avLst/>
            </a:prstGeom>
            <a:noFill/>
            <a:ln w="12600">
              <a:solidFill>
                <a:srgbClr val="000000"/>
              </a:solidFill>
              <a:miter lim="800000"/>
              <a:headEnd/>
              <a:tailEnd/>
            </a:ln>
            <a:effectLst/>
          </p:spPr>
          <p:txBody>
            <a:bodyPr/>
            <a:lstStyle/>
            <a:p>
              <a:endParaRPr lang="en-US"/>
            </a:p>
          </p:txBody>
        </p:sp>
        <p:sp>
          <p:nvSpPr>
            <p:cNvPr id="76875" name="Line 75"/>
            <p:cNvSpPr>
              <a:spLocks noChangeShapeType="1"/>
            </p:cNvSpPr>
            <p:nvPr/>
          </p:nvSpPr>
          <p:spPr bwMode="auto">
            <a:xfrm>
              <a:off x="1695" y="1964"/>
              <a:ext cx="8" cy="1"/>
            </a:xfrm>
            <a:prstGeom prst="line">
              <a:avLst/>
            </a:prstGeom>
            <a:noFill/>
            <a:ln w="12600">
              <a:solidFill>
                <a:srgbClr val="000000"/>
              </a:solidFill>
              <a:miter lim="800000"/>
              <a:headEnd/>
              <a:tailEnd/>
            </a:ln>
            <a:effectLst/>
          </p:spPr>
          <p:txBody>
            <a:bodyPr/>
            <a:lstStyle/>
            <a:p>
              <a:endParaRPr lang="en-US"/>
            </a:p>
          </p:txBody>
        </p:sp>
        <p:sp>
          <p:nvSpPr>
            <p:cNvPr id="76876" name="Line 76"/>
            <p:cNvSpPr>
              <a:spLocks noChangeShapeType="1"/>
            </p:cNvSpPr>
            <p:nvPr/>
          </p:nvSpPr>
          <p:spPr bwMode="auto">
            <a:xfrm>
              <a:off x="1743" y="1964"/>
              <a:ext cx="8" cy="1"/>
            </a:xfrm>
            <a:prstGeom prst="line">
              <a:avLst/>
            </a:prstGeom>
            <a:noFill/>
            <a:ln w="12600">
              <a:solidFill>
                <a:srgbClr val="000000"/>
              </a:solidFill>
              <a:miter lim="800000"/>
              <a:headEnd/>
              <a:tailEnd/>
            </a:ln>
            <a:effectLst/>
          </p:spPr>
          <p:txBody>
            <a:bodyPr/>
            <a:lstStyle/>
            <a:p>
              <a:endParaRPr lang="en-US"/>
            </a:p>
          </p:txBody>
        </p:sp>
        <p:sp>
          <p:nvSpPr>
            <p:cNvPr id="76877" name="Line 77"/>
            <p:cNvSpPr>
              <a:spLocks noChangeShapeType="1"/>
            </p:cNvSpPr>
            <p:nvPr/>
          </p:nvSpPr>
          <p:spPr bwMode="auto">
            <a:xfrm>
              <a:off x="1791" y="1964"/>
              <a:ext cx="8" cy="1"/>
            </a:xfrm>
            <a:prstGeom prst="line">
              <a:avLst/>
            </a:prstGeom>
            <a:noFill/>
            <a:ln w="12600">
              <a:solidFill>
                <a:srgbClr val="000000"/>
              </a:solidFill>
              <a:miter lim="800000"/>
              <a:headEnd/>
              <a:tailEnd/>
            </a:ln>
            <a:effectLst/>
          </p:spPr>
          <p:txBody>
            <a:bodyPr/>
            <a:lstStyle/>
            <a:p>
              <a:endParaRPr lang="en-US"/>
            </a:p>
          </p:txBody>
        </p:sp>
        <p:sp>
          <p:nvSpPr>
            <p:cNvPr id="76878" name="Line 78"/>
            <p:cNvSpPr>
              <a:spLocks noChangeShapeType="1"/>
            </p:cNvSpPr>
            <p:nvPr/>
          </p:nvSpPr>
          <p:spPr bwMode="auto">
            <a:xfrm>
              <a:off x="1839" y="1964"/>
              <a:ext cx="8" cy="1"/>
            </a:xfrm>
            <a:prstGeom prst="line">
              <a:avLst/>
            </a:prstGeom>
            <a:noFill/>
            <a:ln w="12600">
              <a:solidFill>
                <a:srgbClr val="000000"/>
              </a:solidFill>
              <a:miter lim="800000"/>
              <a:headEnd/>
              <a:tailEnd/>
            </a:ln>
            <a:effectLst/>
          </p:spPr>
          <p:txBody>
            <a:bodyPr/>
            <a:lstStyle/>
            <a:p>
              <a:endParaRPr lang="en-US"/>
            </a:p>
          </p:txBody>
        </p:sp>
        <p:sp>
          <p:nvSpPr>
            <p:cNvPr id="76879" name="Line 79"/>
            <p:cNvSpPr>
              <a:spLocks noChangeShapeType="1"/>
            </p:cNvSpPr>
            <p:nvPr/>
          </p:nvSpPr>
          <p:spPr bwMode="auto">
            <a:xfrm>
              <a:off x="1887" y="1964"/>
              <a:ext cx="8" cy="1"/>
            </a:xfrm>
            <a:prstGeom prst="line">
              <a:avLst/>
            </a:prstGeom>
            <a:noFill/>
            <a:ln w="12600">
              <a:solidFill>
                <a:srgbClr val="000000"/>
              </a:solidFill>
              <a:miter lim="800000"/>
              <a:headEnd/>
              <a:tailEnd/>
            </a:ln>
            <a:effectLst/>
          </p:spPr>
          <p:txBody>
            <a:bodyPr/>
            <a:lstStyle/>
            <a:p>
              <a:endParaRPr lang="en-US"/>
            </a:p>
          </p:txBody>
        </p:sp>
        <p:sp>
          <p:nvSpPr>
            <p:cNvPr id="76880" name="Line 80"/>
            <p:cNvSpPr>
              <a:spLocks noChangeShapeType="1"/>
            </p:cNvSpPr>
            <p:nvPr/>
          </p:nvSpPr>
          <p:spPr bwMode="auto">
            <a:xfrm>
              <a:off x="1935" y="1964"/>
              <a:ext cx="8" cy="1"/>
            </a:xfrm>
            <a:prstGeom prst="line">
              <a:avLst/>
            </a:prstGeom>
            <a:noFill/>
            <a:ln w="12600">
              <a:solidFill>
                <a:srgbClr val="000000"/>
              </a:solidFill>
              <a:miter lim="800000"/>
              <a:headEnd/>
              <a:tailEnd/>
            </a:ln>
            <a:effectLst/>
          </p:spPr>
          <p:txBody>
            <a:bodyPr/>
            <a:lstStyle/>
            <a:p>
              <a:endParaRPr lang="en-US"/>
            </a:p>
          </p:txBody>
        </p:sp>
        <p:sp>
          <p:nvSpPr>
            <p:cNvPr id="76881" name="Line 81"/>
            <p:cNvSpPr>
              <a:spLocks noChangeShapeType="1"/>
            </p:cNvSpPr>
            <p:nvPr/>
          </p:nvSpPr>
          <p:spPr bwMode="auto">
            <a:xfrm>
              <a:off x="1983" y="1964"/>
              <a:ext cx="8" cy="1"/>
            </a:xfrm>
            <a:prstGeom prst="line">
              <a:avLst/>
            </a:prstGeom>
            <a:noFill/>
            <a:ln w="12600">
              <a:solidFill>
                <a:srgbClr val="000000"/>
              </a:solidFill>
              <a:miter lim="800000"/>
              <a:headEnd/>
              <a:tailEnd/>
            </a:ln>
            <a:effectLst/>
          </p:spPr>
          <p:txBody>
            <a:bodyPr/>
            <a:lstStyle/>
            <a:p>
              <a:endParaRPr lang="en-US"/>
            </a:p>
          </p:txBody>
        </p:sp>
        <p:sp>
          <p:nvSpPr>
            <p:cNvPr id="76882" name="Line 82"/>
            <p:cNvSpPr>
              <a:spLocks noChangeShapeType="1"/>
            </p:cNvSpPr>
            <p:nvPr/>
          </p:nvSpPr>
          <p:spPr bwMode="auto">
            <a:xfrm>
              <a:off x="2031" y="1964"/>
              <a:ext cx="8" cy="1"/>
            </a:xfrm>
            <a:prstGeom prst="line">
              <a:avLst/>
            </a:prstGeom>
            <a:noFill/>
            <a:ln w="12600">
              <a:solidFill>
                <a:srgbClr val="000000"/>
              </a:solidFill>
              <a:miter lim="800000"/>
              <a:headEnd/>
              <a:tailEnd/>
            </a:ln>
            <a:effectLst/>
          </p:spPr>
          <p:txBody>
            <a:bodyPr/>
            <a:lstStyle/>
            <a:p>
              <a:endParaRPr lang="en-US"/>
            </a:p>
          </p:txBody>
        </p:sp>
        <p:sp>
          <p:nvSpPr>
            <p:cNvPr id="76883" name="Line 83"/>
            <p:cNvSpPr>
              <a:spLocks noChangeShapeType="1"/>
            </p:cNvSpPr>
            <p:nvPr/>
          </p:nvSpPr>
          <p:spPr bwMode="auto">
            <a:xfrm>
              <a:off x="2079" y="1964"/>
              <a:ext cx="8" cy="1"/>
            </a:xfrm>
            <a:prstGeom prst="line">
              <a:avLst/>
            </a:prstGeom>
            <a:noFill/>
            <a:ln w="12600">
              <a:solidFill>
                <a:srgbClr val="000000"/>
              </a:solidFill>
              <a:miter lim="800000"/>
              <a:headEnd/>
              <a:tailEnd/>
            </a:ln>
            <a:effectLst/>
          </p:spPr>
          <p:txBody>
            <a:bodyPr/>
            <a:lstStyle/>
            <a:p>
              <a:endParaRPr lang="en-US"/>
            </a:p>
          </p:txBody>
        </p:sp>
        <p:sp>
          <p:nvSpPr>
            <p:cNvPr id="76884" name="Line 84"/>
            <p:cNvSpPr>
              <a:spLocks noChangeShapeType="1"/>
            </p:cNvSpPr>
            <p:nvPr/>
          </p:nvSpPr>
          <p:spPr bwMode="auto">
            <a:xfrm>
              <a:off x="2127" y="1964"/>
              <a:ext cx="8" cy="1"/>
            </a:xfrm>
            <a:prstGeom prst="line">
              <a:avLst/>
            </a:prstGeom>
            <a:noFill/>
            <a:ln w="12600">
              <a:solidFill>
                <a:srgbClr val="000000"/>
              </a:solidFill>
              <a:miter lim="800000"/>
              <a:headEnd/>
              <a:tailEnd/>
            </a:ln>
            <a:effectLst/>
          </p:spPr>
          <p:txBody>
            <a:bodyPr/>
            <a:lstStyle/>
            <a:p>
              <a:endParaRPr lang="en-US"/>
            </a:p>
          </p:txBody>
        </p:sp>
        <p:sp>
          <p:nvSpPr>
            <p:cNvPr id="76885" name="Line 85"/>
            <p:cNvSpPr>
              <a:spLocks noChangeShapeType="1"/>
            </p:cNvSpPr>
            <p:nvPr/>
          </p:nvSpPr>
          <p:spPr bwMode="auto">
            <a:xfrm>
              <a:off x="2175" y="1964"/>
              <a:ext cx="8" cy="1"/>
            </a:xfrm>
            <a:prstGeom prst="line">
              <a:avLst/>
            </a:prstGeom>
            <a:noFill/>
            <a:ln w="12600">
              <a:solidFill>
                <a:srgbClr val="000000"/>
              </a:solidFill>
              <a:miter lim="800000"/>
              <a:headEnd/>
              <a:tailEnd/>
            </a:ln>
            <a:effectLst/>
          </p:spPr>
          <p:txBody>
            <a:bodyPr/>
            <a:lstStyle/>
            <a:p>
              <a:endParaRPr lang="en-US"/>
            </a:p>
          </p:txBody>
        </p:sp>
        <p:sp>
          <p:nvSpPr>
            <p:cNvPr id="76886" name="Line 86"/>
            <p:cNvSpPr>
              <a:spLocks noChangeShapeType="1"/>
            </p:cNvSpPr>
            <p:nvPr/>
          </p:nvSpPr>
          <p:spPr bwMode="auto">
            <a:xfrm>
              <a:off x="2223" y="1964"/>
              <a:ext cx="8" cy="1"/>
            </a:xfrm>
            <a:prstGeom prst="line">
              <a:avLst/>
            </a:prstGeom>
            <a:noFill/>
            <a:ln w="12600">
              <a:solidFill>
                <a:srgbClr val="000000"/>
              </a:solidFill>
              <a:miter lim="800000"/>
              <a:headEnd/>
              <a:tailEnd/>
            </a:ln>
            <a:effectLst/>
          </p:spPr>
          <p:txBody>
            <a:bodyPr/>
            <a:lstStyle/>
            <a:p>
              <a:endParaRPr lang="en-US"/>
            </a:p>
          </p:txBody>
        </p:sp>
        <p:sp>
          <p:nvSpPr>
            <p:cNvPr id="76887" name="Line 87"/>
            <p:cNvSpPr>
              <a:spLocks noChangeShapeType="1"/>
            </p:cNvSpPr>
            <p:nvPr/>
          </p:nvSpPr>
          <p:spPr bwMode="auto">
            <a:xfrm>
              <a:off x="2271" y="1964"/>
              <a:ext cx="8" cy="1"/>
            </a:xfrm>
            <a:prstGeom prst="line">
              <a:avLst/>
            </a:prstGeom>
            <a:noFill/>
            <a:ln w="12600">
              <a:solidFill>
                <a:srgbClr val="000000"/>
              </a:solidFill>
              <a:miter lim="800000"/>
              <a:headEnd/>
              <a:tailEnd/>
            </a:ln>
            <a:effectLst/>
          </p:spPr>
          <p:txBody>
            <a:bodyPr/>
            <a:lstStyle/>
            <a:p>
              <a:endParaRPr lang="en-US"/>
            </a:p>
          </p:txBody>
        </p:sp>
        <p:sp>
          <p:nvSpPr>
            <p:cNvPr id="76888" name="Line 88"/>
            <p:cNvSpPr>
              <a:spLocks noChangeShapeType="1"/>
            </p:cNvSpPr>
            <p:nvPr/>
          </p:nvSpPr>
          <p:spPr bwMode="auto">
            <a:xfrm>
              <a:off x="2319" y="1964"/>
              <a:ext cx="8" cy="1"/>
            </a:xfrm>
            <a:prstGeom prst="line">
              <a:avLst/>
            </a:prstGeom>
            <a:noFill/>
            <a:ln w="12600">
              <a:solidFill>
                <a:srgbClr val="000000"/>
              </a:solidFill>
              <a:miter lim="800000"/>
              <a:headEnd/>
              <a:tailEnd/>
            </a:ln>
            <a:effectLst/>
          </p:spPr>
          <p:txBody>
            <a:bodyPr/>
            <a:lstStyle/>
            <a:p>
              <a:endParaRPr lang="en-US"/>
            </a:p>
          </p:txBody>
        </p:sp>
        <p:sp>
          <p:nvSpPr>
            <p:cNvPr id="76889" name="Line 89"/>
            <p:cNvSpPr>
              <a:spLocks noChangeShapeType="1"/>
            </p:cNvSpPr>
            <p:nvPr/>
          </p:nvSpPr>
          <p:spPr bwMode="auto">
            <a:xfrm>
              <a:off x="2367" y="1964"/>
              <a:ext cx="8" cy="1"/>
            </a:xfrm>
            <a:prstGeom prst="line">
              <a:avLst/>
            </a:prstGeom>
            <a:noFill/>
            <a:ln w="12600">
              <a:solidFill>
                <a:srgbClr val="000000"/>
              </a:solidFill>
              <a:miter lim="800000"/>
              <a:headEnd/>
              <a:tailEnd/>
            </a:ln>
            <a:effectLst/>
          </p:spPr>
          <p:txBody>
            <a:bodyPr/>
            <a:lstStyle/>
            <a:p>
              <a:endParaRPr lang="en-US"/>
            </a:p>
          </p:txBody>
        </p:sp>
        <p:sp>
          <p:nvSpPr>
            <p:cNvPr id="76890" name="Line 90"/>
            <p:cNvSpPr>
              <a:spLocks noChangeShapeType="1"/>
            </p:cNvSpPr>
            <p:nvPr/>
          </p:nvSpPr>
          <p:spPr bwMode="auto">
            <a:xfrm>
              <a:off x="2415" y="1964"/>
              <a:ext cx="8" cy="1"/>
            </a:xfrm>
            <a:prstGeom prst="line">
              <a:avLst/>
            </a:prstGeom>
            <a:noFill/>
            <a:ln w="12600">
              <a:solidFill>
                <a:srgbClr val="000000"/>
              </a:solidFill>
              <a:miter lim="800000"/>
              <a:headEnd/>
              <a:tailEnd/>
            </a:ln>
            <a:effectLst/>
          </p:spPr>
          <p:txBody>
            <a:bodyPr/>
            <a:lstStyle/>
            <a:p>
              <a:endParaRPr lang="en-US"/>
            </a:p>
          </p:txBody>
        </p:sp>
        <p:sp>
          <p:nvSpPr>
            <p:cNvPr id="76891" name="Line 91"/>
            <p:cNvSpPr>
              <a:spLocks noChangeShapeType="1"/>
            </p:cNvSpPr>
            <p:nvPr/>
          </p:nvSpPr>
          <p:spPr bwMode="auto">
            <a:xfrm>
              <a:off x="2463" y="1964"/>
              <a:ext cx="8" cy="1"/>
            </a:xfrm>
            <a:prstGeom prst="line">
              <a:avLst/>
            </a:prstGeom>
            <a:noFill/>
            <a:ln w="12600">
              <a:solidFill>
                <a:srgbClr val="000000"/>
              </a:solidFill>
              <a:miter lim="800000"/>
              <a:headEnd/>
              <a:tailEnd/>
            </a:ln>
            <a:effectLst/>
          </p:spPr>
          <p:txBody>
            <a:bodyPr/>
            <a:lstStyle/>
            <a:p>
              <a:endParaRPr lang="en-US"/>
            </a:p>
          </p:txBody>
        </p:sp>
        <p:sp>
          <p:nvSpPr>
            <p:cNvPr id="76892" name="Line 92"/>
            <p:cNvSpPr>
              <a:spLocks noChangeShapeType="1"/>
            </p:cNvSpPr>
            <p:nvPr/>
          </p:nvSpPr>
          <p:spPr bwMode="auto">
            <a:xfrm>
              <a:off x="2511" y="1964"/>
              <a:ext cx="8" cy="1"/>
            </a:xfrm>
            <a:prstGeom prst="line">
              <a:avLst/>
            </a:prstGeom>
            <a:noFill/>
            <a:ln w="12600">
              <a:solidFill>
                <a:srgbClr val="000000"/>
              </a:solidFill>
              <a:miter lim="800000"/>
              <a:headEnd/>
              <a:tailEnd/>
            </a:ln>
            <a:effectLst/>
          </p:spPr>
          <p:txBody>
            <a:bodyPr/>
            <a:lstStyle/>
            <a:p>
              <a:endParaRPr lang="en-US"/>
            </a:p>
          </p:txBody>
        </p:sp>
        <p:sp>
          <p:nvSpPr>
            <p:cNvPr id="76893" name="Line 93"/>
            <p:cNvSpPr>
              <a:spLocks noChangeShapeType="1"/>
            </p:cNvSpPr>
            <p:nvPr/>
          </p:nvSpPr>
          <p:spPr bwMode="auto">
            <a:xfrm>
              <a:off x="2559" y="1964"/>
              <a:ext cx="8" cy="1"/>
            </a:xfrm>
            <a:prstGeom prst="line">
              <a:avLst/>
            </a:prstGeom>
            <a:noFill/>
            <a:ln w="12600">
              <a:solidFill>
                <a:srgbClr val="000000"/>
              </a:solidFill>
              <a:miter lim="800000"/>
              <a:headEnd/>
              <a:tailEnd/>
            </a:ln>
            <a:effectLst/>
          </p:spPr>
          <p:txBody>
            <a:bodyPr/>
            <a:lstStyle/>
            <a:p>
              <a:endParaRPr lang="en-US"/>
            </a:p>
          </p:txBody>
        </p:sp>
        <p:sp>
          <p:nvSpPr>
            <p:cNvPr id="76894" name="Line 94"/>
            <p:cNvSpPr>
              <a:spLocks noChangeShapeType="1"/>
            </p:cNvSpPr>
            <p:nvPr/>
          </p:nvSpPr>
          <p:spPr bwMode="auto">
            <a:xfrm>
              <a:off x="2607" y="1964"/>
              <a:ext cx="8" cy="1"/>
            </a:xfrm>
            <a:prstGeom prst="line">
              <a:avLst/>
            </a:prstGeom>
            <a:noFill/>
            <a:ln w="12600">
              <a:solidFill>
                <a:srgbClr val="000000"/>
              </a:solidFill>
              <a:miter lim="800000"/>
              <a:headEnd/>
              <a:tailEnd/>
            </a:ln>
            <a:effectLst/>
          </p:spPr>
          <p:txBody>
            <a:bodyPr/>
            <a:lstStyle/>
            <a:p>
              <a:endParaRPr lang="en-US"/>
            </a:p>
          </p:txBody>
        </p:sp>
        <p:sp>
          <p:nvSpPr>
            <p:cNvPr id="76895" name="Line 95"/>
            <p:cNvSpPr>
              <a:spLocks noChangeShapeType="1"/>
            </p:cNvSpPr>
            <p:nvPr/>
          </p:nvSpPr>
          <p:spPr bwMode="auto">
            <a:xfrm>
              <a:off x="2655" y="1964"/>
              <a:ext cx="8" cy="1"/>
            </a:xfrm>
            <a:prstGeom prst="line">
              <a:avLst/>
            </a:prstGeom>
            <a:noFill/>
            <a:ln w="12600">
              <a:solidFill>
                <a:srgbClr val="000000"/>
              </a:solidFill>
              <a:miter lim="800000"/>
              <a:headEnd/>
              <a:tailEnd/>
            </a:ln>
            <a:effectLst/>
          </p:spPr>
          <p:txBody>
            <a:bodyPr/>
            <a:lstStyle/>
            <a:p>
              <a:endParaRPr lang="en-US"/>
            </a:p>
          </p:txBody>
        </p:sp>
        <p:sp>
          <p:nvSpPr>
            <p:cNvPr id="76896" name="Line 96"/>
            <p:cNvSpPr>
              <a:spLocks noChangeShapeType="1"/>
            </p:cNvSpPr>
            <p:nvPr/>
          </p:nvSpPr>
          <p:spPr bwMode="auto">
            <a:xfrm>
              <a:off x="2703" y="1964"/>
              <a:ext cx="8" cy="1"/>
            </a:xfrm>
            <a:prstGeom prst="line">
              <a:avLst/>
            </a:prstGeom>
            <a:noFill/>
            <a:ln w="12600">
              <a:solidFill>
                <a:srgbClr val="000000"/>
              </a:solidFill>
              <a:miter lim="800000"/>
              <a:headEnd/>
              <a:tailEnd/>
            </a:ln>
            <a:effectLst/>
          </p:spPr>
          <p:txBody>
            <a:bodyPr/>
            <a:lstStyle/>
            <a:p>
              <a:endParaRPr lang="en-US"/>
            </a:p>
          </p:txBody>
        </p:sp>
        <p:sp>
          <p:nvSpPr>
            <p:cNvPr id="76897" name="Line 97"/>
            <p:cNvSpPr>
              <a:spLocks noChangeShapeType="1"/>
            </p:cNvSpPr>
            <p:nvPr/>
          </p:nvSpPr>
          <p:spPr bwMode="auto">
            <a:xfrm>
              <a:off x="2751" y="1964"/>
              <a:ext cx="8" cy="1"/>
            </a:xfrm>
            <a:prstGeom prst="line">
              <a:avLst/>
            </a:prstGeom>
            <a:noFill/>
            <a:ln w="12600">
              <a:solidFill>
                <a:srgbClr val="000000"/>
              </a:solidFill>
              <a:miter lim="800000"/>
              <a:headEnd/>
              <a:tailEnd/>
            </a:ln>
            <a:effectLst/>
          </p:spPr>
          <p:txBody>
            <a:bodyPr/>
            <a:lstStyle/>
            <a:p>
              <a:endParaRPr lang="en-US"/>
            </a:p>
          </p:txBody>
        </p:sp>
        <p:sp>
          <p:nvSpPr>
            <p:cNvPr id="76898" name="Line 98"/>
            <p:cNvSpPr>
              <a:spLocks noChangeShapeType="1"/>
            </p:cNvSpPr>
            <p:nvPr/>
          </p:nvSpPr>
          <p:spPr bwMode="auto">
            <a:xfrm>
              <a:off x="2799" y="1964"/>
              <a:ext cx="8" cy="1"/>
            </a:xfrm>
            <a:prstGeom prst="line">
              <a:avLst/>
            </a:prstGeom>
            <a:noFill/>
            <a:ln w="12600">
              <a:solidFill>
                <a:srgbClr val="000000"/>
              </a:solidFill>
              <a:miter lim="800000"/>
              <a:headEnd/>
              <a:tailEnd/>
            </a:ln>
            <a:effectLst/>
          </p:spPr>
          <p:txBody>
            <a:bodyPr/>
            <a:lstStyle/>
            <a:p>
              <a:endParaRPr lang="en-US"/>
            </a:p>
          </p:txBody>
        </p:sp>
        <p:sp>
          <p:nvSpPr>
            <p:cNvPr id="76899" name="Line 99"/>
            <p:cNvSpPr>
              <a:spLocks noChangeShapeType="1"/>
            </p:cNvSpPr>
            <p:nvPr/>
          </p:nvSpPr>
          <p:spPr bwMode="auto">
            <a:xfrm>
              <a:off x="2847" y="1964"/>
              <a:ext cx="8" cy="1"/>
            </a:xfrm>
            <a:prstGeom prst="line">
              <a:avLst/>
            </a:prstGeom>
            <a:noFill/>
            <a:ln w="12600">
              <a:solidFill>
                <a:srgbClr val="000000"/>
              </a:solidFill>
              <a:miter lim="800000"/>
              <a:headEnd/>
              <a:tailEnd/>
            </a:ln>
            <a:effectLst/>
          </p:spPr>
          <p:txBody>
            <a:bodyPr/>
            <a:lstStyle/>
            <a:p>
              <a:endParaRPr lang="en-US"/>
            </a:p>
          </p:txBody>
        </p:sp>
        <p:sp>
          <p:nvSpPr>
            <p:cNvPr id="76900" name="Line 100"/>
            <p:cNvSpPr>
              <a:spLocks noChangeShapeType="1"/>
            </p:cNvSpPr>
            <p:nvPr/>
          </p:nvSpPr>
          <p:spPr bwMode="auto">
            <a:xfrm>
              <a:off x="2895" y="1964"/>
              <a:ext cx="8" cy="1"/>
            </a:xfrm>
            <a:prstGeom prst="line">
              <a:avLst/>
            </a:prstGeom>
            <a:noFill/>
            <a:ln w="12600">
              <a:solidFill>
                <a:srgbClr val="000000"/>
              </a:solidFill>
              <a:miter lim="800000"/>
              <a:headEnd/>
              <a:tailEnd/>
            </a:ln>
            <a:effectLst/>
          </p:spPr>
          <p:txBody>
            <a:bodyPr/>
            <a:lstStyle/>
            <a:p>
              <a:endParaRPr lang="en-US"/>
            </a:p>
          </p:txBody>
        </p:sp>
        <p:sp>
          <p:nvSpPr>
            <p:cNvPr id="76901" name="Line 101"/>
            <p:cNvSpPr>
              <a:spLocks noChangeShapeType="1"/>
            </p:cNvSpPr>
            <p:nvPr/>
          </p:nvSpPr>
          <p:spPr bwMode="auto">
            <a:xfrm>
              <a:off x="2943" y="1964"/>
              <a:ext cx="8" cy="1"/>
            </a:xfrm>
            <a:prstGeom prst="line">
              <a:avLst/>
            </a:prstGeom>
            <a:noFill/>
            <a:ln w="12600">
              <a:solidFill>
                <a:srgbClr val="000000"/>
              </a:solidFill>
              <a:miter lim="800000"/>
              <a:headEnd/>
              <a:tailEnd/>
            </a:ln>
            <a:effectLst/>
          </p:spPr>
          <p:txBody>
            <a:bodyPr/>
            <a:lstStyle/>
            <a:p>
              <a:endParaRPr lang="en-US"/>
            </a:p>
          </p:txBody>
        </p:sp>
        <p:sp>
          <p:nvSpPr>
            <p:cNvPr id="76902" name="Line 102"/>
            <p:cNvSpPr>
              <a:spLocks noChangeShapeType="1"/>
            </p:cNvSpPr>
            <p:nvPr/>
          </p:nvSpPr>
          <p:spPr bwMode="auto">
            <a:xfrm>
              <a:off x="2991" y="1964"/>
              <a:ext cx="8" cy="1"/>
            </a:xfrm>
            <a:prstGeom prst="line">
              <a:avLst/>
            </a:prstGeom>
            <a:noFill/>
            <a:ln w="12600">
              <a:solidFill>
                <a:srgbClr val="000000"/>
              </a:solidFill>
              <a:miter lim="800000"/>
              <a:headEnd/>
              <a:tailEnd/>
            </a:ln>
            <a:effectLst/>
          </p:spPr>
          <p:txBody>
            <a:bodyPr/>
            <a:lstStyle/>
            <a:p>
              <a:endParaRPr lang="en-US"/>
            </a:p>
          </p:txBody>
        </p:sp>
        <p:sp>
          <p:nvSpPr>
            <p:cNvPr id="76903" name="Line 103"/>
            <p:cNvSpPr>
              <a:spLocks noChangeShapeType="1"/>
            </p:cNvSpPr>
            <p:nvPr/>
          </p:nvSpPr>
          <p:spPr bwMode="auto">
            <a:xfrm>
              <a:off x="3039" y="1964"/>
              <a:ext cx="8" cy="1"/>
            </a:xfrm>
            <a:prstGeom prst="line">
              <a:avLst/>
            </a:prstGeom>
            <a:noFill/>
            <a:ln w="12600">
              <a:solidFill>
                <a:srgbClr val="000000"/>
              </a:solidFill>
              <a:miter lim="800000"/>
              <a:headEnd/>
              <a:tailEnd/>
            </a:ln>
            <a:effectLst/>
          </p:spPr>
          <p:txBody>
            <a:bodyPr/>
            <a:lstStyle/>
            <a:p>
              <a:endParaRPr lang="en-US"/>
            </a:p>
          </p:txBody>
        </p:sp>
        <p:sp>
          <p:nvSpPr>
            <p:cNvPr id="76904" name="Line 104"/>
            <p:cNvSpPr>
              <a:spLocks noChangeShapeType="1"/>
            </p:cNvSpPr>
            <p:nvPr/>
          </p:nvSpPr>
          <p:spPr bwMode="auto">
            <a:xfrm>
              <a:off x="3087" y="1964"/>
              <a:ext cx="8" cy="1"/>
            </a:xfrm>
            <a:prstGeom prst="line">
              <a:avLst/>
            </a:prstGeom>
            <a:noFill/>
            <a:ln w="12600">
              <a:solidFill>
                <a:srgbClr val="000000"/>
              </a:solidFill>
              <a:miter lim="800000"/>
              <a:headEnd/>
              <a:tailEnd/>
            </a:ln>
            <a:effectLst/>
          </p:spPr>
          <p:txBody>
            <a:bodyPr/>
            <a:lstStyle/>
            <a:p>
              <a:endParaRPr lang="en-US"/>
            </a:p>
          </p:txBody>
        </p:sp>
        <p:sp>
          <p:nvSpPr>
            <p:cNvPr id="76905" name="Line 105"/>
            <p:cNvSpPr>
              <a:spLocks noChangeShapeType="1"/>
            </p:cNvSpPr>
            <p:nvPr/>
          </p:nvSpPr>
          <p:spPr bwMode="auto">
            <a:xfrm>
              <a:off x="3135" y="1964"/>
              <a:ext cx="8" cy="1"/>
            </a:xfrm>
            <a:prstGeom prst="line">
              <a:avLst/>
            </a:prstGeom>
            <a:noFill/>
            <a:ln w="12600">
              <a:solidFill>
                <a:srgbClr val="000000"/>
              </a:solidFill>
              <a:miter lim="800000"/>
              <a:headEnd/>
              <a:tailEnd/>
            </a:ln>
            <a:effectLst/>
          </p:spPr>
          <p:txBody>
            <a:bodyPr/>
            <a:lstStyle/>
            <a:p>
              <a:endParaRPr lang="en-US"/>
            </a:p>
          </p:txBody>
        </p:sp>
        <p:sp>
          <p:nvSpPr>
            <p:cNvPr id="76906" name="Line 106"/>
            <p:cNvSpPr>
              <a:spLocks noChangeShapeType="1"/>
            </p:cNvSpPr>
            <p:nvPr/>
          </p:nvSpPr>
          <p:spPr bwMode="auto">
            <a:xfrm>
              <a:off x="3183" y="1964"/>
              <a:ext cx="8" cy="1"/>
            </a:xfrm>
            <a:prstGeom prst="line">
              <a:avLst/>
            </a:prstGeom>
            <a:noFill/>
            <a:ln w="12600">
              <a:solidFill>
                <a:srgbClr val="000000"/>
              </a:solidFill>
              <a:miter lim="800000"/>
              <a:headEnd/>
              <a:tailEnd/>
            </a:ln>
            <a:effectLst/>
          </p:spPr>
          <p:txBody>
            <a:bodyPr/>
            <a:lstStyle/>
            <a:p>
              <a:endParaRPr lang="en-US"/>
            </a:p>
          </p:txBody>
        </p:sp>
        <p:sp>
          <p:nvSpPr>
            <p:cNvPr id="76907" name="Line 107"/>
            <p:cNvSpPr>
              <a:spLocks noChangeShapeType="1"/>
            </p:cNvSpPr>
            <p:nvPr/>
          </p:nvSpPr>
          <p:spPr bwMode="auto">
            <a:xfrm>
              <a:off x="3231" y="1964"/>
              <a:ext cx="8" cy="1"/>
            </a:xfrm>
            <a:prstGeom prst="line">
              <a:avLst/>
            </a:prstGeom>
            <a:noFill/>
            <a:ln w="12600">
              <a:solidFill>
                <a:srgbClr val="000000"/>
              </a:solidFill>
              <a:miter lim="800000"/>
              <a:headEnd/>
              <a:tailEnd/>
            </a:ln>
            <a:effectLst/>
          </p:spPr>
          <p:txBody>
            <a:bodyPr/>
            <a:lstStyle/>
            <a:p>
              <a:endParaRPr lang="en-US"/>
            </a:p>
          </p:txBody>
        </p:sp>
        <p:sp>
          <p:nvSpPr>
            <p:cNvPr id="76908" name="Line 108"/>
            <p:cNvSpPr>
              <a:spLocks noChangeShapeType="1"/>
            </p:cNvSpPr>
            <p:nvPr/>
          </p:nvSpPr>
          <p:spPr bwMode="auto">
            <a:xfrm>
              <a:off x="3279" y="1964"/>
              <a:ext cx="8" cy="1"/>
            </a:xfrm>
            <a:prstGeom prst="line">
              <a:avLst/>
            </a:prstGeom>
            <a:noFill/>
            <a:ln w="12600">
              <a:solidFill>
                <a:srgbClr val="000000"/>
              </a:solidFill>
              <a:miter lim="800000"/>
              <a:headEnd/>
              <a:tailEnd/>
            </a:ln>
            <a:effectLst/>
          </p:spPr>
          <p:txBody>
            <a:bodyPr/>
            <a:lstStyle/>
            <a:p>
              <a:endParaRPr lang="en-US"/>
            </a:p>
          </p:txBody>
        </p:sp>
        <p:sp>
          <p:nvSpPr>
            <p:cNvPr id="76909" name="Line 109"/>
            <p:cNvSpPr>
              <a:spLocks noChangeShapeType="1"/>
            </p:cNvSpPr>
            <p:nvPr/>
          </p:nvSpPr>
          <p:spPr bwMode="auto">
            <a:xfrm>
              <a:off x="3327" y="1964"/>
              <a:ext cx="8" cy="1"/>
            </a:xfrm>
            <a:prstGeom prst="line">
              <a:avLst/>
            </a:prstGeom>
            <a:noFill/>
            <a:ln w="12600">
              <a:solidFill>
                <a:srgbClr val="000000"/>
              </a:solidFill>
              <a:miter lim="800000"/>
              <a:headEnd/>
              <a:tailEnd/>
            </a:ln>
            <a:effectLst/>
          </p:spPr>
          <p:txBody>
            <a:bodyPr/>
            <a:lstStyle/>
            <a:p>
              <a:endParaRPr lang="en-US"/>
            </a:p>
          </p:txBody>
        </p:sp>
        <p:sp>
          <p:nvSpPr>
            <p:cNvPr id="76910" name="Line 110"/>
            <p:cNvSpPr>
              <a:spLocks noChangeShapeType="1"/>
            </p:cNvSpPr>
            <p:nvPr/>
          </p:nvSpPr>
          <p:spPr bwMode="auto">
            <a:xfrm>
              <a:off x="3375" y="1964"/>
              <a:ext cx="8" cy="1"/>
            </a:xfrm>
            <a:prstGeom prst="line">
              <a:avLst/>
            </a:prstGeom>
            <a:noFill/>
            <a:ln w="12600">
              <a:solidFill>
                <a:srgbClr val="000000"/>
              </a:solidFill>
              <a:miter lim="800000"/>
              <a:headEnd/>
              <a:tailEnd/>
            </a:ln>
            <a:effectLst/>
          </p:spPr>
          <p:txBody>
            <a:bodyPr/>
            <a:lstStyle/>
            <a:p>
              <a:endParaRPr lang="en-US"/>
            </a:p>
          </p:txBody>
        </p:sp>
        <p:sp>
          <p:nvSpPr>
            <p:cNvPr id="76911" name="Line 111"/>
            <p:cNvSpPr>
              <a:spLocks noChangeShapeType="1"/>
            </p:cNvSpPr>
            <p:nvPr/>
          </p:nvSpPr>
          <p:spPr bwMode="auto">
            <a:xfrm>
              <a:off x="3423" y="1964"/>
              <a:ext cx="8" cy="1"/>
            </a:xfrm>
            <a:prstGeom prst="line">
              <a:avLst/>
            </a:prstGeom>
            <a:noFill/>
            <a:ln w="12600">
              <a:solidFill>
                <a:srgbClr val="000000"/>
              </a:solidFill>
              <a:miter lim="800000"/>
              <a:headEnd/>
              <a:tailEnd/>
            </a:ln>
            <a:effectLst/>
          </p:spPr>
          <p:txBody>
            <a:bodyPr/>
            <a:lstStyle/>
            <a:p>
              <a:endParaRPr lang="en-US"/>
            </a:p>
          </p:txBody>
        </p:sp>
        <p:sp>
          <p:nvSpPr>
            <p:cNvPr id="76912" name="Line 112"/>
            <p:cNvSpPr>
              <a:spLocks noChangeShapeType="1"/>
            </p:cNvSpPr>
            <p:nvPr/>
          </p:nvSpPr>
          <p:spPr bwMode="auto">
            <a:xfrm>
              <a:off x="3471" y="1964"/>
              <a:ext cx="8" cy="1"/>
            </a:xfrm>
            <a:prstGeom prst="line">
              <a:avLst/>
            </a:prstGeom>
            <a:noFill/>
            <a:ln w="12600">
              <a:solidFill>
                <a:srgbClr val="000000"/>
              </a:solidFill>
              <a:miter lim="800000"/>
              <a:headEnd/>
              <a:tailEnd/>
            </a:ln>
            <a:effectLst/>
          </p:spPr>
          <p:txBody>
            <a:bodyPr/>
            <a:lstStyle/>
            <a:p>
              <a:endParaRPr lang="en-US"/>
            </a:p>
          </p:txBody>
        </p:sp>
        <p:sp>
          <p:nvSpPr>
            <p:cNvPr id="76913" name="Line 113"/>
            <p:cNvSpPr>
              <a:spLocks noChangeShapeType="1"/>
            </p:cNvSpPr>
            <p:nvPr/>
          </p:nvSpPr>
          <p:spPr bwMode="auto">
            <a:xfrm>
              <a:off x="3519" y="1964"/>
              <a:ext cx="8" cy="1"/>
            </a:xfrm>
            <a:prstGeom prst="line">
              <a:avLst/>
            </a:prstGeom>
            <a:noFill/>
            <a:ln w="12600">
              <a:solidFill>
                <a:srgbClr val="000000"/>
              </a:solidFill>
              <a:miter lim="800000"/>
              <a:headEnd/>
              <a:tailEnd/>
            </a:ln>
            <a:effectLst/>
          </p:spPr>
          <p:txBody>
            <a:bodyPr/>
            <a:lstStyle/>
            <a:p>
              <a:endParaRPr lang="en-US"/>
            </a:p>
          </p:txBody>
        </p:sp>
        <p:sp>
          <p:nvSpPr>
            <p:cNvPr id="76914" name="Line 114"/>
            <p:cNvSpPr>
              <a:spLocks noChangeShapeType="1"/>
            </p:cNvSpPr>
            <p:nvPr/>
          </p:nvSpPr>
          <p:spPr bwMode="auto">
            <a:xfrm>
              <a:off x="3567" y="1964"/>
              <a:ext cx="8" cy="1"/>
            </a:xfrm>
            <a:prstGeom prst="line">
              <a:avLst/>
            </a:prstGeom>
            <a:noFill/>
            <a:ln w="12600">
              <a:solidFill>
                <a:srgbClr val="000000"/>
              </a:solidFill>
              <a:miter lim="800000"/>
              <a:headEnd/>
              <a:tailEnd/>
            </a:ln>
            <a:effectLst/>
          </p:spPr>
          <p:txBody>
            <a:bodyPr/>
            <a:lstStyle/>
            <a:p>
              <a:endParaRPr lang="en-US"/>
            </a:p>
          </p:txBody>
        </p:sp>
        <p:sp>
          <p:nvSpPr>
            <p:cNvPr id="76915" name="Line 115"/>
            <p:cNvSpPr>
              <a:spLocks noChangeShapeType="1"/>
            </p:cNvSpPr>
            <p:nvPr/>
          </p:nvSpPr>
          <p:spPr bwMode="auto">
            <a:xfrm>
              <a:off x="3615" y="1964"/>
              <a:ext cx="8" cy="1"/>
            </a:xfrm>
            <a:prstGeom prst="line">
              <a:avLst/>
            </a:prstGeom>
            <a:noFill/>
            <a:ln w="12600">
              <a:solidFill>
                <a:srgbClr val="000000"/>
              </a:solidFill>
              <a:miter lim="800000"/>
              <a:headEnd/>
              <a:tailEnd/>
            </a:ln>
            <a:effectLst/>
          </p:spPr>
          <p:txBody>
            <a:bodyPr/>
            <a:lstStyle/>
            <a:p>
              <a:endParaRPr lang="en-US"/>
            </a:p>
          </p:txBody>
        </p:sp>
        <p:sp>
          <p:nvSpPr>
            <p:cNvPr id="76916" name="Line 116"/>
            <p:cNvSpPr>
              <a:spLocks noChangeShapeType="1"/>
            </p:cNvSpPr>
            <p:nvPr/>
          </p:nvSpPr>
          <p:spPr bwMode="auto">
            <a:xfrm>
              <a:off x="3663" y="1964"/>
              <a:ext cx="8" cy="1"/>
            </a:xfrm>
            <a:prstGeom prst="line">
              <a:avLst/>
            </a:prstGeom>
            <a:noFill/>
            <a:ln w="12600">
              <a:solidFill>
                <a:srgbClr val="000000"/>
              </a:solidFill>
              <a:miter lim="800000"/>
              <a:headEnd/>
              <a:tailEnd/>
            </a:ln>
            <a:effectLst/>
          </p:spPr>
          <p:txBody>
            <a:bodyPr/>
            <a:lstStyle/>
            <a:p>
              <a:endParaRPr lang="en-US"/>
            </a:p>
          </p:txBody>
        </p:sp>
        <p:sp>
          <p:nvSpPr>
            <p:cNvPr id="76917" name="Line 117"/>
            <p:cNvSpPr>
              <a:spLocks noChangeShapeType="1"/>
            </p:cNvSpPr>
            <p:nvPr/>
          </p:nvSpPr>
          <p:spPr bwMode="auto">
            <a:xfrm>
              <a:off x="3711" y="1964"/>
              <a:ext cx="8" cy="1"/>
            </a:xfrm>
            <a:prstGeom prst="line">
              <a:avLst/>
            </a:prstGeom>
            <a:noFill/>
            <a:ln w="12600">
              <a:solidFill>
                <a:srgbClr val="000000"/>
              </a:solidFill>
              <a:miter lim="800000"/>
              <a:headEnd/>
              <a:tailEnd/>
            </a:ln>
            <a:effectLst/>
          </p:spPr>
          <p:txBody>
            <a:bodyPr/>
            <a:lstStyle/>
            <a:p>
              <a:endParaRPr lang="en-US"/>
            </a:p>
          </p:txBody>
        </p:sp>
        <p:sp>
          <p:nvSpPr>
            <p:cNvPr id="76918" name="Line 118"/>
            <p:cNvSpPr>
              <a:spLocks noChangeShapeType="1"/>
            </p:cNvSpPr>
            <p:nvPr/>
          </p:nvSpPr>
          <p:spPr bwMode="auto">
            <a:xfrm>
              <a:off x="3759" y="1964"/>
              <a:ext cx="8" cy="1"/>
            </a:xfrm>
            <a:prstGeom prst="line">
              <a:avLst/>
            </a:prstGeom>
            <a:noFill/>
            <a:ln w="12600">
              <a:solidFill>
                <a:srgbClr val="000000"/>
              </a:solidFill>
              <a:miter lim="800000"/>
              <a:headEnd/>
              <a:tailEnd/>
            </a:ln>
            <a:effectLst/>
          </p:spPr>
          <p:txBody>
            <a:bodyPr/>
            <a:lstStyle/>
            <a:p>
              <a:endParaRPr lang="en-US"/>
            </a:p>
          </p:txBody>
        </p:sp>
        <p:sp>
          <p:nvSpPr>
            <p:cNvPr id="76919" name="Line 119"/>
            <p:cNvSpPr>
              <a:spLocks noChangeShapeType="1"/>
            </p:cNvSpPr>
            <p:nvPr/>
          </p:nvSpPr>
          <p:spPr bwMode="auto">
            <a:xfrm>
              <a:off x="3807" y="1964"/>
              <a:ext cx="8" cy="1"/>
            </a:xfrm>
            <a:prstGeom prst="line">
              <a:avLst/>
            </a:prstGeom>
            <a:noFill/>
            <a:ln w="12600">
              <a:solidFill>
                <a:srgbClr val="000000"/>
              </a:solidFill>
              <a:miter lim="800000"/>
              <a:headEnd/>
              <a:tailEnd/>
            </a:ln>
            <a:effectLst/>
          </p:spPr>
          <p:txBody>
            <a:bodyPr/>
            <a:lstStyle/>
            <a:p>
              <a:endParaRPr lang="en-US"/>
            </a:p>
          </p:txBody>
        </p:sp>
        <p:sp>
          <p:nvSpPr>
            <p:cNvPr id="76920" name="Line 120"/>
            <p:cNvSpPr>
              <a:spLocks noChangeShapeType="1"/>
            </p:cNvSpPr>
            <p:nvPr/>
          </p:nvSpPr>
          <p:spPr bwMode="auto">
            <a:xfrm>
              <a:off x="3855" y="1964"/>
              <a:ext cx="8" cy="1"/>
            </a:xfrm>
            <a:prstGeom prst="line">
              <a:avLst/>
            </a:prstGeom>
            <a:noFill/>
            <a:ln w="12600">
              <a:solidFill>
                <a:srgbClr val="000000"/>
              </a:solidFill>
              <a:miter lim="800000"/>
              <a:headEnd/>
              <a:tailEnd/>
            </a:ln>
            <a:effectLst/>
          </p:spPr>
          <p:txBody>
            <a:bodyPr/>
            <a:lstStyle/>
            <a:p>
              <a:endParaRPr lang="en-US"/>
            </a:p>
          </p:txBody>
        </p:sp>
        <p:sp>
          <p:nvSpPr>
            <p:cNvPr id="76921" name="Line 121"/>
            <p:cNvSpPr>
              <a:spLocks noChangeShapeType="1"/>
            </p:cNvSpPr>
            <p:nvPr/>
          </p:nvSpPr>
          <p:spPr bwMode="auto">
            <a:xfrm>
              <a:off x="3903" y="1964"/>
              <a:ext cx="8" cy="1"/>
            </a:xfrm>
            <a:prstGeom prst="line">
              <a:avLst/>
            </a:prstGeom>
            <a:noFill/>
            <a:ln w="12600">
              <a:solidFill>
                <a:srgbClr val="000000"/>
              </a:solidFill>
              <a:miter lim="800000"/>
              <a:headEnd/>
              <a:tailEnd/>
            </a:ln>
            <a:effectLst/>
          </p:spPr>
          <p:txBody>
            <a:bodyPr/>
            <a:lstStyle/>
            <a:p>
              <a:endParaRPr lang="en-US"/>
            </a:p>
          </p:txBody>
        </p:sp>
        <p:sp>
          <p:nvSpPr>
            <p:cNvPr id="76922" name="Line 122"/>
            <p:cNvSpPr>
              <a:spLocks noChangeShapeType="1"/>
            </p:cNvSpPr>
            <p:nvPr/>
          </p:nvSpPr>
          <p:spPr bwMode="auto">
            <a:xfrm>
              <a:off x="3951" y="1964"/>
              <a:ext cx="8" cy="1"/>
            </a:xfrm>
            <a:prstGeom prst="line">
              <a:avLst/>
            </a:prstGeom>
            <a:noFill/>
            <a:ln w="12600">
              <a:solidFill>
                <a:srgbClr val="000000"/>
              </a:solidFill>
              <a:miter lim="800000"/>
              <a:headEnd/>
              <a:tailEnd/>
            </a:ln>
            <a:effectLst/>
          </p:spPr>
          <p:txBody>
            <a:bodyPr/>
            <a:lstStyle/>
            <a:p>
              <a:endParaRPr lang="en-US"/>
            </a:p>
          </p:txBody>
        </p:sp>
        <p:sp>
          <p:nvSpPr>
            <p:cNvPr id="76923" name="Line 123"/>
            <p:cNvSpPr>
              <a:spLocks noChangeShapeType="1"/>
            </p:cNvSpPr>
            <p:nvPr/>
          </p:nvSpPr>
          <p:spPr bwMode="auto">
            <a:xfrm>
              <a:off x="3999" y="1964"/>
              <a:ext cx="8" cy="1"/>
            </a:xfrm>
            <a:prstGeom prst="line">
              <a:avLst/>
            </a:prstGeom>
            <a:noFill/>
            <a:ln w="12600">
              <a:solidFill>
                <a:srgbClr val="000000"/>
              </a:solidFill>
              <a:miter lim="800000"/>
              <a:headEnd/>
              <a:tailEnd/>
            </a:ln>
            <a:effectLst/>
          </p:spPr>
          <p:txBody>
            <a:bodyPr/>
            <a:lstStyle/>
            <a:p>
              <a:endParaRPr lang="en-US"/>
            </a:p>
          </p:txBody>
        </p:sp>
        <p:sp>
          <p:nvSpPr>
            <p:cNvPr id="76924" name="Line 124"/>
            <p:cNvSpPr>
              <a:spLocks noChangeShapeType="1"/>
            </p:cNvSpPr>
            <p:nvPr/>
          </p:nvSpPr>
          <p:spPr bwMode="auto">
            <a:xfrm>
              <a:off x="4047" y="1964"/>
              <a:ext cx="8" cy="1"/>
            </a:xfrm>
            <a:prstGeom prst="line">
              <a:avLst/>
            </a:prstGeom>
            <a:noFill/>
            <a:ln w="12600">
              <a:solidFill>
                <a:srgbClr val="000000"/>
              </a:solidFill>
              <a:miter lim="800000"/>
              <a:headEnd/>
              <a:tailEnd/>
            </a:ln>
            <a:effectLst/>
          </p:spPr>
          <p:txBody>
            <a:bodyPr/>
            <a:lstStyle/>
            <a:p>
              <a:endParaRPr lang="en-US"/>
            </a:p>
          </p:txBody>
        </p:sp>
        <p:sp>
          <p:nvSpPr>
            <p:cNvPr id="76925" name="Line 125"/>
            <p:cNvSpPr>
              <a:spLocks noChangeShapeType="1"/>
            </p:cNvSpPr>
            <p:nvPr/>
          </p:nvSpPr>
          <p:spPr bwMode="auto">
            <a:xfrm>
              <a:off x="4095" y="1964"/>
              <a:ext cx="8" cy="1"/>
            </a:xfrm>
            <a:prstGeom prst="line">
              <a:avLst/>
            </a:prstGeom>
            <a:noFill/>
            <a:ln w="12600">
              <a:solidFill>
                <a:srgbClr val="000000"/>
              </a:solidFill>
              <a:miter lim="800000"/>
              <a:headEnd/>
              <a:tailEnd/>
            </a:ln>
            <a:effectLst/>
          </p:spPr>
          <p:txBody>
            <a:bodyPr/>
            <a:lstStyle/>
            <a:p>
              <a:endParaRPr lang="en-US"/>
            </a:p>
          </p:txBody>
        </p:sp>
        <p:sp>
          <p:nvSpPr>
            <p:cNvPr id="76926" name="Line 126"/>
            <p:cNvSpPr>
              <a:spLocks noChangeShapeType="1"/>
            </p:cNvSpPr>
            <p:nvPr/>
          </p:nvSpPr>
          <p:spPr bwMode="auto">
            <a:xfrm>
              <a:off x="4143" y="1964"/>
              <a:ext cx="8" cy="1"/>
            </a:xfrm>
            <a:prstGeom prst="line">
              <a:avLst/>
            </a:prstGeom>
            <a:noFill/>
            <a:ln w="12600">
              <a:solidFill>
                <a:srgbClr val="000000"/>
              </a:solidFill>
              <a:miter lim="800000"/>
              <a:headEnd/>
              <a:tailEnd/>
            </a:ln>
            <a:effectLst/>
          </p:spPr>
          <p:txBody>
            <a:bodyPr/>
            <a:lstStyle/>
            <a:p>
              <a:endParaRPr lang="en-US"/>
            </a:p>
          </p:txBody>
        </p:sp>
        <p:sp>
          <p:nvSpPr>
            <p:cNvPr id="76927" name="Line 127"/>
            <p:cNvSpPr>
              <a:spLocks noChangeShapeType="1"/>
            </p:cNvSpPr>
            <p:nvPr/>
          </p:nvSpPr>
          <p:spPr bwMode="auto">
            <a:xfrm>
              <a:off x="4191" y="1964"/>
              <a:ext cx="8" cy="1"/>
            </a:xfrm>
            <a:prstGeom prst="line">
              <a:avLst/>
            </a:prstGeom>
            <a:noFill/>
            <a:ln w="12600">
              <a:solidFill>
                <a:srgbClr val="000000"/>
              </a:solidFill>
              <a:miter lim="800000"/>
              <a:headEnd/>
              <a:tailEnd/>
            </a:ln>
            <a:effectLst/>
          </p:spPr>
          <p:txBody>
            <a:bodyPr/>
            <a:lstStyle/>
            <a:p>
              <a:endParaRPr lang="en-US"/>
            </a:p>
          </p:txBody>
        </p:sp>
        <p:sp>
          <p:nvSpPr>
            <p:cNvPr id="76928" name="Line 128"/>
            <p:cNvSpPr>
              <a:spLocks noChangeShapeType="1"/>
            </p:cNvSpPr>
            <p:nvPr/>
          </p:nvSpPr>
          <p:spPr bwMode="auto">
            <a:xfrm>
              <a:off x="4239" y="1964"/>
              <a:ext cx="8" cy="1"/>
            </a:xfrm>
            <a:prstGeom prst="line">
              <a:avLst/>
            </a:prstGeom>
            <a:noFill/>
            <a:ln w="12600">
              <a:solidFill>
                <a:srgbClr val="000000"/>
              </a:solidFill>
              <a:miter lim="800000"/>
              <a:headEnd/>
              <a:tailEnd/>
            </a:ln>
            <a:effectLst/>
          </p:spPr>
          <p:txBody>
            <a:bodyPr/>
            <a:lstStyle/>
            <a:p>
              <a:endParaRPr lang="en-US"/>
            </a:p>
          </p:txBody>
        </p:sp>
        <p:sp>
          <p:nvSpPr>
            <p:cNvPr id="76929" name="Line 129"/>
            <p:cNvSpPr>
              <a:spLocks noChangeShapeType="1"/>
            </p:cNvSpPr>
            <p:nvPr/>
          </p:nvSpPr>
          <p:spPr bwMode="auto">
            <a:xfrm>
              <a:off x="4287" y="1964"/>
              <a:ext cx="8" cy="1"/>
            </a:xfrm>
            <a:prstGeom prst="line">
              <a:avLst/>
            </a:prstGeom>
            <a:noFill/>
            <a:ln w="12600">
              <a:solidFill>
                <a:srgbClr val="000000"/>
              </a:solidFill>
              <a:miter lim="800000"/>
              <a:headEnd/>
              <a:tailEnd/>
            </a:ln>
            <a:effectLst/>
          </p:spPr>
          <p:txBody>
            <a:bodyPr/>
            <a:lstStyle/>
            <a:p>
              <a:endParaRPr lang="en-US"/>
            </a:p>
          </p:txBody>
        </p:sp>
        <p:sp>
          <p:nvSpPr>
            <p:cNvPr id="76930" name="Line 130"/>
            <p:cNvSpPr>
              <a:spLocks noChangeShapeType="1"/>
            </p:cNvSpPr>
            <p:nvPr/>
          </p:nvSpPr>
          <p:spPr bwMode="auto">
            <a:xfrm>
              <a:off x="4335" y="1964"/>
              <a:ext cx="8" cy="1"/>
            </a:xfrm>
            <a:prstGeom prst="line">
              <a:avLst/>
            </a:prstGeom>
            <a:noFill/>
            <a:ln w="12600">
              <a:solidFill>
                <a:srgbClr val="000000"/>
              </a:solidFill>
              <a:miter lim="800000"/>
              <a:headEnd/>
              <a:tailEnd/>
            </a:ln>
            <a:effectLst/>
          </p:spPr>
          <p:txBody>
            <a:bodyPr/>
            <a:lstStyle/>
            <a:p>
              <a:endParaRPr lang="en-US"/>
            </a:p>
          </p:txBody>
        </p:sp>
        <p:sp>
          <p:nvSpPr>
            <p:cNvPr id="76931" name="Line 131"/>
            <p:cNvSpPr>
              <a:spLocks noChangeShapeType="1"/>
            </p:cNvSpPr>
            <p:nvPr/>
          </p:nvSpPr>
          <p:spPr bwMode="auto">
            <a:xfrm>
              <a:off x="4383" y="1964"/>
              <a:ext cx="8" cy="1"/>
            </a:xfrm>
            <a:prstGeom prst="line">
              <a:avLst/>
            </a:prstGeom>
            <a:noFill/>
            <a:ln w="12600">
              <a:solidFill>
                <a:srgbClr val="000000"/>
              </a:solidFill>
              <a:miter lim="800000"/>
              <a:headEnd/>
              <a:tailEnd/>
            </a:ln>
            <a:effectLst/>
          </p:spPr>
          <p:txBody>
            <a:bodyPr/>
            <a:lstStyle/>
            <a:p>
              <a:endParaRPr lang="en-US"/>
            </a:p>
          </p:txBody>
        </p:sp>
        <p:sp>
          <p:nvSpPr>
            <p:cNvPr id="76932" name="Line 132"/>
            <p:cNvSpPr>
              <a:spLocks noChangeShapeType="1"/>
            </p:cNvSpPr>
            <p:nvPr/>
          </p:nvSpPr>
          <p:spPr bwMode="auto">
            <a:xfrm>
              <a:off x="4431" y="1964"/>
              <a:ext cx="8" cy="1"/>
            </a:xfrm>
            <a:prstGeom prst="line">
              <a:avLst/>
            </a:prstGeom>
            <a:noFill/>
            <a:ln w="12600">
              <a:solidFill>
                <a:srgbClr val="000000"/>
              </a:solidFill>
              <a:miter lim="800000"/>
              <a:headEnd/>
              <a:tailEnd/>
            </a:ln>
            <a:effectLst/>
          </p:spPr>
          <p:txBody>
            <a:bodyPr/>
            <a:lstStyle/>
            <a:p>
              <a:endParaRPr lang="en-US"/>
            </a:p>
          </p:txBody>
        </p:sp>
        <p:sp>
          <p:nvSpPr>
            <p:cNvPr id="76933" name="Line 133"/>
            <p:cNvSpPr>
              <a:spLocks noChangeShapeType="1"/>
            </p:cNvSpPr>
            <p:nvPr/>
          </p:nvSpPr>
          <p:spPr bwMode="auto">
            <a:xfrm>
              <a:off x="4479" y="1964"/>
              <a:ext cx="8" cy="1"/>
            </a:xfrm>
            <a:prstGeom prst="line">
              <a:avLst/>
            </a:prstGeom>
            <a:noFill/>
            <a:ln w="12600">
              <a:solidFill>
                <a:srgbClr val="000000"/>
              </a:solidFill>
              <a:miter lim="800000"/>
              <a:headEnd/>
              <a:tailEnd/>
            </a:ln>
            <a:effectLst/>
          </p:spPr>
          <p:txBody>
            <a:bodyPr/>
            <a:lstStyle/>
            <a:p>
              <a:endParaRPr lang="en-US"/>
            </a:p>
          </p:txBody>
        </p:sp>
        <p:sp>
          <p:nvSpPr>
            <p:cNvPr id="76934" name="Line 134"/>
            <p:cNvSpPr>
              <a:spLocks noChangeShapeType="1"/>
            </p:cNvSpPr>
            <p:nvPr/>
          </p:nvSpPr>
          <p:spPr bwMode="auto">
            <a:xfrm>
              <a:off x="4527" y="1964"/>
              <a:ext cx="8" cy="1"/>
            </a:xfrm>
            <a:prstGeom prst="line">
              <a:avLst/>
            </a:prstGeom>
            <a:noFill/>
            <a:ln w="12600">
              <a:solidFill>
                <a:srgbClr val="000000"/>
              </a:solidFill>
              <a:miter lim="800000"/>
              <a:headEnd/>
              <a:tailEnd/>
            </a:ln>
            <a:effectLst/>
          </p:spPr>
          <p:txBody>
            <a:bodyPr/>
            <a:lstStyle/>
            <a:p>
              <a:endParaRPr lang="en-US"/>
            </a:p>
          </p:txBody>
        </p:sp>
        <p:sp>
          <p:nvSpPr>
            <p:cNvPr id="76935" name="Line 135"/>
            <p:cNvSpPr>
              <a:spLocks noChangeShapeType="1"/>
            </p:cNvSpPr>
            <p:nvPr/>
          </p:nvSpPr>
          <p:spPr bwMode="auto">
            <a:xfrm>
              <a:off x="4575" y="1964"/>
              <a:ext cx="8" cy="1"/>
            </a:xfrm>
            <a:prstGeom prst="line">
              <a:avLst/>
            </a:prstGeom>
            <a:noFill/>
            <a:ln w="12600">
              <a:solidFill>
                <a:srgbClr val="000000"/>
              </a:solidFill>
              <a:miter lim="800000"/>
              <a:headEnd/>
              <a:tailEnd/>
            </a:ln>
            <a:effectLst/>
          </p:spPr>
          <p:txBody>
            <a:bodyPr/>
            <a:lstStyle/>
            <a:p>
              <a:endParaRPr lang="en-US"/>
            </a:p>
          </p:txBody>
        </p:sp>
        <p:sp>
          <p:nvSpPr>
            <p:cNvPr id="76936" name="Line 136"/>
            <p:cNvSpPr>
              <a:spLocks noChangeShapeType="1"/>
            </p:cNvSpPr>
            <p:nvPr/>
          </p:nvSpPr>
          <p:spPr bwMode="auto">
            <a:xfrm>
              <a:off x="4623" y="1964"/>
              <a:ext cx="8" cy="1"/>
            </a:xfrm>
            <a:prstGeom prst="line">
              <a:avLst/>
            </a:prstGeom>
            <a:noFill/>
            <a:ln w="12600">
              <a:solidFill>
                <a:srgbClr val="000000"/>
              </a:solidFill>
              <a:miter lim="800000"/>
              <a:headEnd/>
              <a:tailEnd/>
            </a:ln>
            <a:effectLst/>
          </p:spPr>
          <p:txBody>
            <a:bodyPr/>
            <a:lstStyle/>
            <a:p>
              <a:endParaRPr lang="en-US"/>
            </a:p>
          </p:txBody>
        </p:sp>
        <p:sp>
          <p:nvSpPr>
            <p:cNvPr id="76937" name="Line 137"/>
            <p:cNvSpPr>
              <a:spLocks noChangeShapeType="1"/>
            </p:cNvSpPr>
            <p:nvPr/>
          </p:nvSpPr>
          <p:spPr bwMode="auto">
            <a:xfrm>
              <a:off x="4671" y="1964"/>
              <a:ext cx="8" cy="1"/>
            </a:xfrm>
            <a:prstGeom prst="line">
              <a:avLst/>
            </a:prstGeom>
            <a:noFill/>
            <a:ln w="12600">
              <a:solidFill>
                <a:srgbClr val="000000"/>
              </a:solidFill>
              <a:miter lim="800000"/>
              <a:headEnd/>
              <a:tailEnd/>
            </a:ln>
            <a:effectLst/>
          </p:spPr>
          <p:txBody>
            <a:bodyPr/>
            <a:lstStyle/>
            <a:p>
              <a:endParaRPr lang="en-US"/>
            </a:p>
          </p:txBody>
        </p:sp>
        <p:sp>
          <p:nvSpPr>
            <p:cNvPr id="76938" name="Line 138"/>
            <p:cNvSpPr>
              <a:spLocks noChangeShapeType="1"/>
            </p:cNvSpPr>
            <p:nvPr/>
          </p:nvSpPr>
          <p:spPr bwMode="auto">
            <a:xfrm>
              <a:off x="4719" y="1964"/>
              <a:ext cx="8" cy="1"/>
            </a:xfrm>
            <a:prstGeom prst="line">
              <a:avLst/>
            </a:prstGeom>
            <a:noFill/>
            <a:ln w="12600">
              <a:solidFill>
                <a:srgbClr val="000000"/>
              </a:solidFill>
              <a:miter lim="800000"/>
              <a:headEnd/>
              <a:tailEnd/>
            </a:ln>
            <a:effectLst/>
          </p:spPr>
          <p:txBody>
            <a:bodyPr/>
            <a:lstStyle/>
            <a:p>
              <a:endParaRPr lang="en-US"/>
            </a:p>
          </p:txBody>
        </p:sp>
        <p:sp>
          <p:nvSpPr>
            <p:cNvPr id="76939" name="Line 139"/>
            <p:cNvSpPr>
              <a:spLocks noChangeShapeType="1"/>
            </p:cNvSpPr>
            <p:nvPr/>
          </p:nvSpPr>
          <p:spPr bwMode="auto">
            <a:xfrm>
              <a:off x="4767" y="1964"/>
              <a:ext cx="8" cy="1"/>
            </a:xfrm>
            <a:prstGeom prst="line">
              <a:avLst/>
            </a:prstGeom>
            <a:noFill/>
            <a:ln w="12600">
              <a:solidFill>
                <a:srgbClr val="000000"/>
              </a:solidFill>
              <a:miter lim="800000"/>
              <a:headEnd/>
              <a:tailEnd/>
            </a:ln>
            <a:effectLst/>
          </p:spPr>
          <p:txBody>
            <a:bodyPr/>
            <a:lstStyle/>
            <a:p>
              <a:endParaRPr lang="en-US"/>
            </a:p>
          </p:txBody>
        </p:sp>
        <p:sp>
          <p:nvSpPr>
            <p:cNvPr id="76940" name="Line 140"/>
            <p:cNvSpPr>
              <a:spLocks noChangeShapeType="1"/>
            </p:cNvSpPr>
            <p:nvPr/>
          </p:nvSpPr>
          <p:spPr bwMode="auto">
            <a:xfrm>
              <a:off x="4815" y="1964"/>
              <a:ext cx="8" cy="1"/>
            </a:xfrm>
            <a:prstGeom prst="line">
              <a:avLst/>
            </a:prstGeom>
            <a:noFill/>
            <a:ln w="12600">
              <a:solidFill>
                <a:srgbClr val="000000"/>
              </a:solidFill>
              <a:miter lim="800000"/>
              <a:headEnd/>
              <a:tailEnd/>
            </a:ln>
            <a:effectLst/>
          </p:spPr>
          <p:txBody>
            <a:bodyPr/>
            <a:lstStyle/>
            <a:p>
              <a:endParaRPr lang="en-US"/>
            </a:p>
          </p:txBody>
        </p:sp>
        <p:sp>
          <p:nvSpPr>
            <p:cNvPr id="76941" name="Line 141"/>
            <p:cNvSpPr>
              <a:spLocks noChangeShapeType="1"/>
            </p:cNvSpPr>
            <p:nvPr/>
          </p:nvSpPr>
          <p:spPr bwMode="auto">
            <a:xfrm>
              <a:off x="1551" y="1356"/>
              <a:ext cx="8" cy="1"/>
            </a:xfrm>
            <a:prstGeom prst="line">
              <a:avLst/>
            </a:prstGeom>
            <a:noFill/>
            <a:ln w="12600">
              <a:solidFill>
                <a:srgbClr val="000000"/>
              </a:solidFill>
              <a:miter lim="800000"/>
              <a:headEnd/>
              <a:tailEnd/>
            </a:ln>
            <a:effectLst/>
          </p:spPr>
          <p:txBody>
            <a:bodyPr/>
            <a:lstStyle/>
            <a:p>
              <a:endParaRPr lang="en-US"/>
            </a:p>
          </p:txBody>
        </p:sp>
        <p:sp>
          <p:nvSpPr>
            <p:cNvPr id="76942" name="Line 142"/>
            <p:cNvSpPr>
              <a:spLocks noChangeShapeType="1"/>
            </p:cNvSpPr>
            <p:nvPr/>
          </p:nvSpPr>
          <p:spPr bwMode="auto">
            <a:xfrm>
              <a:off x="1599" y="1356"/>
              <a:ext cx="8" cy="1"/>
            </a:xfrm>
            <a:prstGeom prst="line">
              <a:avLst/>
            </a:prstGeom>
            <a:noFill/>
            <a:ln w="12600">
              <a:solidFill>
                <a:srgbClr val="000000"/>
              </a:solidFill>
              <a:miter lim="800000"/>
              <a:headEnd/>
              <a:tailEnd/>
            </a:ln>
            <a:effectLst/>
          </p:spPr>
          <p:txBody>
            <a:bodyPr/>
            <a:lstStyle/>
            <a:p>
              <a:endParaRPr lang="en-US"/>
            </a:p>
          </p:txBody>
        </p:sp>
        <p:sp>
          <p:nvSpPr>
            <p:cNvPr id="76943" name="Line 143"/>
            <p:cNvSpPr>
              <a:spLocks noChangeShapeType="1"/>
            </p:cNvSpPr>
            <p:nvPr/>
          </p:nvSpPr>
          <p:spPr bwMode="auto">
            <a:xfrm>
              <a:off x="1647" y="1356"/>
              <a:ext cx="8" cy="1"/>
            </a:xfrm>
            <a:prstGeom prst="line">
              <a:avLst/>
            </a:prstGeom>
            <a:noFill/>
            <a:ln w="12600">
              <a:solidFill>
                <a:srgbClr val="000000"/>
              </a:solidFill>
              <a:miter lim="800000"/>
              <a:headEnd/>
              <a:tailEnd/>
            </a:ln>
            <a:effectLst/>
          </p:spPr>
          <p:txBody>
            <a:bodyPr/>
            <a:lstStyle/>
            <a:p>
              <a:endParaRPr lang="en-US"/>
            </a:p>
          </p:txBody>
        </p:sp>
        <p:sp>
          <p:nvSpPr>
            <p:cNvPr id="76944" name="Line 144"/>
            <p:cNvSpPr>
              <a:spLocks noChangeShapeType="1"/>
            </p:cNvSpPr>
            <p:nvPr/>
          </p:nvSpPr>
          <p:spPr bwMode="auto">
            <a:xfrm>
              <a:off x="1695" y="1356"/>
              <a:ext cx="8" cy="1"/>
            </a:xfrm>
            <a:prstGeom prst="line">
              <a:avLst/>
            </a:prstGeom>
            <a:noFill/>
            <a:ln w="12600">
              <a:solidFill>
                <a:srgbClr val="000000"/>
              </a:solidFill>
              <a:miter lim="800000"/>
              <a:headEnd/>
              <a:tailEnd/>
            </a:ln>
            <a:effectLst/>
          </p:spPr>
          <p:txBody>
            <a:bodyPr/>
            <a:lstStyle/>
            <a:p>
              <a:endParaRPr lang="en-US"/>
            </a:p>
          </p:txBody>
        </p:sp>
        <p:sp>
          <p:nvSpPr>
            <p:cNvPr id="76945" name="Line 145"/>
            <p:cNvSpPr>
              <a:spLocks noChangeShapeType="1"/>
            </p:cNvSpPr>
            <p:nvPr/>
          </p:nvSpPr>
          <p:spPr bwMode="auto">
            <a:xfrm>
              <a:off x="1743" y="1356"/>
              <a:ext cx="8" cy="1"/>
            </a:xfrm>
            <a:prstGeom prst="line">
              <a:avLst/>
            </a:prstGeom>
            <a:noFill/>
            <a:ln w="12600">
              <a:solidFill>
                <a:srgbClr val="000000"/>
              </a:solidFill>
              <a:miter lim="800000"/>
              <a:headEnd/>
              <a:tailEnd/>
            </a:ln>
            <a:effectLst/>
          </p:spPr>
          <p:txBody>
            <a:bodyPr/>
            <a:lstStyle/>
            <a:p>
              <a:endParaRPr lang="en-US"/>
            </a:p>
          </p:txBody>
        </p:sp>
        <p:sp>
          <p:nvSpPr>
            <p:cNvPr id="76946" name="Line 146"/>
            <p:cNvSpPr>
              <a:spLocks noChangeShapeType="1"/>
            </p:cNvSpPr>
            <p:nvPr/>
          </p:nvSpPr>
          <p:spPr bwMode="auto">
            <a:xfrm>
              <a:off x="1791" y="1356"/>
              <a:ext cx="8" cy="1"/>
            </a:xfrm>
            <a:prstGeom prst="line">
              <a:avLst/>
            </a:prstGeom>
            <a:noFill/>
            <a:ln w="12600">
              <a:solidFill>
                <a:srgbClr val="000000"/>
              </a:solidFill>
              <a:miter lim="800000"/>
              <a:headEnd/>
              <a:tailEnd/>
            </a:ln>
            <a:effectLst/>
          </p:spPr>
          <p:txBody>
            <a:bodyPr/>
            <a:lstStyle/>
            <a:p>
              <a:endParaRPr lang="en-US"/>
            </a:p>
          </p:txBody>
        </p:sp>
        <p:sp>
          <p:nvSpPr>
            <p:cNvPr id="76947" name="Line 147"/>
            <p:cNvSpPr>
              <a:spLocks noChangeShapeType="1"/>
            </p:cNvSpPr>
            <p:nvPr/>
          </p:nvSpPr>
          <p:spPr bwMode="auto">
            <a:xfrm>
              <a:off x="1839" y="1356"/>
              <a:ext cx="8" cy="1"/>
            </a:xfrm>
            <a:prstGeom prst="line">
              <a:avLst/>
            </a:prstGeom>
            <a:noFill/>
            <a:ln w="12600">
              <a:solidFill>
                <a:srgbClr val="000000"/>
              </a:solidFill>
              <a:miter lim="800000"/>
              <a:headEnd/>
              <a:tailEnd/>
            </a:ln>
            <a:effectLst/>
          </p:spPr>
          <p:txBody>
            <a:bodyPr/>
            <a:lstStyle/>
            <a:p>
              <a:endParaRPr lang="en-US"/>
            </a:p>
          </p:txBody>
        </p:sp>
        <p:sp>
          <p:nvSpPr>
            <p:cNvPr id="76948" name="Line 148"/>
            <p:cNvSpPr>
              <a:spLocks noChangeShapeType="1"/>
            </p:cNvSpPr>
            <p:nvPr/>
          </p:nvSpPr>
          <p:spPr bwMode="auto">
            <a:xfrm>
              <a:off x="1887" y="1356"/>
              <a:ext cx="8" cy="1"/>
            </a:xfrm>
            <a:prstGeom prst="line">
              <a:avLst/>
            </a:prstGeom>
            <a:noFill/>
            <a:ln w="12600">
              <a:solidFill>
                <a:srgbClr val="000000"/>
              </a:solidFill>
              <a:miter lim="800000"/>
              <a:headEnd/>
              <a:tailEnd/>
            </a:ln>
            <a:effectLst/>
          </p:spPr>
          <p:txBody>
            <a:bodyPr/>
            <a:lstStyle/>
            <a:p>
              <a:endParaRPr lang="en-US"/>
            </a:p>
          </p:txBody>
        </p:sp>
        <p:sp>
          <p:nvSpPr>
            <p:cNvPr id="76949" name="Line 149"/>
            <p:cNvSpPr>
              <a:spLocks noChangeShapeType="1"/>
            </p:cNvSpPr>
            <p:nvPr/>
          </p:nvSpPr>
          <p:spPr bwMode="auto">
            <a:xfrm>
              <a:off x="1935" y="1356"/>
              <a:ext cx="8" cy="1"/>
            </a:xfrm>
            <a:prstGeom prst="line">
              <a:avLst/>
            </a:prstGeom>
            <a:noFill/>
            <a:ln w="12600">
              <a:solidFill>
                <a:srgbClr val="000000"/>
              </a:solidFill>
              <a:miter lim="800000"/>
              <a:headEnd/>
              <a:tailEnd/>
            </a:ln>
            <a:effectLst/>
          </p:spPr>
          <p:txBody>
            <a:bodyPr/>
            <a:lstStyle/>
            <a:p>
              <a:endParaRPr lang="en-US"/>
            </a:p>
          </p:txBody>
        </p:sp>
        <p:sp>
          <p:nvSpPr>
            <p:cNvPr id="76950" name="Line 150"/>
            <p:cNvSpPr>
              <a:spLocks noChangeShapeType="1"/>
            </p:cNvSpPr>
            <p:nvPr/>
          </p:nvSpPr>
          <p:spPr bwMode="auto">
            <a:xfrm>
              <a:off x="1983" y="1356"/>
              <a:ext cx="8" cy="1"/>
            </a:xfrm>
            <a:prstGeom prst="line">
              <a:avLst/>
            </a:prstGeom>
            <a:noFill/>
            <a:ln w="12600">
              <a:solidFill>
                <a:srgbClr val="000000"/>
              </a:solidFill>
              <a:miter lim="800000"/>
              <a:headEnd/>
              <a:tailEnd/>
            </a:ln>
            <a:effectLst/>
          </p:spPr>
          <p:txBody>
            <a:bodyPr/>
            <a:lstStyle/>
            <a:p>
              <a:endParaRPr lang="en-US"/>
            </a:p>
          </p:txBody>
        </p:sp>
        <p:sp>
          <p:nvSpPr>
            <p:cNvPr id="76951" name="Line 151"/>
            <p:cNvSpPr>
              <a:spLocks noChangeShapeType="1"/>
            </p:cNvSpPr>
            <p:nvPr/>
          </p:nvSpPr>
          <p:spPr bwMode="auto">
            <a:xfrm>
              <a:off x="2031" y="1356"/>
              <a:ext cx="8" cy="1"/>
            </a:xfrm>
            <a:prstGeom prst="line">
              <a:avLst/>
            </a:prstGeom>
            <a:noFill/>
            <a:ln w="12600">
              <a:solidFill>
                <a:srgbClr val="000000"/>
              </a:solidFill>
              <a:miter lim="800000"/>
              <a:headEnd/>
              <a:tailEnd/>
            </a:ln>
            <a:effectLst/>
          </p:spPr>
          <p:txBody>
            <a:bodyPr/>
            <a:lstStyle/>
            <a:p>
              <a:endParaRPr lang="en-US"/>
            </a:p>
          </p:txBody>
        </p:sp>
        <p:sp>
          <p:nvSpPr>
            <p:cNvPr id="76952" name="Line 152"/>
            <p:cNvSpPr>
              <a:spLocks noChangeShapeType="1"/>
            </p:cNvSpPr>
            <p:nvPr/>
          </p:nvSpPr>
          <p:spPr bwMode="auto">
            <a:xfrm>
              <a:off x="2079" y="1356"/>
              <a:ext cx="8" cy="1"/>
            </a:xfrm>
            <a:prstGeom prst="line">
              <a:avLst/>
            </a:prstGeom>
            <a:noFill/>
            <a:ln w="12600">
              <a:solidFill>
                <a:srgbClr val="000000"/>
              </a:solidFill>
              <a:miter lim="800000"/>
              <a:headEnd/>
              <a:tailEnd/>
            </a:ln>
            <a:effectLst/>
          </p:spPr>
          <p:txBody>
            <a:bodyPr/>
            <a:lstStyle/>
            <a:p>
              <a:endParaRPr lang="en-US"/>
            </a:p>
          </p:txBody>
        </p:sp>
        <p:sp>
          <p:nvSpPr>
            <p:cNvPr id="76953" name="Line 153"/>
            <p:cNvSpPr>
              <a:spLocks noChangeShapeType="1"/>
            </p:cNvSpPr>
            <p:nvPr/>
          </p:nvSpPr>
          <p:spPr bwMode="auto">
            <a:xfrm>
              <a:off x="2127" y="1356"/>
              <a:ext cx="8" cy="1"/>
            </a:xfrm>
            <a:prstGeom prst="line">
              <a:avLst/>
            </a:prstGeom>
            <a:noFill/>
            <a:ln w="12600">
              <a:solidFill>
                <a:srgbClr val="000000"/>
              </a:solidFill>
              <a:miter lim="800000"/>
              <a:headEnd/>
              <a:tailEnd/>
            </a:ln>
            <a:effectLst/>
          </p:spPr>
          <p:txBody>
            <a:bodyPr/>
            <a:lstStyle/>
            <a:p>
              <a:endParaRPr lang="en-US"/>
            </a:p>
          </p:txBody>
        </p:sp>
        <p:sp>
          <p:nvSpPr>
            <p:cNvPr id="76954" name="Line 154"/>
            <p:cNvSpPr>
              <a:spLocks noChangeShapeType="1"/>
            </p:cNvSpPr>
            <p:nvPr/>
          </p:nvSpPr>
          <p:spPr bwMode="auto">
            <a:xfrm>
              <a:off x="2175" y="1356"/>
              <a:ext cx="8" cy="1"/>
            </a:xfrm>
            <a:prstGeom prst="line">
              <a:avLst/>
            </a:prstGeom>
            <a:noFill/>
            <a:ln w="12600">
              <a:solidFill>
                <a:srgbClr val="000000"/>
              </a:solidFill>
              <a:miter lim="800000"/>
              <a:headEnd/>
              <a:tailEnd/>
            </a:ln>
            <a:effectLst/>
          </p:spPr>
          <p:txBody>
            <a:bodyPr/>
            <a:lstStyle/>
            <a:p>
              <a:endParaRPr lang="en-US"/>
            </a:p>
          </p:txBody>
        </p:sp>
        <p:sp>
          <p:nvSpPr>
            <p:cNvPr id="76955" name="Line 155"/>
            <p:cNvSpPr>
              <a:spLocks noChangeShapeType="1"/>
            </p:cNvSpPr>
            <p:nvPr/>
          </p:nvSpPr>
          <p:spPr bwMode="auto">
            <a:xfrm>
              <a:off x="2223" y="1356"/>
              <a:ext cx="8" cy="1"/>
            </a:xfrm>
            <a:prstGeom prst="line">
              <a:avLst/>
            </a:prstGeom>
            <a:noFill/>
            <a:ln w="12600">
              <a:solidFill>
                <a:srgbClr val="000000"/>
              </a:solidFill>
              <a:miter lim="800000"/>
              <a:headEnd/>
              <a:tailEnd/>
            </a:ln>
            <a:effectLst/>
          </p:spPr>
          <p:txBody>
            <a:bodyPr/>
            <a:lstStyle/>
            <a:p>
              <a:endParaRPr lang="en-US"/>
            </a:p>
          </p:txBody>
        </p:sp>
        <p:sp>
          <p:nvSpPr>
            <p:cNvPr id="76956" name="Line 156"/>
            <p:cNvSpPr>
              <a:spLocks noChangeShapeType="1"/>
            </p:cNvSpPr>
            <p:nvPr/>
          </p:nvSpPr>
          <p:spPr bwMode="auto">
            <a:xfrm>
              <a:off x="2271" y="1356"/>
              <a:ext cx="8" cy="1"/>
            </a:xfrm>
            <a:prstGeom prst="line">
              <a:avLst/>
            </a:prstGeom>
            <a:noFill/>
            <a:ln w="12600">
              <a:solidFill>
                <a:srgbClr val="000000"/>
              </a:solidFill>
              <a:miter lim="800000"/>
              <a:headEnd/>
              <a:tailEnd/>
            </a:ln>
            <a:effectLst/>
          </p:spPr>
          <p:txBody>
            <a:bodyPr/>
            <a:lstStyle/>
            <a:p>
              <a:endParaRPr lang="en-US"/>
            </a:p>
          </p:txBody>
        </p:sp>
        <p:sp>
          <p:nvSpPr>
            <p:cNvPr id="76957" name="Line 157"/>
            <p:cNvSpPr>
              <a:spLocks noChangeShapeType="1"/>
            </p:cNvSpPr>
            <p:nvPr/>
          </p:nvSpPr>
          <p:spPr bwMode="auto">
            <a:xfrm>
              <a:off x="2319" y="1356"/>
              <a:ext cx="8" cy="1"/>
            </a:xfrm>
            <a:prstGeom prst="line">
              <a:avLst/>
            </a:prstGeom>
            <a:noFill/>
            <a:ln w="12600">
              <a:solidFill>
                <a:srgbClr val="000000"/>
              </a:solidFill>
              <a:miter lim="800000"/>
              <a:headEnd/>
              <a:tailEnd/>
            </a:ln>
            <a:effectLst/>
          </p:spPr>
          <p:txBody>
            <a:bodyPr/>
            <a:lstStyle/>
            <a:p>
              <a:endParaRPr lang="en-US"/>
            </a:p>
          </p:txBody>
        </p:sp>
        <p:sp>
          <p:nvSpPr>
            <p:cNvPr id="76958" name="Line 158"/>
            <p:cNvSpPr>
              <a:spLocks noChangeShapeType="1"/>
            </p:cNvSpPr>
            <p:nvPr/>
          </p:nvSpPr>
          <p:spPr bwMode="auto">
            <a:xfrm>
              <a:off x="2367" y="1356"/>
              <a:ext cx="8" cy="1"/>
            </a:xfrm>
            <a:prstGeom prst="line">
              <a:avLst/>
            </a:prstGeom>
            <a:noFill/>
            <a:ln w="12600">
              <a:solidFill>
                <a:srgbClr val="000000"/>
              </a:solidFill>
              <a:miter lim="800000"/>
              <a:headEnd/>
              <a:tailEnd/>
            </a:ln>
            <a:effectLst/>
          </p:spPr>
          <p:txBody>
            <a:bodyPr/>
            <a:lstStyle/>
            <a:p>
              <a:endParaRPr lang="en-US"/>
            </a:p>
          </p:txBody>
        </p:sp>
        <p:sp>
          <p:nvSpPr>
            <p:cNvPr id="76959" name="Line 159"/>
            <p:cNvSpPr>
              <a:spLocks noChangeShapeType="1"/>
            </p:cNvSpPr>
            <p:nvPr/>
          </p:nvSpPr>
          <p:spPr bwMode="auto">
            <a:xfrm>
              <a:off x="2415" y="1356"/>
              <a:ext cx="8" cy="1"/>
            </a:xfrm>
            <a:prstGeom prst="line">
              <a:avLst/>
            </a:prstGeom>
            <a:noFill/>
            <a:ln w="12600">
              <a:solidFill>
                <a:srgbClr val="000000"/>
              </a:solidFill>
              <a:miter lim="800000"/>
              <a:headEnd/>
              <a:tailEnd/>
            </a:ln>
            <a:effectLst/>
          </p:spPr>
          <p:txBody>
            <a:bodyPr/>
            <a:lstStyle/>
            <a:p>
              <a:endParaRPr lang="en-US"/>
            </a:p>
          </p:txBody>
        </p:sp>
        <p:sp>
          <p:nvSpPr>
            <p:cNvPr id="76960" name="Line 160"/>
            <p:cNvSpPr>
              <a:spLocks noChangeShapeType="1"/>
            </p:cNvSpPr>
            <p:nvPr/>
          </p:nvSpPr>
          <p:spPr bwMode="auto">
            <a:xfrm>
              <a:off x="2463" y="1356"/>
              <a:ext cx="8" cy="1"/>
            </a:xfrm>
            <a:prstGeom prst="line">
              <a:avLst/>
            </a:prstGeom>
            <a:noFill/>
            <a:ln w="12600">
              <a:solidFill>
                <a:srgbClr val="000000"/>
              </a:solidFill>
              <a:miter lim="800000"/>
              <a:headEnd/>
              <a:tailEnd/>
            </a:ln>
            <a:effectLst/>
          </p:spPr>
          <p:txBody>
            <a:bodyPr/>
            <a:lstStyle/>
            <a:p>
              <a:endParaRPr lang="en-US"/>
            </a:p>
          </p:txBody>
        </p:sp>
        <p:sp>
          <p:nvSpPr>
            <p:cNvPr id="76961" name="Line 161"/>
            <p:cNvSpPr>
              <a:spLocks noChangeShapeType="1"/>
            </p:cNvSpPr>
            <p:nvPr/>
          </p:nvSpPr>
          <p:spPr bwMode="auto">
            <a:xfrm>
              <a:off x="2511" y="1356"/>
              <a:ext cx="8" cy="1"/>
            </a:xfrm>
            <a:prstGeom prst="line">
              <a:avLst/>
            </a:prstGeom>
            <a:noFill/>
            <a:ln w="12600">
              <a:solidFill>
                <a:srgbClr val="000000"/>
              </a:solidFill>
              <a:miter lim="800000"/>
              <a:headEnd/>
              <a:tailEnd/>
            </a:ln>
            <a:effectLst/>
          </p:spPr>
          <p:txBody>
            <a:bodyPr/>
            <a:lstStyle/>
            <a:p>
              <a:endParaRPr lang="en-US"/>
            </a:p>
          </p:txBody>
        </p:sp>
        <p:sp>
          <p:nvSpPr>
            <p:cNvPr id="76962" name="Line 162"/>
            <p:cNvSpPr>
              <a:spLocks noChangeShapeType="1"/>
            </p:cNvSpPr>
            <p:nvPr/>
          </p:nvSpPr>
          <p:spPr bwMode="auto">
            <a:xfrm>
              <a:off x="2559" y="1356"/>
              <a:ext cx="8" cy="1"/>
            </a:xfrm>
            <a:prstGeom prst="line">
              <a:avLst/>
            </a:prstGeom>
            <a:noFill/>
            <a:ln w="12600">
              <a:solidFill>
                <a:srgbClr val="000000"/>
              </a:solidFill>
              <a:miter lim="800000"/>
              <a:headEnd/>
              <a:tailEnd/>
            </a:ln>
            <a:effectLst/>
          </p:spPr>
          <p:txBody>
            <a:bodyPr/>
            <a:lstStyle/>
            <a:p>
              <a:endParaRPr lang="en-US"/>
            </a:p>
          </p:txBody>
        </p:sp>
        <p:sp>
          <p:nvSpPr>
            <p:cNvPr id="76963" name="Line 163"/>
            <p:cNvSpPr>
              <a:spLocks noChangeShapeType="1"/>
            </p:cNvSpPr>
            <p:nvPr/>
          </p:nvSpPr>
          <p:spPr bwMode="auto">
            <a:xfrm>
              <a:off x="2607" y="1356"/>
              <a:ext cx="8" cy="1"/>
            </a:xfrm>
            <a:prstGeom prst="line">
              <a:avLst/>
            </a:prstGeom>
            <a:noFill/>
            <a:ln w="12600">
              <a:solidFill>
                <a:srgbClr val="000000"/>
              </a:solidFill>
              <a:miter lim="800000"/>
              <a:headEnd/>
              <a:tailEnd/>
            </a:ln>
            <a:effectLst/>
          </p:spPr>
          <p:txBody>
            <a:bodyPr/>
            <a:lstStyle/>
            <a:p>
              <a:endParaRPr lang="en-US"/>
            </a:p>
          </p:txBody>
        </p:sp>
        <p:sp>
          <p:nvSpPr>
            <p:cNvPr id="76964" name="Line 164"/>
            <p:cNvSpPr>
              <a:spLocks noChangeShapeType="1"/>
            </p:cNvSpPr>
            <p:nvPr/>
          </p:nvSpPr>
          <p:spPr bwMode="auto">
            <a:xfrm>
              <a:off x="2655" y="1356"/>
              <a:ext cx="8" cy="1"/>
            </a:xfrm>
            <a:prstGeom prst="line">
              <a:avLst/>
            </a:prstGeom>
            <a:noFill/>
            <a:ln w="12600">
              <a:solidFill>
                <a:srgbClr val="000000"/>
              </a:solidFill>
              <a:miter lim="800000"/>
              <a:headEnd/>
              <a:tailEnd/>
            </a:ln>
            <a:effectLst/>
          </p:spPr>
          <p:txBody>
            <a:bodyPr/>
            <a:lstStyle/>
            <a:p>
              <a:endParaRPr lang="en-US"/>
            </a:p>
          </p:txBody>
        </p:sp>
        <p:sp>
          <p:nvSpPr>
            <p:cNvPr id="76965" name="Line 165"/>
            <p:cNvSpPr>
              <a:spLocks noChangeShapeType="1"/>
            </p:cNvSpPr>
            <p:nvPr/>
          </p:nvSpPr>
          <p:spPr bwMode="auto">
            <a:xfrm>
              <a:off x="2703" y="1356"/>
              <a:ext cx="8" cy="1"/>
            </a:xfrm>
            <a:prstGeom prst="line">
              <a:avLst/>
            </a:prstGeom>
            <a:noFill/>
            <a:ln w="12600">
              <a:solidFill>
                <a:srgbClr val="000000"/>
              </a:solidFill>
              <a:miter lim="800000"/>
              <a:headEnd/>
              <a:tailEnd/>
            </a:ln>
            <a:effectLst/>
          </p:spPr>
          <p:txBody>
            <a:bodyPr/>
            <a:lstStyle/>
            <a:p>
              <a:endParaRPr lang="en-US"/>
            </a:p>
          </p:txBody>
        </p:sp>
        <p:sp>
          <p:nvSpPr>
            <p:cNvPr id="76966" name="Line 166"/>
            <p:cNvSpPr>
              <a:spLocks noChangeShapeType="1"/>
            </p:cNvSpPr>
            <p:nvPr/>
          </p:nvSpPr>
          <p:spPr bwMode="auto">
            <a:xfrm>
              <a:off x="2751" y="1356"/>
              <a:ext cx="8" cy="1"/>
            </a:xfrm>
            <a:prstGeom prst="line">
              <a:avLst/>
            </a:prstGeom>
            <a:noFill/>
            <a:ln w="12600">
              <a:solidFill>
                <a:srgbClr val="000000"/>
              </a:solidFill>
              <a:miter lim="800000"/>
              <a:headEnd/>
              <a:tailEnd/>
            </a:ln>
            <a:effectLst/>
          </p:spPr>
          <p:txBody>
            <a:bodyPr/>
            <a:lstStyle/>
            <a:p>
              <a:endParaRPr lang="en-US"/>
            </a:p>
          </p:txBody>
        </p:sp>
        <p:sp>
          <p:nvSpPr>
            <p:cNvPr id="76967" name="Line 167"/>
            <p:cNvSpPr>
              <a:spLocks noChangeShapeType="1"/>
            </p:cNvSpPr>
            <p:nvPr/>
          </p:nvSpPr>
          <p:spPr bwMode="auto">
            <a:xfrm>
              <a:off x="2799" y="1356"/>
              <a:ext cx="8" cy="1"/>
            </a:xfrm>
            <a:prstGeom prst="line">
              <a:avLst/>
            </a:prstGeom>
            <a:noFill/>
            <a:ln w="12600">
              <a:solidFill>
                <a:srgbClr val="000000"/>
              </a:solidFill>
              <a:miter lim="800000"/>
              <a:headEnd/>
              <a:tailEnd/>
            </a:ln>
            <a:effectLst/>
          </p:spPr>
          <p:txBody>
            <a:bodyPr/>
            <a:lstStyle/>
            <a:p>
              <a:endParaRPr lang="en-US"/>
            </a:p>
          </p:txBody>
        </p:sp>
        <p:sp>
          <p:nvSpPr>
            <p:cNvPr id="76968" name="Line 168"/>
            <p:cNvSpPr>
              <a:spLocks noChangeShapeType="1"/>
            </p:cNvSpPr>
            <p:nvPr/>
          </p:nvSpPr>
          <p:spPr bwMode="auto">
            <a:xfrm>
              <a:off x="2847" y="1356"/>
              <a:ext cx="8" cy="1"/>
            </a:xfrm>
            <a:prstGeom prst="line">
              <a:avLst/>
            </a:prstGeom>
            <a:noFill/>
            <a:ln w="12600">
              <a:solidFill>
                <a:srgbClr val="000000"/>
              </a:solidFill>
              <a:miter lim="800000"/>
              <a:headEnd/>
              <a:tailEnd/>
            </a:ln>
            <a:effectLst/>
          </p:spPr>
          <p:txBody>
            <a:bodyPr/>
            <a:lstStyle/>
            <a:p>
              <a:endParaRPr lang="en-US"/>
            </a:p>
          </p:txBody>
        </p:sp>
        <p:sp>
          <p:nvSpPr>
            <p:cNvPr id="76969" name="Line 169"/>
            <p:cNvSpPr>
              <a:spLocks noChangeShapeType="1"/>
            </p:cNvSpPr>
            <p:nvPr/>
          </p:nvSpPr>
          <p:spPr bwMode="auto">
            <a:xfrm>
              <a:off x="2895" y="1356"/>
              <a:ext cx="8" cy="1"/>
            </a:xfrm>
            <a:prstGeom prst="line">
              <a:avLst/>
            </a:prstGeom>
            <a:noFill/>
            <a:ln w="12600">
              <a:solidFill>
                <a:srgbClr val="000000"/>
              </a:solidFill>
              <a:miter lim="800000"/>
              <a:headEnd/>
              <a:tailEnd/>
            </a:ln>
            <a:effectLst/>
          </p:spPr>
          <p:txBody>
            <a:bodyPr/>
            <a:lstStyle/>
            <a:p>
              <a:endParaRPr lang="en-US"/>
            </a:p>
          </p:txBody>
        </p:sp>
        <p:sp>
          <p:nvSpPr>
            <p:cNvPr id="76970" name="Line 170"/>
            <p:cNvSpPr>
              <a:spLocks noChangeShapeType="1"/>
            </p:cNvSpPr>
            <p:nvPr/>
          </p:nvSpPr>
          <p:spPr bwMode="auto">
            <a:xfrm>
              <a:off x="2943" y="1356"/>
              <a:ext cx="8" cy="1"/>
            </a:xfrm>
            <a:prstGeom prst="line">
              <a:avLst/>
            </a:prstGeom>
            <a:noFill/>
            <a:ln w="12600">
              <a:solidFill>
                <a:srgbClr val="000000"/>
              </a:solidFill>
              <a:miter lim="800000"/>
              <a:headEnd/>
              <a:tailEnd/>
            </a:ln>
            <a:effectLst/>
          </p:spPr>
          <p:txBody>
            <a:bodyPr/>
            <a:lstStyle/>
            <a:p>
              <a:endParaRPr lang="en-US"/>
            </a:p>
          </p:txBody>
        </p:sp>
        <p:sp>
          <p:nvSpPr>
            <p:cNvPr id="76971" name="Line 171"/>
            <p:cNvSpPr>
              <a:spLocks noChangeShapeType="1"/>
            </p:cNvSpPr>
            <p:nvPr/>
          </p:nvSpPr>
          <p:spPr bwMode="auto">
            <a:xfrm>
              <a:off x="2991" y="1356"/>
              <a:ext cx="8" cy="1"/>
            </a:xfrm>
            <a:prstGeom prst="line">
              <a:avLst/>
            </a:prstGeom>
            <a:noFill/>
            <a:ln w="12600">
              <a:solidFill>
                <a:srgbClr val="000000"/>
              </a:solidFill>
              <a:miter lim="800000"/>
              <a:headEnd/>
              <a:tailEnd/>
            </a:ln>
            <a:effectLst/>
          </p:spPr>
          <p:txBody>
            <a:bodyPr/>
            <a:lstStyle/>
            <a:p>
              <a:endParaRPr lang="en-US"/>
            </a:p>
          </p:txBody>
        </p:sp>
        <p:sp>
          <p:nvSpPr>
            <p:cNvPr id="76972" name="Line 172"/>
            <p:cNvSpPr>
              <a:spLocks noChangeShapeType="1"/>
            </p:cNvSpPr>
            <p:nvPr/>
          </p:nvSpPr>
          <p:spPr bwMode="auto">
            <a:xfrm>
              <a:off x="3039" y="1356"/>
              <a:ext cx="8" cy="1"/>
            </a:xfrm>
            <a:prstGeom prst="line">
              <a:avLst/>
            </a:prstGeom>
            <a:noFill/>
            <a:ln w="12600">
              <a:solidFill>
                <a:srgbClr val="000000"/>
              </a:solidFill>
              <a:miter lim="800000"/>
              <a:headEnd/>
              <a:tailEnd/>
            </a:ln>
            <a:effectLst/>
          </p:spPr>
          <p:txBody>
            <a:bodyPr/>
            <a:lstStyle/>
            <a:p>
              <a:endParaRPr lang="en-US"/>
            </a:p>
          </p:txBody>
        </p:sp>
        <p:sp>
          <p:nvSpPr>
            <p:cNvPr id="76973" name="Line 173"/>
            <p:cNvSpPr>
              <a:spLocks noChangeShapeType="1"/>
            </p:cNvSpPr>
            <p:nvPr/>
          </p:nvSpPr>
          <p:spPr bwMode="auto">
            <a:xfrm>
              <a:off x="3087" y="1356"/>
              <a:ext cx="8" cy="1"/>
            </a:xfrm>
            <a:prstGeom prst="line">
              <a:avLst/>
            </a:prstGeom>
            <a:noFill/>
            <a:ln w="12600">
              <a:solidFill>
                <a:srgbClr val="000000"/>
              </a:solidFill>
              <a:miter lim="800000"/>
              <a:headEnd/>
              <a:tailEnd/>
            </a:ln>
            <a:effectLst/>
          </p:spPr>
          <p:txBody>
            <a:bodyPr/>
            <a:lstStyle/>
            <a:p>
              <a:endParaRPr lang="en-US"/>
            </a:p>
          </p:txBody>
        </p:sp>
        <p:sp>
          <p:nvSpPr>
            <p:cNvPr id="76974" name="Line 174"/>
            <p:cNvSpPr>
              <a:spLocks noChangeShapeType="1"/>
            </p:cNvSpPr>
            <p:nvPr/>
          </p:nvSpPr>
          <p:spPr bwMode="auto">
            <a:xfrm>
              <a:off x="3135" y="1356"/>
              <a:ext cx="8" cy="1"/>
            </a:xfrm>
            <a:prstGeom prst="line">
              <a:avLst/>
            </a:prstGeom>
            <a:noFill/>
            <a:ln w="12600">
              <a:solidFill>
                <a:srgbClr val="000000"/>
              </a:solidFill>
              <a:miter lim="800000"/>
              <a:headEnd/>
              <a:tailEnd/>
            </a:ln>
            <a:effectLst/>
          </p:spPr>
          <p:txBody>
            <a:bodyPr/>
            <a:lstStyle/>
            <a:p>
              <a:endParaRPr lang="en-US"/>
            </a:p>
          </p:txBody>
        </p:sp>
        <p:sp>
          <p:nvSpPr>
            <p:cNvPr id="76975" name="Line 175"/>
            <p:cNvSpPr>
              <a:spLocks noChangeShapeType="1"/>
            </p:cNvSpPr>
            <p:nvPr/>
          </p:nvSpPr>
          <p:spPr bwMode="auto">
            <a:xfrm>
              <a:off x="3183" y="1356"/>
              <a:ext cx="8" cy="1"/>
            </a:xfrm>
            <a:prstGeom prst="line">
              <a:avLst/>
            </a:prstGeom>
            <a:noFill/>
            <a:ln w="12600">
              <a:solidFill>
                <a:srgbClr val="000000"/>
              </a:solidFill>
              <a:miter lim="800000"/>
              <a:headEnd/>
              <a:tailEnd/>
            </a:ln>
            <a:effectLst/>
          </p:spPr>
          <p:txBody>
            <a:bodyPr/>
            <a:lstStyle/>
            <a:p>
              <a:endParaRPr lang="en-US"/>
            </a:p>
          </p:txBody>
        </p:sp>
        <p:sp>
          <p:nvSpPr>
            <p:cNvPr id="76976" name="Line 176"/>
            <p:cNvSpPr>
              <a:spLocks noChangeShapeType="1"/>
            </p:cNvSpPr>
            <p:nvPr/>
          </p:nvSpPr>
          <p:spPr bwMode="auto">
            <a:xfrm>
              <a:off x="3231" y="1356"/>
              <a:ext cx="8" cy="1"/>
            </a:xfrm>
            <a:prstGeom prst="line">
              <a:avLst/>
            </a:prstGeom>
            <a:noFill/>
            <a:ln w="12600">
              <a:solidFill>
                <a:srgbClr val="000000"/>
              </a:solidFill>
              <a:miter lim="800000"/>
              <a:headEnd/>
              <a:tailEnd/>
            </a:ln>
            <a:effectLst/>
          </p:spPr>
          <p:txBody>
            <a:bodyPr/>
            <a:lstStyle/>
            <a:p>
              <a:endParaRPr lang="en-US"/>
            </a:p>
          </p:txBody>
        </p:sp>
        <p:sp>
          <p:nvSpPr>
            <p:cNvPr id="76977" name="Line 177"/>
            <p:cNvSpPr>
              <a:spLocks noChangeShapeType="1"/>
            </p:cNvSpPr>
            <p:nvPr/>
          </p:nvSpPr>
          <p:spPr bwMode="auto">
            <a:xfrm>
              <a:off x="3279" y="1356"/>
              <a:ext cx="8" cy="1"/>
            </a:xfrm>
            <a:prstGeom prst="line">
              <a:avLst/>
            </a:prstGeom>
            <a:noFill/>
            <a:ln w="12600">
              <a:solidFill>
                <a:srgbClr val="000000"/>
              </a:solidFill>
              <a:miter lim="800000"/>
              <a:headEnd/>
              <a:tailEnd/>
            </a:ln>
            <a:effectLst/>
          </p:spPr>
          <p:txBody>
            <a:bodyPr/>
            <a:lstStyle/>
            <a:p>
              <a:endParaRPr lang="en-US"/>
            </a:p>
          </p:txBody>
        </p:sp>
        <p:sp>
          <p:nvSpPr>
            <p:cNvPr id="76978" name="Line 178"/>
            <p:cNvSpPr>
              <a:spLocks noChangeShapeType="1"/>
            </p:cNvSpPr>
            <p:nvPr/>
          </p:nvSpPr>
          <p:spPr bwMode="auto">
            <a:xfrm>
              <a:off x="3327" y="1356"/>
              <a:ext cx="8" cy="1"/>
            </a:xfrm>
            <a:prstGeom prst="line">
              <a:avLst/>
            </a:prstGeom>
            <a:noFill/>
            <a:ln w="12600">
              <a:solidFill>
                <a:srgbClr val="000000"/>
              </a:solidFill>
              <a:miter lim="800000"/>
              <a:headEnd/>
              <a:tailEnd/>
            </a:ln>
            <a:effectLst/>
          </p:spPr>
          <p:txBody>
            <a:bodyPr/>
            <a:lstStyle/>
            <a:p>
              <a:endParaRPr lang="en-US"/>
            </a:p>
          </p:txBody>
        </p:sp>
        <p:sp>
          <p:nvSpPr>
            <p:cNvPr id="76979" name="Line 179"/>
            <p:cNvSpPr>
              <a:spLocks noChangeShapeType="1"/>
            </p:cNvSpPr>
            <p:nvPr/>
          </p:nvSpPr>
          <p:spPr bwMode="auto">
            <a:xfrm>
              <a:off x="3375" y="1356"/>
              <a:ext cx="8" cy="1"/>
            </a:xfrm>
            <a:prstGeom prst="line">
              <a:avLst/>
            </a:prstGeom>
            <a:noFill/>
            <a:ln w="12600">
              <a:solidFill>
                <a:srgbClr val="000000"/>
              </a:solidFill>
              <a:miter lim="800000"/>
              <a:headEnd/>
              <a:tailEnd/>
            </a:ln>
            <a:effectLst/>
          </p:spPr>
          <p:txBody>
            <a:bodyPr/>
            <a:lstStyle/>
            <a:p>
              <a:endParaRPr lang="en-US"/>
            </a:p>
          </p:txBody>
        </p:sp>
        <p:sp>
          <p:nvSpPr>
            <p:cNvPr id="76980" name="Line 180"/>
            <p:cNvSpPr>
              <a:spLocks noChangeShapeType="1"/>
            </p:cNvSpPr>
            <p:nvPr/>
          </p:nvSpPr>
          <p:spPr bwMode="auto">
            <a:xfrm>
              <a:off x="3423" y="1356"/>
              <a:ext cx="8" cy="1"/>
            </a:xfrm>
            <a:prstGeom prst="line">
              <a:avLst/>
            </a:prstGeom>
            <a:noFill/>
            <a:ln w="12600">
              <a:solidFill>
                <a:srgbClr val="000000"/>
              </a:solidFill>
              <a:miter lim="800000"/>
              <a:headEnd/>
              <a:tailEnd/>
            </a:ln>
            <a:effectLst/>
          </p:spPr>
          <p:txBody>
            <a:bodyPr/>
            <a:lstStyle/>
            <a:p>
              <a:endParaRPr lang="en-US"/>
            </a:p>
          </p:txBody>
        </p:sp>
        <p:sp>
          <p:nvSpPr>
            <p:cNvPr id="76981" name="Line 181"/>
            <p:cNvSpPr>
              <a:spLocks noChangeShapeType="1"/>
            </p:cNvSpPr>
            <p:nvPr/>
          </p:nvSpPr>
          <p:spPr bwMode="auto">
            <a:xfrm>
              <a:off x="3471" y="1356"/>
              <a:ext cx="8" cy="1"/>
            </a:xfrm>
            <a:prstGeom prst="line">
              <a:avLst/>
            </a:prstGeom>
            <a:noFill/>
            <a:ln w="12600">
              <a:solidFill>
                <a:srgbClr val="000000"/>
              </a:solidFill>
              <a:miter lim="800000"/>
              <a:headEnd/>
              <a:tailEnd/>
            </a:ln>
            <a:effectLst/>
          </p:spPr>
          <p:txBody>
            <a:bodyPr/>
            <a:lstStyle/>
            <a:p>
              <a:endParaRPr lang="en-US"/>
            </a:p>
          </p:txBody>
        </p:sp>
        <p:sp>
          <p:nvSpPr>
            <p:cNvPr id="76982" name="Line 182"/>
            <p:cNvSpPr>
              <a:spLocks noChangeShapeType="1"/>
            </p:cNvSpPr>
            <p:nvPr/>
          </p:nvSpPr>
          <p:spPr bwMode="auto">
            <a:xfrm>
              <a:off x="3519" y="1356"/>
              <a:ext cx="8" cy="1"/>
            </a:xfrm>
            <a:prstGeom prst="line">
              <a:avLst/>
            </a:prstGeom>
            <a:noFill/>
            <a:ln w="12600">
              <a:solidFill>
                <a:srgbClr val="000000"/>
              </a:solidFill>
              <a:miter lim="800000"/>
              <a:headEnd/>
              <a:tailEnd/>
            </a:ln>
            <a:effectLst/>
          </p:spPr>
          <p:txBody>
            <a:bodyPr/>
            <a:lstStyle/>
            <a:p>
              <a:endParaRPr lang="en-US"/>
            </a:p>
          </p:txBody>
        </p:sp>
        <p:sp>
          <p:nvSpPr>
            <p:cNvPr id="76983" name="Line 183"/>
            <p:cNvSpPr>
              <a:spLocks noChangeShapeType="1"/>
            </p:cNvSpPr>
            <p:nvPr/>
          </p:nvSpPr>
          <p:spPr bwMode="auto">
            <a:xfrm>
              <a:off x="3567" y="1356"/>
              <a:ext cx="8" cy="1"/>
            </a:xfrm>
            <a:prstGeom prst="line">
              <a:avLst/>
            </a:prstGeom>
            <a:noFill/>
            <a:ln w="12600">
              <a:solidFill>
                <a:srgbClr val="000000"/>
              </a:solidFill>
              <a:miter lim="800000"/>
              <a:headEnd/>
              <a:tailEnd/>
            </a:ln>
            <a:effectLst/>
          </p:spPr>
          <p:txBody>
            <a:bodyPr/>
            <a:lstStyle/>
            <a:p>
              <a:endParaRPr lang="en-US"/>
            </a:p>
          </p:txBody>
        </p:sp>
        <p:sp>
          <p:nvSpPr>
            <p:cNvPr id="76984" name="Line 184"/>
            <p:cNvSpPr>
              <a:spLocks noChangeShapeType="1"/>
            </p:cNvSpPr>
            <p:nvPr/>
          </p:nvSpPr>
          <p:spPr bwMode="auto">
            <a:xfrm>
              <a:off x="3615" y="1356"/>
              <a:ext cx="8" cy="1"/>
            </a:xfrm>
            <a:prstGeom prst="line">
              <a:avLst/>
            </a:prstGeom>
            <a:noFill/>
            <a:ln w="12600">
              <a:solidFill>
                <a:srgbClr val="000000"/>
              </a:solidFill>
              <a:miter lim="800000"/>
              <a:headEnd/>
              <a:tailEnd/>
            </a:ln>
            <a:effectLst/>
          </p:spPr>
          <p:txBody>
            <a:bodyPr/>
            <a:lstStyle/>
            <a:p>
              <a:endParaRPr lang="en-US"/>
            </a:p>
          </p:txBody>
        </p:sp>
        <p:sp>
          <p:nvSpPr>
            <p:cNvPr id="76985" name="Line 185"/>
            <p:cNvSpPr>
              <a:spLocks noChangeShapeType="1"/>
            </p:cNvSpPr>
            <p:nvPr/>
          </p:nvSpPr>
          <p:spPr bwMode="auto">
            <a:xfrm>
              <a:off x="3663" y="1356"/>
              <a:ext cx="8" cy="1"/>
            </a:xfrm>
            <a:prstGeom prst="line">
              <a:avLst/>
            </a:prstGeom>
            <a:noFill/>
            <a:ln w="12600">
              <a:solidFill>
                <a:srgbClr val="000000"/>
              </a:solidFill>
              <a:miter lim="800000"/>
              <a:headEnd/>
              <a:tailEnd/>
            </a:ln>
            <a:effectLst/>
          </p:spPr>
          <p:txBody>
            <a:bodyPr/>
            <a:lstStyle/>
            <a:p>
              <a:endParaRPr lang="en-US"/>
            </a:p>
          </p:txBody>
        </p:sp>
        <p:sp>
          <p:nvSpPr>
            <p:cNvPr id="76986" name="Line 186"/>
            <p:cNvSpPr>
              <a:spLocks noChangeShapeType="1"/>
            </p:cNvSpPr>
            <p:nvPr/>
          </p:nvSpPr>
          <p:spPr bwMode="auto">
            <a:xfrm>
              <a:off x="3711" y="1356"/>
              <a:ext cx="8" cy="1"/>
            </a:xfrm>
            <a:prstGeom prst="line">
              <a:avLst/>
            </a:prstGeom>
            <a:noFill/>
            <a:ln w="12600">
              <a:solidFill>
                <a:srgbClr val="000000"/>
              </a:solidFill>
              <a:miter lim="800000"/>
              <a:headEnd/>
              <a:tailEnd/>
            </a:ln>
            <a:effectLst/>
          </p:spPr>
          <p:txBody>
            <a:bodyPr/>
            <a:lstStyle/>
            <a:p>
              <a:endParaRPr lang="en-US"/>
            </a:p>
          </p:txBody>
        </p:sp>
        <p:sp>
          <p:nvSpPr>
            <p:cNvPr id="76987" name="Line 187"/>
            <p:cNvSpPr>
              <a:spLocks noChangeShapeType="1"/>
            </p:cNvSpPr>
            <p:nvPr/>
          </p:nvSpPr>
          <p:spPr bwMode="auto">
            <a:xfrm>
              <a:off x="3759" y="1356"/>
              <a:ext cx="8" cy="1"/>
            </a:xfrm>
            <a:prstGeom prst="line">
              <a:avLst/>
            </a:prstGeom>
            <a:noFill/>
            <a:ln w="12600">
              <a:solidFill>
                <a:srgbClr val="000000"/>
              </a:solidFill>
              <a:miter lim="800000"/>
              <a:headEnd/>
              <a:tailEnd/>
            </a:ln>
            <a:effectLst/>
          </p:spPr>
          <p:txBody>
            <a:bodyPr/>
            <a:lstStyle/>
            <a:p>
              <a:endParaRPr lang="en-US"/>
            </a:p>
          </p:txBody>
        </p:sp>
        <p:sp>
          <p:nvSpPr>
            <p:cNvPr id="76988" name="Line 188"/>
            <p:cNvSpPr>
              <a:spLocks noChangeShapeType="1"/>
            </p:cNvSpPr>
            <p:nvPr/>
          </p:nvSpPr>
          <p:spPr bwMode="auto">
            <a:xfrm>
              <a:off x="3807" y="1356"/>
              <a:ext cx="8" cy="1"/>
            </a:xfrm>
            <a:prstGeom prst="line">
              <a:avLst/>
            </a:prstGeom>
            <a:noFill/>
            <a:ln w="12600">
              <a:solidFill>
                <a:srgbClr val="000000"/>
              </a:solidFill>
              <a:miter lim="800000"/>
              <a:headEnd/>
              <a:tailEnd/>
            </a:ln>
            <a:effectLst/>
          </p:spPr>
          <p:txBody>
            <a:bodyPr/>
            <a:lstStyle/>
            <a:p>
              <a:endParaRPr lang="en-US"/>
            </a:p>
          </p:txBody>
        </p:sp>
        <p:sp>
          <p:nvSpPr>
            <p:cNvPr id="76989" name="Line 189"/>
            <p:cNvSpPr>
              <a:spLocks noChangeShapeType="1"/>
            </p:cNvSpPr>
            <p:nvPr/>
          </p:nvSpPr>
          <p:spPr bwMode="auto">
            <a:xfrm>
              <a:off x="3855" y="1356"/>
              <a:ext cx="8" cy="1"/>
            </a:xfrm>
            <a:prstGeom prst="line">
              <a:avLst/>
            </a:prstGeom>
            <a:noFill/>
            <a:ln w="12600">
              <a:solidFill>
                <a:srgbClr val="000000"/>
              </a:solidFill>
              <a:miter lim="800000"/>
              <a:headEnd/>
              <a:tailEnd/>
            </a:ln>
            <a:effectLst/>
          </p:spPr>
          <p:txBody>
            <a:bodyPr/>
            <a:lstStyle/>
            <a:p>
              <a:endParaRPr lang="en-US"/>
            </a:p>
          </p:txBody>
        </p:sp>
        <p:sp>
          <p:nvSpPr>
            <p:cNvPr id="76990" name="Line 190"/>
            <p:cNvSpPr>
              <a:spLocks noChangeShapeType="1"/>
            </p:cNvSpPr>
            <p:nvPr/>
          </p:nvSpPr>
          <p:spPr bwMode="auto">
            <a:xfrm>
              <a:off x="3903" y="1356"/>
              <a:ext cx="8" cy="1"/>
            </a:xfrm>
            <a:prstGeom prst="line">
              <a:avLst/>
            </a:prstGeom>
            <a:noFill/>
            <a:ln w="12600">
              <a:solidFill>
                <a:srgbClr val="000000"/>
              </a:solidFill>
              <a:miter lim="800000"/>
              <a:headEnd/>
              <a:tailEnd/>
            </a:ln>
            <a:effectLst/>
          </p:spPr>
          <p:txBody>
            <a:bodyPr/>
            <a:lstStyle/>
            <a:p>
              <a:endParaRPr lang="en-US"/>
            </a:p>
          </p:txBody>
        </p:sp>
        <p:sp>
          <p:nvSpPr>
            <p:cNvPr id="76991" name="Line 191"/>
            <p:cNvSpPr>
              <a:spLocks noChangeShapeType="1"/>
            </p:cNvSpPr>
            <p:nvPr/>
          </p:nvSpPr>
          <p:spPr bwMode="auto">
            <a:xfrm>
              <a:off x="3951" y="1356"/>
              <a:ext cx="8" cy="1"/>
            </a:xfrm>
            <a:prstGeom prst="line">
              <a:avLst/>
            </a:prstGeom>
            <a:noFill/>
            <a:ln w="12600">
              <a:solidFill>
                <a:srgbClr val="000000"/>
              </a:solidFill>
              <a:miter lim="800000"/>
              <a:headEnd/>
              <a:tailEnd/>
            </a:ln>
            <a:effectLst/>
          </p:spPr>
          <p:txBody>
            <a:bodyPr/>
            <a:lstStyle/>
            <a:p>
              <a:endParaRPr lang="en-US"/>
            </a:p>
          </p:txBody>
        </p:sp>
        <p:sp>
          <p:nvSpPr>
            <p:cNvPr id="76992" name="Line 192"/>
            <p:cNvSpPr>
              <a:spLocks noChangeShapeType="1"/>
            </p:cNvSpPr>
            <p:nvPr/>
          </p:nvSpPr>
          <p:spPr bwMode="auto">
            <a:xfrm>
              <a:off x="3999" y="1356"/>
              <a:ext cx="8" cy="1"/>
            </a:xfrm>
            <a:prstGeom prst="line">
              <a:avLst/>
            </a:prstGeom>
            <a:noFill/>
            <a:ln w="12600">
              <a:solidFill>
                <a:srgbClr val="000000"/>
              </a:solidFill>
              <a:miter lim="800000"/>
              <a:headEnd/>
              <a:tailEnd/>
            </a:ln>
            <a:effectLst/>
          </p:spPr>
          <p:txBody>
            <a:bodyPr/>
            <a:lstStyle/>
            <a:p>
              <a:endParaRPr lang="en-US"/>
            </a:p>
          </p:txBody>
        </p:sp>
        <p:sp>
          <p:nvSpPr>
            <p:cNvPr id="76993" name="Line 193"/>
            <p:cNvSpPr>
              <a:spLocks noChangeShapeType="1"/>
            </p:cNvSpPr>
            <p:nvPr/>
          </p:nvSpPr>
          <p:spPr bwMode="auto">
            <a:xfrm>
              <a:off x="4047" y="1356"/>
              <a:ext cx="8" cy="1"/>
            </a:xfrm>
            <a:prstGeom prst="line">
              <a:avLst/>
            </a:prstGeom>
            <a:noFill/>
            <a:ln w="12600">
              <a:solidFill>
                <a:srgbClr val="000000"/>
              </a:solidFill>
              <a:miter lim="800000"/>
              <a:headEnd/>
              <a:tailEnd/>
            </a:ln>
            <a:effectLst/>
          </p:spPr>
          <p:txBody>
            <a:bodyPr/>
            <a:lstStyle/>
            <a:p>
              <a:endParaRPr lang="en-US"/>
            </a:p>
          </p:txBody>
        </p:sp>
        <p:sp>
          <p:nvSpPr>
            <p:cNvPr id="76994" name="Line 194"/>
            <p:cNvSpPr>
              <a:spLocks noChangeShapeType="1"/>
            </p:cNvSpPr>
            <p:nvPr/>
          </p:nvSpPr>
          <p:spPr bwMode="auto">
            <a:xfrm>
              <a:off x="4095" y="1356"/>
              <a:ext cx="8" cy="1"/>
            </a:xfrm>
            <a:prstGeom prst="line">
              <a:avLst/>
            </a:prstGeom>
            <a:noFill/>
            <a:ln w="12600">
              <a:solidFill>
                <a:srgbClr val="000000"/>
              </a:solidFill>
              <a:miter lim="800000"/>
              <a:headEnd/>
              <a:tailEnd/>
            </a:ln>
            <a:effectLst/>
          </p:spPr>
          <p:txBody>
            <a:bodyPr/>
            <a:lstStyle/>
            <a:p>
              <a:endParaRPr lang="en-US"/>
            </a:p>
          </p:txBody>
        </p:sp>
        <p:sp>
          <p:nvSpPr>
            <p:cNvPr id="76995" name="Line 195"/>
            <p:cNvSpPr>
              <a:spLocks noChangeShapeType="1"/>
            </p:cNvSpPr>
            <p:nvPr/>
          </p:nvSpPr>
          <p:spPr bwMode="auto">
            <a:xfrm>
              <a:off x="4143" y="1356"/>
              <a:ext cx="8" cy="1"/>
            </a:xfrm>
            <a:prstGeom prst="line">
              <a:avLst/>
            </a:prstGeom>
            <a:noFill/>
            <a:ln w="12600">
              <a:solidFill>
                <a:srgbClr val="000000"/>
              </a:solidFill>
              <a:miter lim="800000"/>
              <a:headEnd/>
              <a:tailEnd/>
            </a:ln>
            <a:effectLst/>
          </p:spPr>
          <p:txBody>
            <a:bodyPr/>
            <a:lstStyle/>
            <a:p>
              <a:endParaRPr lang="en-US"/>
            </a:p>
          </p:txBody>
        </p:sp>
        <p:sp>
          <p:nvSpPr>
            <p:cNvPr id="76996" name="Line 196"/>
            <p:cNvSpPr>
              <a:spLocks noChangeShapeType="1"/>
            </p:cNvSpPr>
            <p:nvPr/>
          </p:nvSpPr>
          <p:spPr bwMode="auto">
            <a:xfrm>
              <a:off x="4191" y="1356"/>
              <a:ext cx="8" cy="1"/>
            </a:xfrm>
            <a:prstGeom prst="line">
              <a:avLst/>
            </a:prstGeom>
            <a:noFill/>
            <a:ln w="12600">
              <a:solidFill>
                <a:srgbClr val="000000"/>
              </a:solidFill>
              <a:miter lim="800000"/>
              <a:headEnd/>
              <a:tailEnd/>
            </a:ln>
            <a:effectLst/>
          </p:spPr>
          <p:txBody>
            <a:bodyPr/>
            <a:lstStyle/>
            <a:p>
              <a:endParaRPr lang="en-US"/>
            </a:p>
          </p:txBody>
        </p:sp>
        <p:sp>
          <p:nvSpPr>
            <p:cNvPr id="76997" name="Line 197"/>
            <p:cNvSpPr>
              <a:spLocks noChangeShapeType="1"/>
            </p:cNvSpPr>
            <p:nvPr/>
          </p:nvSpPr>
          <p:spPr bwMode="auto">
            <a:xfrm>
              <a:off x="4239" y="1356"/>
              <a:ext cx="8" cy="1"/>
            </a:xfrm>
            <a:prstGeom prst="line">
              <a:avLst/>
            </a:prstGeom>
            <a:noFill/>
            <a:ln w="12600">
              <a:solidFill>
                <a:srgbClr val="000000"/>
              </a:solidFill>
              <a:miter lim="800000"/>
              <a:headEnd/>
              <a:tailEnd/>
            </a:ln>
            <a:effectLst/>
          </p:spPr>
          <p:txBody>
            <a:bodyPr/>
            <a:lstStyle/>
            <a:p>
              <a:endParaRPr lang="en-US"/>
            </a:p>
          </p:txBody>
        </p:sp>
        <p:sp>
          <p:nvSpPr>
            <p:cNvPr id="76998" name="Line 198"/>
            <p:cNvSpPr>
              <a:spLocks noChangeShapeType="1"/>
            </p:cNvSpPr>
            <p:nvPr/>
          </p:nvSpPr>
          <p:spPr bwMode="auto">
            <a:xfrm>
              <a:off x="4287" y="1356"/>
              <a:ext cx="8" cy="1"/>
            </a:xfrm>
            <a:prstGeom prst="line">
              <a:avLst/>
            </a:prstGeom>
            <a:noFill/>
            <a:ln w="12600">
              <a:solidFill>
                <a:srgbClr val="000000"/>
              </a:solidFill>
              <a:miter lim="800000"/>
              <a:headEnd/>
              <a:tailEnd/>
            </a:ln>
            <a:effectLst/>
          </p:spPr>
          <p:txBody>
            <a:bodyPr/>
            <a:lstStyle/>
            <a:p>
              <a:endParaRPr lang="en-US"/>
            </a:p>
          </p:txBody>
        </p:sp>
        <p:sp>
          <p:nvSpPr>
            <p:cNvPr id="76999" name="Line 199"/>
            <p:cNvSpPr>
              <a:spLocks noChangeShapeType="1"/>
            </p:cNvSpPr>
            <p:nvPr/>
          </p:nvSpPr>
          <p:spPr bwMode="auto">
            <a:xfrm>
              <a:off x="4335" y="1356"/>
              <a:ext cx="8" cy="1"/>
            </a:xfrm>
            <a:prstGeom prst="line">
              <a:avLst/>
            </a:prstGeom>
            <a:noFill/>
            <a:ln w="12600">
              <a:solidFill>
                <a:srgbClr val="000000"/>
              </a:solidFill>
              <a:miter lim="800000"/>
              <a:headEnd/>
              <a:tailEnd/>
            </a:ln>
            <a:effectLst/>
          </p:spPr>
          <p:txBody>
            <a:bodyPr/>
            <a:lstStyle/>
            <a:p>
              <a:endParaRPr lang="en-US"/>
            </a:p>
          </p:txBody>
        </p:sp>
        <p:sp>
          <p:nvSpPr>
            <p:cNvPr id="77000" name="Line 200"/>
            <p:cNvSpPr>
              <a:spLocks noChangeShapeType="1"/>
            </p:cNvSpPr>
            <p:nvPr/>
          </p:nvSpPr>
          <p:spPr bwMode="auto">
            <a:xfrm>
              <a:off x="4383" y="1356"/>
              <a:ext cx="8" cy="1"/>
            </a:xfrm>
            <a:prstGeom prst="line">
              <a:avLst/>
            </a:prstGeom>
            <a:noFill/>
            <a:ln w="12600">
              <a:solidFill>
                <a:srgbClr val="000000"/>
              </a:solidFill>
              <a:miter lim="800000"/>
              <a:headEnd/>
              <a:tailEnd/>
            </a:ln>
            <a:effectLst/>
          </p:spPr>
          <p:txBody>
            <a:bodyPr/>
            <a:lstStyle/>
            <a:p>
              <a:endParaRPr lang="en-US"/>
            </a:p>
          </p:txBody>
        </p:sp>
        <p:sp>
          <p:nvSpPr>
            <p:cNvPr id="77001" name="Line 201"/>
            <p:cNvSpPr>
              <a:spLocks noChangeShapeType="1"/>
            </p:cNvSpPr>
            <p:nvPr/>
          </p:nvSpPr>
          <p:spPr bwMode="auto">
            <a:xfrm>
              <a:off x="4431" y="1356"/>
              <a:ext cx="8" cy="1"/>
            </a:xfrm>
            <a:prstGeom prst="line">
              <a:avLst/>
            </a:prstGeom>
            <a:noFill/>
            <a:ln w="12600">
              <a:solidFill>
                <a:srgbClr val="000000"/>
              </a:solidFill>
              <a:miter lim="800000"/>
              <a:headEnd/>
              <a:tailEnd/>
            </a:ln>
            <a:effectLst/>
          </p:spPr>
          <p:txBody>
            <a:bodyPr/>
            <a:lstStyle/>
            <a:p>
              <a:endParaRPr lang="en-US"/>
            </a:p>
          </p:txBody>
        </p:sp>
        <p:sp>
          <p:nvSpPr>
            <p:cNvPr id="77002" name="Line 202"/>
            <p:cNvSpPr>
              <a:spLocks noChangeShapeType="1"/>
            </p:cNvSpPr>
            <p:nvPr/>
          </p:nvSpPr>
          <p:spPr bwMode="auto">
            <a:xfrm>
              <a:off x="4479" y="1356"/>
              <a:ext cx="8" cy="1"/>
            </a:xfrm>
            <a:prstGeom prst="line">
              <a:avLst/>
            </a:prstGeom>
            <a:noFill/>
            <a:ln w="12600">
              <a:solidFill>
                <a:srgbClr val="000000"/>
              </a:solidFill>
              <a:miter lim="800000"/>
              <a:headEnd/>
              <a:tailEnd/>
            </a:ln>
            <a:effectLst/>
          </p:spPr>
          <p:txBody>
            <a:bodyPr/>
            <a:lstStyle/>
            <a:p>
              <a:endParaRPr lang="en-US"/>
            </a:p>
          </p:txBody>
        </p:sp>
        <p:sp>
          <p:nvSpPr>
            <p:cNvPr id="77003" name="Line 203"/>
            <p:cNvSpPr>
              <a:spLocks noChangeShapeType="1"/>
            </p:cNvSpPr>
            <p:nvPr/>
          </p:nvSpPr>
          <p:spPr bwMode="auto">
            <a:xfrm>
              <a:off x="4527" y="1356"/>
              <a:ext cx="8" cy="1"/>
            </a:xfrm>
            <a:prstGeom prst="line">
              <a:avLst/>
            </a:prstGeom>
            <a:noFill/>
            <a:ln w="12600">
              <a:solidFill>
                <a:srgbClr val="000000"/>
              </a:solidFill>
              <a:miter lim="800000"/>
              <a:headEnd/>
              <a:tailEnd/>
            </a:ln>
            <a:effectLst/>
          </p:spPr>
          <p:txBody>
            <a:bodyPr/>
            <a:lstStyle/>
            <a:p>
              <a:endParaRPr lang="en-US"/>
            </a:p>
          </p:txBody>
        </p:sp>
        <p:sp>
          <p:nvSpPr>
            <p:cNvPr id="77004" name="Line 204"/>
            <p:cNvSpPr>
              <a:spLocks noChangeShapeType="1"/>
            </p:cNvSpPr>
            <p:nvPr/>
          </p:nvSpPr>
          <p:spPr bwMode="auto">
            <a:xfrm>
              <a:off x="4575" y="1356"/>
              <a:ext cx="8" cy="1"/>
            </a:xfrm>
            <a:prstGeom prst="line">
              <a:avLst/>
            </a:prstGeom>
            <a:noFill/>
            <a:ln w="12600">
              <a:solidFill>
                <a:srgbClr val="000000"/>
              </a:solidFill>
              <a:miter lim="800000"/>
              <a:headEnd/>
              <a:tailEnd/>
            </a:ln>
            <a:effectLst/>
          </p:spPr>
          <p:txBody>
            <a:bodyPr/>
            <a:lstStyle/>
            <a:p>
              <a:endParaRPr lang="en-US"/>
            </a:p>
          </p:txBody>
        </p:sp>
        <p:sp>
          <p:nvSpPr>
            <p:cNvPr id="77005" name="Line 205"/>
            <p:cNvSpPr>
              <a:spLocks noChangeShapeType="1"/>
            </p:cNvSpPr>
            <p:nvPr/>
          </p:nvSpPr>
          <p:spPr bwMode="auto">
            <a:xfrm>
              <a:off x="4623" y="1356"/>
              <a:ext cx="8" cy="1"/>
            </a:xfrm>
            <a:prstGeom prst="line">
              <a:avLst/>
            </a:prstGeom>
            <a:noFill/>
            <a:ln w="12600">
              <a:solidFill>
                <a:srgbClr val="000000"/>
              </a:solidFill>
              <a:miter lim="800000"/>
              <a:headEnd/>
              <a:tailEnd/>
            </a:ln>
            <a:effectLst/>
          </p:spPr>
          <p:txBody>
            <a:bodyPr/>
            <a:lstStyle/>
            <a:p>
              <a:endParaRPr lang="en-US"/>
            </a:p>
          </p:txBody>
        </p:sp>
        <p:sp>
          <p:nvSpPr>
            <p:cNvPr id="77006" name="Line 206"/>
            <p:cNvSpPr>
              <a:spLocks noChangeShapeType="1"/>
            </p:cNvSpPr>
            <p:nvPr/>
          </p:nvSpPr>
          <p:spPr bwMode="auto">
            <a:xfrm>
              <a:off x="4671" y="1356"/>
              <a:ext cx="8" cy="1"/>
            </a:xfrm>
            <a:prstGeom prst="line">
              <a:avLst/>
            </a:prstGeom>
            <a:noFill/>
            <a:ln w="12600">
              <a:solidFill>
                <a:srgbClr val="000000"/>
              </a:solidFill>
              <a:miter lim="800000"/>
              <a:headEnd/>
              <a:tailEnd/>
            </a:ln>
            <a:effectLst/>
          </p:spPr>
          <p:txBody>
            <a:bodyPr/>
            <a:lstStyle/>
            <a:p>
              <a:endParaRPr lang="en-US"/>
            </a:p>
          </p:txBody>
        </p:sp>
        <p:sp>
          <p:nvSpPr>
            <p:cNvPr id="77007" name="Line 207"/>
            <p:cNvSpPr>
              <a:spLocks noChangeShapeType="1"/>
            </p:cNvSpPr>
            <p:nvPr/>
          </p:nvSpPr>
          <p:spPr bwMode="auto">
            <a:xfrm>
              <a:off x="4719" y="1356"/>
              <a:ext cx="8" cy="1"/>
            </a:xfrm>
            <a:prstGeom prst="line">
              <a:avLst/>
            </a:prstGeom>
            <a:noFill/>
            <a:ln w="12600">
              <a:solidFill>
                <a:srgbClr val="000000"/>
              </a:solidFill>
              <a:miter lim="800000"/>
              <a:headEnd/>
              <a:tailEnd/>
            </a:ln>
            <a:effectLst/>
          </p:spPr>
          <p:txBody>
            <a:bodyPr/>
            <a:lstStyle/>
            <a:p>
              <a:endParaRPr lang="en-US"/>
            </a:p>
          </p:txBody>
        </p:sp>
        <p:sp>
          <p:nvSpPr>
            <p:cNvPr id="77008" name="Line 208"/>
            <p:cNvSpPr>
              <a:spLocks noChangeShapeType="1"/>
            </p:cNvSpPr>
            <p:nvPr/>
          </p:nvSpPr>
          <p:spPr bwMode="auto">
            <a:xfrm>
              <a:off x="4767" y="1356"/>
              <a:ext cx="8" cy="1"/>
            </a:xfrm>
            <a:prstGeom prst="line">
              <a:avLst/>
            </a:prstGeom>
            <a:noFill/>
            <a:ln w="12600">
              <a:solidFill>
                <a:srgbClr val="000000"/>
              </a:solidFill>
              <a:miter lim="800000"/>
              <a:headEnd/>
              <a:tailEnd/>
            </a:ln>
            <a:effectLst/>
          </p:spPr>
          <p:txBody>
            <a:bodyPr/>
            <a:lstStyle/>
            <a:p>
              <a:endParaRPr lang="en-US"/>
            </a:p>
          </p:txBody>
        </p:sp>
        <p:sp>
          <p:nvSpPr>
            <p:cNvPr id="77009" name="Line 209"/>
            <p:cNvSpPr>
              <a:spLocks noChangeShapeType="1"/>
            </p:cNvSpPr>
            <p:nvPr/>
          </p:nvSpPr>
          <p:spPr bwMode="auto">
            <a:xfrm>
              <a:off x="4815" y="1356"/>
              <a:ext cx="8" cy="1"/>
            </a:xfrm>
            <a:prstGeom prst="line">
              <a:avLst/>
            </a:prstGeom>
            <a:noFill/>
            <a:ln w="12600">
              <a:solidFill>
                <a:srgbClr val="000000"/>
              </a:solidFill>
              <a:miter lim="800000"/>
              <a:headEnd/>
              <a:tailEnd/>
            </a:ln>
            <a:effectLst/>
          </p:spPr>
          <p:txBody>
            <a:bodyPr/>
            <a:lstStyle/>
            <a:p>
              <a:endParaRPr lang="en-US"/>
            </a:p>
          </p:txBody>
        </p:sp>
        <p:sp>
          <p:nvSpPr>
            <p:cNvPr id="77010" name="Line 210"/>
            <p:cNvSpPr>
              <a:spLocks noChangeShapeType="1"/>
            </p:cNvSpPr>
            <p:nvPr/>
          </p:nvSpPr>
          <p:spPr bwMode="auto">
            <a:xfrm flipV="1">
              <a:off x="1455" y="1347"/>
              <a:ext cx="1" cy="1842"/>
            </a:xfrm>
            <a:prstGeom prst="line">
              <a:avLst/>
            </a:prstGeom>
            <a:noFill/>
            <a:ln w="12600">
              <a:solidFill>
                <a:srgbClr val="000000"/>
              </a:solidFill>
              <a:miter lim="800000"/>
              <a:headEnd/>
              <a:tailEnd/>
            </a:ln>
            <a:effectLst/>
          </p:spPr>
          <p:txBody>
            <a:bodyPr/>
            <a:lstStyle/>
            <a:p>
              <a:endParaRPr lang="en-US"/>
            </a:p>
          </p:txBody>
        </p:sp>
        <p:sp>
          <p:nvSpPr>
            <p:cNvPr id="77011" name="Line 211"/>
            <p:cNvSpPr>
              <a:spLocks noChangeShapeType="1"/>
            </p:cNvSpPr>
            <p:nvPr/>
          </p:nvSpPr>
          <p:spPr bwMode="auto">
            <a:xfrm>
              <a:off x="1431" y="3188"/>
              <a:ext cx="40" cy="1"/>
            </a:xfrm>
            <a:prstGeom prst="line">
              <a:avLst/>
            </a:prstGeom>
            <a:noFill/>
            <a:ln w="12600">
              <a:solidFill>
                <a:srgbClr val="000000"/>
              </a:solidFill>
              <a:miter lim="800000"/>
              <a:headEnd/>
              <a:tailEnd/>
            </a:ln>
            <a:effectLst/>
          </p:spPr>
          <p:txBody>
            <a:bodyPr/>
            <a:lstStyle/>
            <a:p>
              <a:endParaRPr lang="en-US"/>
            </a:p>
          </p:txBody>
        </p:sp>
        <p:sp>
          <p:nvSpPr>
            <p:cNvPr id="77012" name="Line 212"/>
            <p:cNvSpPr>
              <a:spLocks noChangeShapeType="1"/>
            </p:cNvSpPr>
            <p:nvPr/>
          </p:nvSpPr>
          <p:spPr bwMode="auto">
            <a:xfrm>
              <a:off x="1455" y="3188"/>
              <a:ext cx="3489" cy="1"/>
            </a:xfrm>
            <a:prstGeom prst="line">
              <a:avLst/>
            </a:prstGeom>
            <a:noFill/>
            <a:ln w="12600">
              <a:solidFill>
                <a:srgbClr val="000000"/>
              </a:solidFill>
              <a:miter lim="800000"/>
              <a:headEnd/>
              <a:tailEnd/>
            </a:ln>
            <a:effectLst/>
          </p:spPr>
          <p:txBody>
            <a:bodyPr/>
            <a:lstStyle/>
            <a:p>
              <a:endParaRPr lang="en-US"/>
            </a:p>
          </p:txBody>
        </p:sp>
        <p:sp>
          <p:nvSpPr>
            <p:cNvPr id="77013" name="Line 213"/>
            <p:cNvSpPr>
              <a:spLocks noChangeShapeType="1"/>
            </p:cNvSpPr>
            <p:nvPr/>
          </p:nvSpPr>
          <p:spPr bwMode="auto">
            <a:xfrm flipV="1">
              <a:off x="1455" y="3149"/>
              <a:ext cx="1" cy="70"/>
            </a:xfrm>
            <a:prstGeom prst="line">
              <a:avLst/>
            </a:prstGeom>
            <a:noFill/>
            <a:ln w="12600">
              <a:solidFill>
                <a:srgbClr val="000000"/>
              </a:solidFill>
              <a:miter lim="800000"/>
              <a:headEnd/>
              <a:tailEnd/>
            </a:ln>
            <a:effectLst/>
          </p:spPr>
          <p:txBody>
            <a:bodyPr/>
            <a:lstStyle/>
            <a:p>
              <a:endParaRPr lang="en-US"/>
            </a:p>
          </p:txBody>
        </p:sp>
        <p:sp>
          <p:nvSpPr>
            <p:cNvPr id="77014" name="Line 214"/>
            <p:cNvSpPr>
              <a:spLocks noChangeShapeType="1"/>
            </p:cNvSpPr>
            <p:nvPr/>
          </p:nvSpPr>
          <p:spPr bwMode="auto">
            <a:xfrm flipV="1">
              <a:off x="1623" y="3149"/>
              <a:ext cx="1" cy="70"/>
            </a:xfrm>
            <a:prstGeom prst="line">
              <a:avLst/>
            </a:prstGeom>
            <a:noFill/>
            <a:ln w="12600">
              <a:solidFill>
                <a:srgbClr val="000000"/>
              </a:solidFill>
              <a:miter lim="800000"/>
              <a:headEnd/>
              <a:tailEnd/>
            </a:ln>
            <a:effectLst/>
          </p:spPr>
          <p:txBody>
            <a:bodyPr/>
            <a:lstStyle/>
            <a:p>
              <a:endParaRPr lang="en-US"/>
            </a:p>
          </p:txBody>
        </p:sp>
        <p:sp>
          <p:nvSpPr>
            <p:cNvPr id="77015" name="Line 215"/>
            <p:cNvSpPr>
              <a:spLocks noChangeShapeType="1"/>
            </p:cNvSpPr>
            <p:nvPr/>
          </p:nvSpPr>
          <p:spPr bwMode="auto">
            <a:xfrm flipV="1">
              <a:off x="1799" y="3149"/>
              <a:ext cx="1" cy="70"/>
            </a:xfrm>
            <a:prstGeom prst="line">
              <a:avLst/>
            </a:prstGeom>
            <a:noFill/>
            <a:ln w="12600">
              <a:solidFill>
                <a:srgbClr val="000000"/>
              </a:solidFill>
              <a:miter lim="800000"/>
              <a:headEnd/>
              <a:tailEnd/>
            </a:ln>
            <a:effectLst/>
          </p:spPr>
          <p:txBody>
            <a:bodyPr/>
            <a:lstStyle/>
            <a:p>
              <a:endParaRPr lang="en-US"/>
            </a:p>
          </p:txBody>
        </p:sp>
        <p:sp>
          <p:nvSpPr>
            <p:cNvPr id="77016" name="Line 216"/>
            <p:cNvSpPr>
              <a:spLocks noChangeShapeType="1"/>
            </p:cNvSpPr>
            <p:nvPr/>
          </p:nvSpPr>
          <p:spPr bwMode="auto">
            <a:xfrm flipV="1">
              <a:off x="1967" y="3149"/>
              <a:ext cx="1" cy="70"/>
            </a:xfrm>
            <a:prstGeom prst="line">
              <a:avLst/>
            </a:prstGeom>
            <a:noFill/>
            <a:ln w="12600">
              <a:solidFill>
                <a:srgbClr val="000000"/>
              </a:solidFill>
              <a:miter lim="800000"/>
              <a:headEnd/>
              <a:tailEnd/>
            </a:ln>
            <a:effectLst/>
          </p:spPr>
          <p:txBody>
            <a:bodyPr/>
            <a:lstStyle/>
            <a:p>
              <a:endParaRPr lang="en-US"/>
            </a:p>
          </p:txBody>
        </p:sp>
        <p:sp>
          <p:nvSpPr>
            <p:cNvPr id="77017" name="Line 217"/>
            <p:cNvSpPr>
              <a:spLocks noChangeShapeType="1"/>
            </p:cNvSpPr>
            <p:nvPr/>
          </p:nvSpPr>
          <p:spPr bwMode="auto">
            <a:xfrm flipV="1">
              <a:off x="2135" y="3149"/>
              <a:ext cx="1" cy="70"/>
            </a:xfrm>
            <a:prstGeom prst="line">
              <a:avLst/>
            </a:prstGeom>
            <a:noFill/>
            <a:ln w="12600">
              <a:solidFill>
                <a:srgbClr val="000000"/>
              </a:solidFill>
              <a:miter lim="800000"/>
              <a:headEnd/>
              <a:tailEnd/>
            </a:ln>
            <a:effectLst/>
          </p:spPr>
          <p:txBody>
            <a:bodyPr/>
            <a:lstStyle/>
            <a:p>
              <a:endParaRPr lang="en-US"/>
            </a:p>
          </p:txBody>
        </p:sp>
        <p:sp>
          <p:nvSpPr>
            <p:cNvPr id="77018" name="Line 218"/>
            <p:cNvSpPr>
              <a:spLocks noChangeShapeType="1"/>
            </p:cNvSpPr>
            <p:nvPr/>
          </p:nvSpPr>
          <p:spPr bwMode="auto">
            <a:xfrm flipV="1">
              <a:off x="2303" y="3149"/>
              <a:ext cx="1" cy="70"/>
            </a:xfrm>
            <a:prstGeom prst="line">
              <a:avLst/>
            </a:prstGeom>
            <a:noFill/>
            <a:ln w="12600">
              <a:solidFill>
                <a:srgbClr val="000000"/>
              </a:solidFill>
              <a:miter lim="800000"/>
              <a:headEnd/>
              <a:tailEnd/>
            </a:ln>
            <a:effectLst/>
          </p:spPr>
          <p:txBody>
            <a:bodyPr/>
            <a:lstStyle/>
            <a:p>
              <a:endParaRPr lang="en-US"/>
            </a:p>
          </p:txBody>
        </p:sp>
        <p:sp>
          <p:nvSpPr>
            <p:cNvPr id="77019" name="Line 219"/>
            <p:cNvSpPr>
              <a:spLocks noChangeShapeType="1"/>
            </p:cNvSpPr>
            <p:nvPr/>
          </p:nvSpPr>
          <p:spPr bwMode="auto">
            <a:xfrm flipV="1">
              <a:off x="2471" y="3149"/>
              <a:ext cx="1" cy="70"/>
            </a:xfrm>
            <a:prstGeom prst="line">
              <a:avLst/>
            </a:prstGeom>
            <a:noFill/>
            <a:ln w="12600">
              <a:solidFill>
                <a:srgbClr val="000000"/>
              </a:solidFill>
              <a:miter lim="800000"/>
              <a:headEnd/>
              <a:tailEnd/>
            </a:ln>
            <a:effectLst/>
          </p:spPr>
          <p:txBody>
            <a:bodyPr/>
            <a:lstStyle/>
            <a:p>
              <a:endParaRPr lang="en-US"/>
            </a:p>
          </p:txBody>
        </p:sp>
        <p:sp>
          <p:nvSpPr>
            <p:cNvPr id="77020" name="Line 220"/>
            <p:cNvSpPr>
              <a:spLocks noChangeShapeType="1"/>
            </p:cNvSpPr>
            <p:nvPr/>
          </p:nvSpPr>
          <p:spPr bwMode="auto">
            <a:xfrm flipV="1">
              <a:off x="2639" y="3147"/>
              <a:ext cx="1" cy="70"/>
            </a:xfrm>
            <a:prstGeom prst="line">
              <a:avLst/>
            </a:prstGeom>
            <a:noFill/>
            <a:ln w="12600">
              <a:solidFill>
                <a:srgbClr val="000000"/>
              </a:solidFill>
              <a:miter lim="800000"/>
              <a:headEnd/>
              <a:tailEnd/>
            </a:ln>
            <a:effectLst/>
          </p:spPr>
          <p:txBody>
            <a:bodyPr/>
            <a:lstStyle/>
            <a:p>
              <a:endParaRPr lang="en-US"/>
            </a:p>
          </p:txBody>
        </p:sp>
        <p:sp>
          <p:nvSpPr>
            <p:cNvPr id="77021" name="Line 221"/>
            <p:cNvSpPr>
              <a:spLocks noChangeShapeType="1"/>
            </p:cNvSpPr>
            <p:nvPr/>
          </p:nvSpPr>
          <p:spPr bwMode="auto">
            <a:xfrm flipV="1">
              <a:off x="2807" y="3147"/>
              <a:ext cx="1" cy="70"/>
            </a:xfrm>
            <a:prstGeom prst="line">
              <a:avLst/>
            </a:prstGeom>
            <a:noFill/>
            <a:ln w="12600">
              <a:solidFill>
                <a:srgbClr val="000000"/>
              </a:solidFill>
              <a:miter lim="800000"/>
              <a:headEnd/>
              <a:tailEnd/>
            </a:ln>
            <a:effectLst/>
          </p:spPr>
          <p:txBody>
            <a:bodyPr/>
            <a:lstStyle/>
            <a:p>
              <a:endParaRPr lang="en-US"/>
            </a:p>
          </p:txBody>
        </p:sp>
        <p:sp>
          <p:nvSpPr>
            <p:cNvPr id="77022" name="Line 222"/>
            <p:cNvSpPr>
              <a:spLocks noChangeShapeType="1"/>
            </p:cNvSpPr>
            <p:nvPr/>
          </p:nvSpPr>
          <p:spPr bwMode="auto">
            <a:xfrm flipV="1">
              <a:off x="2983" y="3147"/>
              <a:ext cx="1" cy="70"/>
            </a:xfrm>
            <a:prstGeom prst="line">
              <a:avLst/>
            </a:prstGeom>
            <a:noFill/>
            <a:ln w="12600">
              <a:solidFill>
                <a:srgbClr val="000000"/>
              </a:solidFill>
              <a:miter lim="800000"/>
              <a:headEnd/>
              <a:tailEnd/>
            </a:ln>
            <a:effectLst/>
          </p:spPr>
          <p:txBody>
            <a:bodyPr/>
            <a:lstStyle/>
            <a:p>
              <a:endParaRPr lang="en-US"/>
            </a:p>
          </p:txBody>
        </p:sp>
        <p:sp>
          <p:nvSpPr>
            <p:cNvPr id="77023" name="Line 223"/>
            <p:cNvSpPr>
              <a:spLocks noChangeShapeType="1"/>
            </p:cNvSpPr>
            <p:nvPr/>
          </p:nvSpPr>
          <p:spPr bwMode="auto">
            <a:xfrm flipV="1">
              <a:off x="3151" y="3147"/>
              <a:ext cx="1" cy="70"/>
            </a:xfrm>
            <a:prstGeom prst="line">
              <a:avLst/>
            </a:prstGeom>
            <a:noFill/>
            <a:ln w="12600">
              <a:solidFill>
                <a:srgbClr val="000000"/>
              </a:solidFill>
              <a:miter lim="800000"/>
              <a:headEnd/>
              <a:tailEnd/>
            </a:ln>
            <a:effectLst/>
          </p:spPr>
          <p:txBody>
            <a:bodyPr/>
            <a:lstStyle/>
            <a:p>
              <a:endParaRPr lang="en-US"/>
            </a:p>
          </p:txBody>
        </p:sp>
        <p:sp>
          <p:nvSpPr>
            <p:cNvPr id="77024" name="Line 224"/>
            <p:cNvSpPr>
              <a:spLocks noChangeShapeType="1"/>
            </p:cNvSpPr>
            <p:nvPr/>
          </p:nvSpPr>
          <p:spPr bwMode="auto">
            <a:xfrm flipV="1">
              <a:off x="3319" y="3147"/>
              <a:ext cx="1" cy="70"/>
            </a:xfrm>
            <a:prstGeom prst="line">
              <a:avLst/>
            </a:prstGeom>
            <a:noFill/>
            <a:ln w="12600">
              <a:solidFill>
                <a:srgbClr val="000000"/>
              </a:solidFill>
              <a:miter lim="800000"/>
              <a:headEnd/>
              <a:tailEnd/>
            </a:ln>
            <a:effectLst/>
          </p:spPr>
          <p:txBody>
            <a:bodyPr/>
            <a:lstStyle/>
            <a:p>
              <a:endParaRPr lang="en-US"/>
            </a:p>
          </p:txBody>
        </p:sp>
        <p:sp>
          <p:nvSpPr>
            <p:cNvPr id="77025" name="Line 225"/>
            <p:cNvSpPr>
              <a:spLocks noChangeShapeType="1"/>
            </p:cNvSpPr>
            <p:nvPr/>
          </p:nvSpPr>
          <p:spPr bwMode="auto">
            <a:xfrm flipV="1">
              <a:off x="3487" y="3147"/>
              <a:ext cx="1" cy="70"/>
            </a:xfrm>
            <a:prstGeom prst="line">
              <a:avLst/>
            </a:prstGeom>
            <a:noFill/>
            <a:ln w="12600">
              <a:solidFill>
                <a:srgbClr val="000000"/>
              </a:solidFill>
              <a:miter lim="800000"/>
              <a:headEnd/>
              <a:tailEnd/>
            </a:ln>
            <a:effectLst/>
          </p:spPr>
          <p:txBody>
            <a:bodyPr/>
            <a:lstStyle/>
            <a:p>
              <a:endParaRPr lang="en-US"/>
            </a:p>
          </p:txBody>
        </p:sp>
        <p:sp>
          <p:nvSpPr>
            <p:cNvPr id="77026" name="Line 226"/>
            <p:cNvSpPr>
              <a:spLocks noChangeShapeType="1"/>
            </p:cNvSpPr>
            <p:nvPr/>
          </p:nvSpPr>
          <p:spPr bwMode="auto">
            <a:xfrm flipV="1">
              <a:off x="3655" y="3147"/>
              <a:ext cx="1" cy="70"/>
            </a:xfrm>
            <a:prstGeom prst="line">
              <a:avLst/>
            </a:prstGeom>
            <a:noFill/>
            <a:ln w="12600">
              <a:solidFill>
                <a:srgbClr val="000000"/>
              </a:solidFill>
              <a:miter lim="800000"/>
              <a:headEnd/>
              <a:tailEnd/>
            </a:ln>
            <a:effectLst/>
          </p:spPr>
          <p:txBody>
            <a:bodyPr/>
            <a:lstStyle/>
            <a:p>
              <a:endParaRPr lang="en-US"/>
            </a:p>
          </p:txBody>
        </p:sp>
        <p:sp>
          <p:nvSpPr>
            <p:cNvPr id="77027" name="Line 227"/>
            <p:cNvSpPr>
              <a:spLocks noChangeShapeType="1"/>
            </p:cNvSpPr>
            <p:nvPr/>
          </p:nvSpPr>
          <p:spPr bwMode="auto">
            <a:xfrm flipV="1">
              <a:off x="3823" y="3147"/>
              <a:ext cx="1" cy="70"/>
            </a:xfrm>
            <a:prstGeom prst="line">
              <a:avLst/>
            </a:prstGeom>
            <a:noFill/>
            <a:ln w="12600">
              <a:solidFill>
                <a:srgbClr val="000000"/>
              </a:solidFill>
              <a:miter lim="800000"/>
              <a:headEnd/>
              <a:tailEnd/>
            </a:ln>
            <a:effectLst/>
          </p:spPr>
          <p:txBody>
            <a:bodyPr/>
            <a:lstStyle/>
            <a:p>
              <a:endParaRPr lang="en-US"/>
            </a:p>
          </p:txBody>
        </p:sp>
        <p:sp>
          <p:nvSpPr>
            <p:cNvPr id="77028" name="Line 228"/>
            <p:cNvSpPr>
              <a:spLocks noChangeShapeType="1"/>
            </p:cNvSpPr>
            <p:nvPr/>
          </p:nvSpPr>
          <p:spPr bwMode="auto">
            <a:xfrm flipV="1">
              <a:off x="3991" y="3147"/>
              <a:ext cx="1" cy="70"/>
            </a:xfrm>
            <a:prstGeom prst="line">
              <a:avLst/>
            </a:prstGeom>
            <a:noFill/>
            <a:ln w="12600">
              <a:solidFill>
                <a:srgbClr val="000000"/>
              </a:solidFill>
              <a:miter lim="800000"/>
              <a:headEnd/>
              <a:tailEnd/>
            </a:ln>
            <a:effectLst/>
          </p:spPr>
          <p:txBody>
            <a:bodyPr/>
            <a:lstStyle/>
            <a:p>
              <a:endParaRPr lang="en-US"/>
            </a:p>
          </p:txBody>
        </p:sp>
        <p:sp>
          <p:nvSpPr>
            <p:cNvPr id="77029" name="Line 229"/>
            <p:cNvSpPr>
              <a:spLocks noChangeShapeType="1"/>
            </p:cNvSpPr>
            <p:nvPr/>
          </p:nvSpPr>
          <p:spPr bwMode="auto">
            <a:xfrm flipV="1">
              <a:off x="4167" y="3147"/>
              <a:ext cx="1" cy="70"/>
            </a:xfrm>
            <a:prstGeom prst="line">
              <a:avLst/>
            </a:prstGeom>
            <a:noFill/>
            <a:ln w="12600">
              <a:solidFill>
                <a:srgbClr val="000000"/>
              </a:solidFill>
              <a:miter lim="800000"/>
              <a:headEnd/>
              <a:tailEnd/>
            </a:ln>
            <a:effectLst/>
          </p:spPr>
          <p:txBody>
            <a:bodyPr/>
            <a:lstStyle/>
            <a:p>
              <a:endParaRPr lang="en-US"/>
            </a:p>
          </p:txBody>
        </p:sp>
        <p:sp>
          <p:nvSpPr>
            <p:cNvPr id="77030" name="Line 230"/>
            <p:cNvSpPr>
              <a:spLocks noChangeShapeType="1"/>
            </p:cNvSpPr>
            <p:nvPr/>
          </p:nvSpPr>
          <p:spPr bwMode="auto">
            <a:xfrm flipV="1">
              <a:off x="4335" y="3147"/>
              <a:ext cx="1" cy="70"/>
            </a:xfrm>
            <a:prstGeom prst="line">
              <a:avLst/>
            </a:prstGeom>
            <a:noFill/>
            <a:ln w="12600">
              <a:solidFill>
                <a:srgbClr val="000000"/>
              </a:solidFill>
              <a:miter lim="800000"/>
              <a:headEnd/>
              <a:tailEnd/>
            </a:ln>
            <a:effectLst/>
          </p:spPr>
          <p:txBody>
            <a:bodyPr/>
            <a:lstStyle/>
            <a:p>
              <a:endParaRPr lang="en-US"/>
            </a:p>
          </p:txBody>
        </p:sp>
        <p:sp>
          <p:nvSpPr>
            <p:cNvPr id="77031" name="Line 231"/>
            <p:cNvSpPr>
              <a:spLocks noChangeShapeType="1"/>
            </p:cNvSpPr>
            <p:nvPr/>
          </p:nvSpPr>
          <p:spPr bwMode="auto">
            <a:xfrm flipV="1">
              <a:off x="4503" y="3147"/>
              <a:ext cx="1" cy="70"/>
            </a:xfrm>
            <a:prstGeom prst="line">
              <a:avLst/>
            </a:prstGeom>
            <a:noFill/>
            <a:ln w="12600">
              <a:solidFill>
                <a:srgbClr val="000000"/>
              </a:solidFill>
              <a:miter lim="800000"/>
              <a:headEnd/>
              <a:tailEnd/>
            </a:ln>
            <a:effectLst/>
          </p:spPr>
          <p:txBody>
            <a:bodyPr/>
            <a:lstStyle/>
            <a:p>
              <a:endParaRPr lang="en-US"/>
            </a:p>
          </p:txBody>
        </p:sp>
        <p:sp>
          <p:nvSpPr>
            <p:cNvPr id="77032" name="Line 232"/>
            <p:cNvSpPr>
              <a:spLocks noChangeShapeType="1"/>
            </p:cNvSpPr>
            <p:nvPr/>
          </p:nvSpPr>
          <p:spPr bwMode="auto">
            <a:xfrm flipV="1">
              <a:off x="4671" y="3147"/>
              <a:ext cx="1" cy="70"/>
            </a:xfrm>
            <a:prstGeom prst="line">
              <a:avLst/>
            </a:prstGeom>
            <a:noFill/>
            <a:ln w="12600">
              <a:solidFill>
                <a:srgbClr val="000000"/>
              </a:solidFill>
              <a:miter lim="800000"/>
              <a:headEnd/>
              <a:tailEnd/>
            </a:ln>
            <a:effectLst/>
          </p:spPr>
          <p:txBody>
            <a:bodyPr/>
            <a:lstStyle/>
            <a:p>
              <a:endParaRPr lang="en-US"/>
            </a:p>
          </p:txBody>
        </p:sp>
        <p:sp>
          <p:nvSpPr>
            <p:cNvPr id="77033" name="Line 233"/>
            <p:cNvSpPr>
              <a:spLocks noChangeShapeType="1"/>
            </p:cNvSpPr>
            <p:nvPr/>
          </p:nvSpPr>
          <p:spPr bwMode="auto">
            <a:xfrm flipV="1">
              <a:off x="4839" y="3147"/>
              <a:ext cx="1" cy="70"/>
            </a:xfrm>
            <a:prstGeom prst="line">
              <a:avLst/>
            </a:prstGeom>
            <a:noFill/>
            <a:ln w="12600">
              <a:solidFill>
                <a:srgbClr val="000000"/>
              </a:solidFill>
              <a:miter lim="800000"/>
              <a:headEnd/>
              <a:tailEnd/>
            </a:ln>
            <a:effectLst/>
          </p:spPr>
          <p:txBody>
            <a:bodyPr/>
            <a:lstStyle/>
            <a:p>
              <a:endParaRPr lang="en-US"/>
            </a:p>
          </p:txBody>
        </p:sp>
        <p:sp>
          <p:nvSpPr>
            <p:cNvPr id="77034" name="Freeform 234"/>
            <p:cNvSpPr>
              <a:spLocks noChangeArrowheads="1"/>
            </p:cNvSpPr>
            <p:nvPr/>
          </p:nvSpPr>
          <p:spPr bwMode="auto">
            <a:xfrm>
              <a:off x="1451" y="1368"/>
              <a:ext cx="3385" cy="1817"/>
            </a:xfrm>
            <a:custGeom>
              <a:avLst/>
              <a:gdLst/>
              <a:ahLst/>
              <a:cxnLst>
                <a:cxn ang="0">
                  <a:pos x="0" y="1816"/>
                </a:cxn>
                <a:cxn ang="0">
                  <a:pos x="168" y="1752"/>
                </a:cxn>
                <a:cxn ang="0">
                  <a:pos x="344" y="1696"/>
                </a:cxn>
                <a:cxn ang="0">
                  <a:pos x="512" y="1640"/>
                </a:cxn>
                <a:cxn ang="0">
                  <a:pos x="680" y="1576"/>
                </a:cxn>
                <a:cxn ang="0">
                  <a:pos x="848" y="1520"/>
                </a:cxn>
                <a:cxn ang="0">
                  <a:pos x="1016" y="1456"/>
                </a:cxn>
                <a:cxn ang="0">
                  <a:pos x="1184" y="1400"/>
                </a:cxn>
                <a:cxn ang="0">
                  <a:pos x="1352" y="1296"/>
                </a:cxn>
                <a:cxn ang="0">
                  <a:pos x="1528" y="1184"/>
                </a:cxn>
                <a:cxn ang="0">
                  <a:pos x="1696" y="1080"/>
                </a:cxn>
                <a:cxn ang="0">
                  <a:pos x="1864" y="968"/>
                </a:cxn>
                <a:cxn ang="0">
                  <a:pos x="2032" y="864"/>
                </a:cxn>
                <a:cxn ang="0">
                  <a:pos x="2200" y="752"/>
                </a:cxn>
                <a:cxn ang="0">
                  <a:pos x="2368" y="648"/>
                </a:cxn>
                <a:cxn ang="0">
                  <a:pos x="2536" y="536"/>
                </a:cxn>
                <a:cxn ang="0">
                  <a:pos x="2712" y="432"/>
                </a:cxn>
                <a:cxn ang="0">
                  <a:pos x="2880" y="328"/>
                </a:cxn>
                <a:cxn ang="0">
                  <a:pos x="3048" y="216"/>
                </a:cxn>
                <a:cxn ang="0">
                  <a:pos x="3216" y="112"/>
                </a:cxn>
                <a:cxn ang="0">
                  <a:pos x="3384" y="0"/>
                </a:cxn>
              </a:cxnLst>
              <a:rect l="0" t="0" r="r" b="b"/>
              <a:pathLst/>
            </a:custGeom>
            <a:noFill/>
            <a:ln w="12600">
              <a:solidFill>
                <a:srgbClr val="000000"/>
              </a:solidFill>
              <a:round/>
              <a:headEnd/>
              <a:tailEnd/>
            </a:ln>
            <a:effectLst/>
          </p:spPr>
          <p:txBody>
            <a:bodyPr wrap="none" anchor="ctr"/>
            <a:lstStyle/>
            <a:p>
              <a:endParaRPr lang="en-US"/>
            </a:p>
          </p:txBody>
        </p:sp>
        <p:sp>
          <p:nvSpPr>
            <p:cNvPr id="77035" name="Freeform 235"/>
            <p:cNvSpPr>
              <a:spLocks noChangeArrowheads="1"/>
            </p:cNvSpPr>
            <p:nvPr/>
          </p:nvSpPr>
          <p:spPr bwMode="auto">
            <a:xfrm>
              <a:off x="1451" y="2824"/>
              <a:ext cx="3385" cy="361"/>
            </a:xfrm>
            <a:custGeom>
              <a:avLst/>
              <a:gdLst/>
              <a:ahLst/>
              <a:cxnLst>
                <a:cxn ang="0">
                  <a:pos x="0" y="360"/>
                </a:cxn>
                <a:cxn ang="0">
                  <a:pos x="168" y="344"/>
                </a:cxn>
                <a:cxn ang="0">
                  <a:pos x="344" y="320"/>
                </a:cxn>
                <a:cxn ang="0">
                  <a:pos x="512" y="304"/>
                </a:cxn>
                <a:cxn ang="0">
                  <a:pos x="680" y="288"/>
                </a:cxn>
                <a:cxn ang="0">
                  <a:pos x="848" y="272"/>
                </a:cxn>
                <a:cxn ang="0">
                  <a:pos x="1016" y="248"/>
                </a:cxn>
                <a:cxn ang="0">
                  <a:pos x="1184" y="232"/>
                </a:cxn>
                <a:cxn ang="0">
                  <a:pos x="1352" y="216"/>
                </a:cxn>
                <a:cxn ang="0">
                  <a:pos x="1528" y="200"/>
                </a:cxn>
                <a:cxn ang="0">
                  <a:pos x="1696" y="176"/>
                </a:cxn>
                <a:cxn ang="0">
                  <a:pos x="1864" y="160"/>
                </a:cxn>
                <a:cxn ang="0">
                  <a:pos x="2032" y="144"/>
                </a:cxn>
                <a:cxn ang="0">
                  <a:pos x="2200" y="128"/>
                </a:cxn>
                <a:cxn ang="0">
                  <a:pos x="2368" y="104"/>
                </a:cxn>
                <a:cxn ang="0">
                  <a:pos x="2536" y="88"/>
                </a:cxn>
                <a:cxn ang="0">
                  <a:pos x="2712" y="72"/>
                </a:cxn>
                <a:cxn ang="0">
                  <a:pos x="2880" y="56"/>
                </a:cxn>
                <a:cxn ang="0">
                  <a:pos x="3048" y="32"/>
                </a:cxn>
                <a:cxn ang="0">
                  <a:pos x="3216" y="16"/>
                </a:cxn>
                <a:cxn ang="0">
                  <a:pos x="3384" y="0"/>
                </a:cxn>
              </a:cxnLst>
              <a:rect l="0" t="0" r="r" b="b"/>
              <a:pathLst/>
            </a:custGeom>
            <a:noFill/>
            <a:ln w="12600">
              <a:solidFill>
                <a:srgbClr val="000000"/>
              </a:solidFill>
              <a:round/>
              <a:headEnd/>
              <a:tailEnd/>
            </a:ln>
            <a:effectLst/>
          </p:spPr>
          <p:txBody>
            <a:bodyPr wrap="none" anchor="ctr"/>
            <a:lstStyle/>
            <a:p>
              <a:endParaRPr lang="en-US"/>
            </a:p>
          </p:txBody>
        </p:sp>
        <p:sp>
          <p:nvSpPr>
            <p:cNvPr id="77036" name="Rectangle 236"/>
            <p:cNvSpPr>
              <a:spLocks noChangeArrowheads="1"/>
            </p:cNvSpPr>
            <p:nvPr/>
          </p:nvSpPr>
          <p:spPr bwMode="auto">
            <a:xfrm>
              <a:off x="1431" y="3159"/>
              <a:ext cx="32" cy="4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37" name="Rectangle 237"/>
            <p:cNvSpPr>
              <a:spLocks noChangeArrowheads="1"/>
            </p:cNvSpPr>
            <p:nvPr/>
          </p:nvSpPr>
          <p:spPr bwMode="auto">
            <a:xfrm>
              <a:off x="1599" y="3095"/>
              <a:ext cx="32" cy="4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38" name="Rectangle 238"/>
            <p:cNvSpPr>
              <a:spLocks noChangeArrowheads="1"/>
            </p:cNvSpPr>
            <p:nvPr/>
          </p:nvSpPr>
          <p:spPr bwMode="auto">
            <a:xfrm>
              <a:off x="1775" y="3044"/>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39" name="Rectangle 239"/>
            <p:cNvSpPr>
              <a:spLocks noChangeArrowheads="1"/>
            </p:cNvSpPr>
            <p:nvPr/>
          </p:nvSpPr>
          <p:spPr bwMode="auto">
            <a:xfrm>
              <a:off x="1943" y="2988"/>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40" name="Rectangle 240"/>
            <p:cNvSpPr>
              <a:spLocks noChangeArrowheads="1"/>
            </p:cNvSpPr>
            <p:nvPr/>
          </p:nvSpPr>
          <p:spPr bwMode="auto">
            <a:xfrm>
              <a:off x="2111" y="2924"/>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41" name="Rectangle 241"/>
            <p:cNvSpPr>
              <a:spLocks noChangeArrowheads="1"/>
            </p:cNvSpPr>
            <p:nvPr/>
          </p:nvSpPr>
          <p:spPr bwMode="auto">
            <a:xfrm>
              <a:off x="2279" y="2868"/>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42" name="Rectangle 242"/>
            <p:cNvSpPr>
              <a:spLocks noChangeArrowheads="1"/>
            </p:cNvSpPr>
            <p:nvPr/>
          </p:nvSpPr>
          <p:spPr bwMode="auto">
            <a:xfrm>
              <a:off x="2447" y="2804"/>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43" name="Rectangle 243"/>
            <p:cNvSpPr>
              <a:spLocks noChangeArrowheads="1"/>
            </p:cNvSpPr>
            <p:nvPr/>
          </p:nvSpPr>
          <p:spPr bwMode="auto">
            <a:xfrm>
              <a:off x="2615" y="2748"/>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44" name="Rectangle 244"/>
            <p:cNvSpPr>
              <a:spLocks noChangeArrowheads="1"/>
            </p:cNvSpPr>
            <p:nvPr/>
          </p:nvSpPr>
          <p:spPr bwMode="auto">
            <a:xfrm>
              <a:off x="2783" y="2644"/>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45" name="Rectangle 245"/>
            <p:cNvSpPr>
              <a:spLocks noChangeArrowheads="1"/>
            </p:cNvSpPr>
            <p:nvPr/>
          </p:nvSpPr>
          <p:spPr bwMode="auto">
            <a:xfrm>
              <a:off x="2959" y="2532"/>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46" name="Rectangle 246"/>
            <p:cNvSpPr>
              <a:spLocks noChangeArrowheads="1"/>
            </p:cNvSpPr>
            <p:nvPr/>
          </p:nvSpPr>
          <p:spPr bwMode="auto">
            <a:xfrm>
              <a:off x="3127" y="2428"/>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47" name="Rectangle 247"/>
            <p:cNvSpPr>
              <a:spLocks noChangeArrowheads="1"/>
            </p:cNvSpPr>
            <p:nvPr/>
          </p:nvSpPr>
          <p:spPr bwMode="auto">
            <a:xfrm>
              <a:off x="3295" y="2316"/>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48" name="Rectangle 248"/>
            <p:cNvSpPr>
              <a:spLocks noChangeArrowheads="1"/>
            </p:cNvSpPr>
            <p:nvPr/>
          </p:nvSpPr>
          <p:spPr bwMode="auto">
            <a:xfrm>
              <a:off x="3463" y="2212"/>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49" name="Rectangle 249"/>
            <p:cNvSpPr>
              <a:spLocks noChangeArrowheads="1"/>
            </p:cNvSpPr>
            <p:nvPr/>
          </p:nvSpPr>
          <p:spPr bwMode="auto">
            <a:xfrm>
              <a:off x="3631" y="2100"/>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50" name="Rectangle 250"/>
            <p:cNvSpPr>
              <a:spLocks noChangeArrowheads="1"/>
            </p:cNvSpPr>
            <p:nvPr/>
          </p:nvSpPr>
          <p:spPr bwMode="auto">
            <a:xfrm>
              <a:off x="3799" y="1996"/>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51" name="Rectangle 251"/>
            <p:cNvSpPr>
              <a:spLocks noChangeArrowheads="1"/>
            </p:cNvSpPr>
            <p:nvPr/>
          </p:nvSpPr>
          <p:spPr bwMode="auto">
            <a:xfrm>
              <a:off x="3967" y="1884"/>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52" name="Rectangle 252"/>
            <p:cNvSpPr>
              <a:spLocks noChangeArrowheads="1"/>
            </p:cNvSpPr>
            <p:nvPr/>
          </p:nvSpPr>
          <p:spPr bwMode="auto">
            <a:xfrm>
              <a:off x="4143" y="1780"/>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53" name="Rectangle 253"/>
            <p:cNvSpPr>
              <a:spLocks noChangeArrowheads="1"/>
            </p:cNvSpPr>
            <p:nvPr/>
          </p:nvSpPr>
          <p:spPr bwMode="auto">
            <a:xfrm>
              <a:off x="4311" y="1676"/>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54" name="Rectangle 254"/>
            <p:cNvSpPr>
              <a:spLocks noChangeArrowheads="1"/>
            </p:cNvSpPr>
            <p:nvPr/>
          </p:nvSpPr>
          <p:spPr bwMode="auto">
            <a:xfrm>
              <a:off x="4479" y="1564"/>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55" name="Rectangle 255"/>
            <p:cNvSpPr>
              <a:spLocks noChangeArrowheads="1"/>
            </p:cNvSpPr>
            <p:nvPr/>
          </p:nvSpPr>
          <p:spPr bwMode="auto">
            <a:xfrm>
              <a:off x="4647" y="1460"/>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56" name="Rectangle 256"/>
            <p:cNvSpPr>
              <a:spLocks noChangeArrowheads="1"/>
            </p:cNvSpPr>
            <p:nvPr/>
          </p:nvSpPr>
          <p:spPr bwMode="auto">
            <a:xfrm>
              <a:off x="4815" y="1348"/>
              <a:ext cx="32" cy="32"/>
            </a:xfrm>
            <a:prstGeom prst="rect">
              <a:avLst/>
            </a:prstGeom>
            <a:solidFill>
              <a:srgbClr val="DD0806"/>
            </a:solidFill>
            <a:ln w="12600">
              <a:solidFill>
                <a:srgbClr val="000000"/>
              </a:solidFill>
              <a:miter lim="800000"/>
              <a:headEnd/>
              <a:tailEnd/>
            </a:ln>
            <a:effectLst/>
          </p:spPr>
          <p:txBody>
            <a:bodyPr wrap="none" anchor="ctr"/>
            <a:lstStyle/>
            <a:p>
              <a:endParaRPr lang="en-US"/>
            </a:p>
          </p:txBody>
        </p:sp>
        <p:sp>
          <p:nvSpPr>
            <p:cNvPr id="77057" name="Rectangle 257"/>
            <p:cNvSpPr>
              <a:spLocks noChangeArrowheads="1"/>
            </p:cNvSpPr>
            <p:nvPr/>
          </p:nvSpPr>
          <p:spPr bwMode="auto">
            <a:xfrm>
              <a:off x="1431" y="3159"/>
              <a:ext cx="32" cy="4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58" name="Rectangle 258"/>
            <p:cNvSpPr>
              <a:spLocks noChangeArrowheads="1"/>
            </p:cNvSpPr>
            <p:nvPr/>
          </p:nvSpPr>
          <p:spPr bwMode="auto">
            <a:xfrm>
              <a:off x="1599" y="3143"/>
              <a:ext cx="32" cy="4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59" name="Rectangle 259"/>
            <p:cNvSpPr>
              <a:spLocks noChangeArrowheads="1"/>
            </p:cNvSpPr>
            <p:nvPr/>
          </p:nvSpPr>
          <p:spPr bwMode="auto">
            <a:xfrm>
              <a:off x="1775" y="3119"/>
              <a:ext cx="32" cy="4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60" name="Rectangle 260"/>
            <p:cNvSpPr>
              <a:spLocks noChangeArrowheads="1"/>
            </p:cNvSpPr>
            <p:nvPr/>
          </p:nvSpPr>
          <p:spPr bwMode="auto">
            <a:xfrm>
              <a:off x="1943" y="3103"/>
              <a:ext cx="32" cy="4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61" name="Rectangle 261"/>
            <p:cNvSpPr>
              <a:spLocks noChangeArrowheads="1"/>
            </p:cNvSpPr>
            <p:nvPr/>
          </p:nvSpPr>
          <p:spPr bwMode="auto">
            <a:xfrm>
              <a:off x="2111" y="3087"/>
              <a:ext cx="32" cy="4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62" name="Rectangle 262"/>
            <p:cNvSpPr>
              <a:spLocks noChangeArrowheads="1"/>
            </p:cNvSpPr>
            <p:nvPr/>
          </p:nvSpPr>
          <p:spPr bwMode="auto">
            <a:xfrm>
              <a:off x="2279" y="3071"/>
              <a:ext cx="32" cy="4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63" name="Rectangle 263"/>
            <p:cNvSpPr>
              <a:spLocks noChangeArrowheads="1"/>
            </p:cNvSpPr>
            <p:nvPr/>
          </p:nvSpPr>
          <p:spPr bwMode="auto">
            <a:xfrm>
              <a:off x="2447" y="3047"/>
              <a:ext cx="32" cy="4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64" name="Rectangle 264"/>
            <p:cNvSpPr>
              <a:spLocks noChangeArrowheads="1"/>
            </p:cNvSpPr>
            <p:nvPr/>
          </p:nvSpPr>
          <p:spPr bwMode="auto">
            <a:xfrm>
              <a:off x="2615" y="3036"/>
              <a:ext cx="32" cy="3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65" name="Rectangle 265"/>
            <p:cNvSpPr>
              <a:spLocks noChangeArrowheads="1"/>
            </p:cNvSpPr>
            <p:nvPr/>
          </p:nvSpPr>
          <p:spPr bwMode="auto">
            <a:xfrm>
              <a:off x="2783" y="3020"/>
              <a:ext cx="32" cy="3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66" name="Rectangle 266"/>
            <p:cNvSpPr>
              <a:spLocks noChangeArrowheads="1"/>
            </p:cNvSpPr>
            <p:nvPr/>
          </p:nvSpPr>
          <p:spPr bwMode="auto">
            <a:xfrm>
              <a:off x="2959" y="3004"/>
              <a:ext cx="32" cy="3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67" name="Rectangle 267"/>
            <p:cNvSpPr>
              <a:spLocks noChangeArrowheads="1"/>
            </p:cNvSpPr>
            <p:nvPr/>
          </p:nvSpPr>
          <p:spPr bwMode="auto">
            <a:xfrm>
              <a:off x="3127" y="2980"/>
              <a:ext cx="32" cy="3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68" name="Rectangle 268"/>
            <p:cNvSpPr>
              <a:spLocks noChangeArrowheads="1"/>
            </p:cNvSpPr>
            <p:nvPr/>
          </p:nvSpPr>
          <p:spPr bwMode="auto">
            <a:xfrm>
              <a:off x="3295" y="2964"/>
              <a:ext cx="32" cy="3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69" name="Rectangle 269"/>
            <p:cNvSpPr>
              <a:spLocks noChangeArrowheads="1"/>
            </p:cNvSpPr>
            <p:nvPr/>
          </p:nvSpPr>
          <p:spPr bwMode="auto">
            <a:xfrm>
              <a:off x="3463" y="2948"/>
              <a:ext cx="32" cy="3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70" name="Rectangle 270"/>
            <p:cNvSpPr>
              <a:spLocks noChangeArrowheads="1"/>
            </p:cNvSpPr>
            <p:nvPr/>
          </p:nvSpPr>
          <p:spPr bwMode="auto">
            <a:xfrm>
              <a:off x="3631" y="2932"/>
              <a:ext cx="32" cy="3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71" name="Rectangle 271"/>
            <p:cNvSpPr>
              <a:spLocks noChangeArrowheads="1"/>
            </p:cNvSpPr>
            <p:nvPr/>
          </p:nvSpPr>
          <p:spPr bwMode="auto">
            <a:xfrm>
              <a:off x="3799" y="2908"/>
              <a:ext cx="32" cy="3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72" name="Rectangle 272"/>
            <p:cNvSpPr>
              <a:spLocks noChangeArrowheads="1"/>
            </p:cNvSpPr>
            <p:nvPr/>
          </p:nvSpPr>
          <p:spPr bwMode="auto">
            <a:xfrm>
              <a:off x="3967" y="2892"/>
              <a:ext cx="32" cy="3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73" name="Rectangle 273"/>
            <p:cNvSpPr>
              <a:spLocks noChangeArrowheads="1"/>
            </p:cNvSpPr>
            <p:nvPr/>
          </p:nvSpPr>
          <p:spPr bwMode="auto">
            <a:xfrm>
              <a:off x="4143" y="2876"/>
              <a:ext cx="32" cy="3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74" name="Rectangle 274"/>
            <p:cNvSpPr>
              <a:spLocks noChangeArrowheads="1"/>
            </p:cNvSpPr>
            <p:nvPr/>
          </p:nvSpPr>
          <p:spPr bwMode="auto">
            <a:xfrm>
              <a:off x="4311" y="2860"/>
              <a:ext cx="32" cy="3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75" name="Rectangle 275"/>
            <p:cNvSpPr>
              <a:spLocks noChangeArrowheads="1"/>
            </p:cNvSpPr>
            <p:nvPr/>
          </p:nvSpPr>
          <p:spPr bwMode="auto">
            <a:xfrm>
              <a:off x="4479" y="2836"/>
              <a:ext cx="32" cy="3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76" name="Rectangle 276"/>
            <p:cNvSpPr>
              <a:spLocks noChangeArrowheads="1"/>
            </p:cNvSpPr>
            <p:nvPr/>
          </p:nvSpPr>
          <p:spPr bwMode="auto">
            <a:xfrm>
              <a:off x="4647" y="2820"/>
              <a:ext cx="32" cy="3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77" name="Rectangle 277"/>
            <p:cNvSpPr>
              <a:spLocks noChangeArrowheads="1"/>
            </p:cNvSpPr>
            <p:nvPr/>
          </p:nvSpPr>
          <p:spPr bwMode="auto">
            <a:xfrm>
              <a:off x="4815" y="2804"/>
              <a:ext cx="32" cy="32"/>
            </a:xfrm>
            <a:prstGeom prst="rect">
              <a:avLst/>
            </a:prstGeom>
            <a:solidFill>
              <a:srgbClr val="008011"/>
            </a:solidFill>
            <a:ln w="12600">
              <a:solidFill>
                <a:srgbClr val="000000"/>
              </a:solidFill>
              <a:miter lim="800000"/>
              <a:headEnd/>
              <a:tailEnd/>
            </a:ln>
            <a:effectLst/>
          </p:spPr>
          <p:txBody>
            <a:bodyPr wrap="none" anchor="ctr"/>
            <a:lstStyle/>
            <a:p>
              <a:endParaRPr lang="en-US"/>
            </a:p>
          </p:txBody>
        </p:sp>
        <p:sp>
          <p:nvSpPr>
            <p:cNvPr id="77078" name="Rectangle 278"/>
            <p:cNvSpPr>
              <a:spLocks noChangeArrowheads="1"/>
            </p:cNvSpPr>
            <p:nvPr/>
          </p:nvSpPr>
          <p:spPr bwMode="auto">
            <a:xfrm>
              <a:off x="1200" y="3026"/>
              <a:ext cx="239" cy="325"/>
            </a:xfrm>
            <a:prstGeom prst="rect">
              <a:avLst/>
            </a:prstGeom>
            <a:noFill/>
            <a:ln w="9525">
              <a:noFill/>
              <a:round/>
              <a:headEnd/>
              <a:tailEnd/>
            </a:ln>
            <a:effectLst/>
          </p:spPr>
          <p:txBody>
            <a:bodyPr wrap="none" lIns="90360" tIns="44280" rIns="90360" bIns="44280">
              <a:spAutoFit/>
            </a:bodyPr>
            <a:lstStyle/>
            <a:p>
              <a:pPr algn="l" rtl="0"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0000"/>
                  </a:solidFill>
                </a:rPr>
                <a:t>1</a:t>
              </a:r>
            </a:p>
          </p:txBody>
        </p:sp>
        <p:sp>
          <p:nvSpPr>
            <p:cNvPr id="77079" name="Rectangle 279"/>
            <p:cNvSpPr>
              <a:spLocks noChangeArrowheads="1"/>
            </p:cNvSpPr>
            <p:nvPr/>
          </p:nvSpPr>
          <p:spPr bwMode="auto">
            <a:xfrm>
              <a:off x="1048" y="2418"/>
              <a:ext cx="364" cy="325"/>
            </a:xfrm>
            <a:prstGeom prst="rect">
              <a:avLst/>
            </a:prstGeom>
            <a:noFill/>
            <a:ln w="9525">
              <a:noFill/>
              <a:round/>
              <a:headEnd/>
              <a:tailEnd/>
            </a:ln>
            <a:effectLst/>
          </p:spPr>
          <p:txBody>
            <a:bodyPr wrap="none" lIns="90360" tIns="44280" rIns="90360" bIns="44280">
              <a:spAutoFit/>
            </a:bodyPr>
            <a:lstStyle/>
            <a:p>
              <a:pPr algn="l" rtl="0"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0000"/>
                  </a:solidFill>
                </a:rPr>
                <a:t>10</a:t>
              </a:r>
            </a:p>
          </p:txBody>
        </p:sp>
        <p:sp>
          <p:nvSpPr>
            <p:cNvPr id="77080" name="Rectangle 280"/>
            <p:cNvSpPr>
              <a:spLocks noChangeArrowheads="1"/>
            </p:cNvSpPr>
            <p:nvPr/>
          </p:nvSpPr>
          <p:spPr bwMode="auto">
            <a:xfrm>
              <a:off x="944" y="1858"/>
              <a:ext cx="489" cy="325"/>
            </a:xfrm>
            <a:prstGeom prst="rect">
              <a:avLst/>
            </a:prstGeom>
            <a:noFill/>
            <a:ln w="9525">
              <a:noFill/>
              <a:round/>
              <a:headEnd/>
              <a:tailEnd/>
            </a:ln>
            <a:effectLst/>
          </p:spPr>
          <p:txBody>
            <a:bodyPr wrap="none" lIns="90360" tIns="44280" rIns="90360" bIns="44280">
              <a:spAutoFit/>
            </a:bodyPr>
            <a:lstStyle/>
            <a:p>
              <a:pPr algn="l" rtl="0"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0000"/>
                  </a:solidFill>
                </a:rPr>
                <a:t>100</a:t>
              </a:r>
            </a:p>
          </p:txBody>
        </p:sp>
        <p:sp>
          <p:nvSpPr>
            <p:cNvPr id="77081" name="Rectangle 281"/>
            <p:cNvSpPr>
              <a:spLocks noChangeArrowheads="1"/>
            </p:cNvSpPr>
            <p:nvPr/>
          </p:nvSpPr>
          <p:spPr bwMode="auto">
            <a:xfrm>
              <a:off x="792" y="1194"/>
              <a:ext cx="613" cy="325"/>
            </a:xfrm>
            <a:prstGeom prst="rect">
              <a:avLst/>
            </a:prstGeom>
            <a:noFill/>
            <a:ln w="9525">
              <a:noFill/>
              <a:round/>
              <a:headEnd/>
              <a:tailEnd/>
            </a:ln>
            <a:effectLst/>
          </p:spPr>
          <p:txBody>
            <a:bodyPr wrap="none" lIns="90360" tIns="44280" rIns="90360" bIns="44280">
              <a:spAutoFit/>
            </a:bodyPr>
            <a:lstStyle/>
            <a:p>
              <a:pPr algn="l" rtl="0"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0000"/>
                  </a:solidFill>
                </a:rPr>
                <a:t>1000</a:t>
              </a:r>
            </a:p>
          </p:txBody>
        </p:sp>
        <p:sp>
          <p:nvSpPr>
            <p:cNvPr id="77082" name="Rectangle 282"/>
            <p:cNvSpPr>
              <a:spLocks noChangeArrowheads="1"/>
            </p:cNvSpPr>
            <p:nvPr/>
          </p:nvSpPr>
          <p:spPr bwMode="auto">
            <a:xfrm rot="16200000">
              <a:off x="1184" y="3378"/>
              <a:ext cx="502" cy="229"/>
            </a:xfrm>
            <a:prstGeom prst="rect">
              <a:avLst/>
            </a:prstGeom>
            <a:noFill/>
            <a:ln w="9525">
              <a:noFill/>
              <a:round/>
              <a:headEnd/>
              <a:tailEnd/>
            </a:ln>
            <a:effectLst/>
          </p:spPr>
          <p:txBody>
            <a:bodyPr lIns="90360" tIns="44280" rIns="90360" bIns="44280">
              <a:spAutoFit/>
            </a:bodyPr>
            <a:lstStyle/>
            <a:p>
              <a:pPr algn="l" rtl="0"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rPr>
                <a:t>1980</a:t>
              </a:r>
            </a:p>
          </p:txBody>
        </p:sp>
        <p:sp>
          <p:nvSpPr>
            <p:cNvPr id="77083" name="Rectangle 283"/>
            <p:cNvSpPr>
              <a:spLocks noChangeArrowheads="1"/>
            </p:cNvSpPr>
            <p:nvPr/>
          </p:nvSpPr>
          <p:spPr bwMode="auto">
            <a:xfrm rot="16200000">
              <a:off x="1856" y="3378"/>
              <a:ext cx="502" cy="229"/>
            </a:xfrm>
            <a:prstGeom prst="rect">
              <a:avLst/>
            </a:prstGeom>
            <a:noFill/>
            <a:ln w="9525">
              <a:noFill/>
              <a:round/>
              <a:headEnd/>
              <a:tailEnd/>
            </a:ln>
            <a:effectLst/>
          </p:spPr>
          <p:txBody>
            <a:bodyPr lIns="90360" tIns="44280" rIns="90360" bIns="44280">
              <a:spAutoFit/>
            </a:bodyPr>
            <a:lstStyle/>
            <a:p>
              <a:pPr algn="l" rtl="0"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rPr>
                <a:t>1984</a:t>
              </a:r>
            </a:p>
          </p:txBody>
        </p:sp>
        <p:sp>
          <p:nvSpPr>
            <p:cNvPr id="77084" name="Rectangle 284"/>
            <p:cNvSpPr>
              <a:spLocks noChangeArrowheads="1"/>
            </p:cNvSpPr>
            <p:nvPr/>
          </p:nvSpPr>
          <p:spPr bwMode="auto">
            <a:xfrm rot="16200000">
              <a:off x="2200" y="3378"/>
              <a:ext cx="502" cy="229"/>
            </a:xfrm>
            <a:prstGeom prst="rect">
              <a:avLst/>
            </a:prstGeom>
            <a:noFill/>
            <a:ln w="9525">
              <a:noFill/>
              <a:round/>
              <a:headEnd/>
              <a:tailEnd/>
            </a:ln>
            <a:effectLst/>
          </p:spPr>
          <p:txBody>
            <a:bodyPr lIns="90360" tIns="44280" rIns="90360" bIns="44280">
              <a:spAutoFit/>
            </a:bodyPr>
            <a:lstStyle/>
            <a:p>
              <a:pPr algn="l" rtl="0"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rPr>
                <a:t>1986</a:t>
              </a:r>
            </a:p>
          </p:txBody>
        </p:sp>
        <p:sp>
          <p:nvSpPr>
            <p:cNvPr id="77085" name="Rectangle 285"/>
            <p:cNvSpPr>
              <a:spLocks noChangeArrowheads="1"/>
            </p:cNvSpPr>
            <p:nvPr/>
          </p:nvSpPr>
          <p:spPr bwMode="auto">
            <a:xfrm rot="16200000">
              <a:off x="2536" y="3378"/>
              <a:ext cx="502" cy="229"/>
            </a:xfrm>
            <a:prstGeom prst="rect">
              <a:avLst/>
            </a:prstGeom>
            <a:noFill/>
            <a:ln w="9525">
              <a:noFill/>
              <a:round/>
              <a:headEnd/>
              <a:tailEnd/>
            </a:ln>
            <a:effectLst/>
          </p:spPr>
          <p:txBody>
            <a:bodyPr lIns="90360" tIns="44280" rIns="90360" bIns="44280">
              <a:spAutoFit/>
            </a:bodyPr>
            <a:lstStyle/>
            <a:p>
              <a:pPr algn="l" rtl="0"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rPr>
                <a:t>1988</a:t>
              </a:r>
            </a:p>
          </p:txBody>
        </p:sp>
        <p:sp>
          <p:nvSpPr>
            <p:cNvPr id="77086" name="Rectangle 286"/>
            <p:cNvSpPr>
              <a:spLocks noChangeArrowheads="1"/>
            </p:cNvSpPr>
            <p:nvPr/>
          </p:nvSpPr>
          <p:spPr bwMode="auto">
            <a:xfrm rot="16200000">
              <a:off x="2872" y="3378"/>
              <a:ext cx="502" cy="229"/>
            </a:xfrm>
            <a:prstGeom prst="rect">
              <a:avLst/>
            </a:prstGeom>
            <a:noFill/>
            <a:ln w="9525">
              <a:noFill/>
              <a:round/>
              <a:headEnd/>
              <a:tailEnd/>
            </a:ln>
            <a:effectLst/>
          </p:spPr>
          <p:txBody>
            <a:bodyPr lIns="90360" tIns="44280" rIns="90360" bIns="44280">
              <a:spAutoFit/>
            </a:bodyPr>
            <a:lstStyle/>
            <a:p>
              <a:pPr algn="l" rtl="0"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rPr>
                <a:t>1990</a:t>
              </a:r>
            </a:p>
          </p:txBody>
        </p:sp>
        <p:sp>
          <p:nvSpPr>
            <p:cNvPr id="77087" name="Rectangle 287"/>
            <p:cNvSpPr>
              <a:spLocks noChangeArrowheads="1"/>
            </p:cNvSpPr>
            <p:nvPr/>
          </p:nvSpPr>
          <p:spPr bwMode="auto">
            <a:xfrm rot="16200000">
              <a:off x="3216" y="3378"/>
              <a:ext cx="502" cy="229"/>
            </a:xfrm>
            <a:prstGeom prst="rect">
              <a:avLst/>
            </a:prstGeom>
            <a:noFill/>
            <a:ln w="9525">
              <a:noFill/>
              <a:round/>
              <a:headEnd/>
              <a:tailEnd/>
            </a:ln>
            <a:effectLst/>
          </p:spPr>
          <p:txBody>
            <a:bodyPr lIns="90360" tIns="44280" rIns="90360" bIns="44280">
              <a:spAutoFit/>
            </a:bodyPr>
            <a:lstStyle/>
            <a:p>
              <a:pPr algn="l" rtl="0"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rPr>
                <a:t>1992</a:t>
              </a:r>
            </a:p>
          </p:txBody>
        </p:sp>
        <p:sp>
          <p:nvSpPr>
            <p:cNvPr id="77088" name="Rectangle 288"/>
            <p:cNvSpPr>
              <a:spLocks noChangeArrowheads="1"/>
            </p:cNvSpPr>
            <p:nvPr/>
          </p:nvSpPr>
          <p:spPr bwMode="auto">
            <a:xfrm rot="16200000">
              <a:off x="3552" y="3378"/>
              <a:ext cx="502" cy="229"/>
            </a:xfrm>
            <a:prstGeom prst="rect">
              <a:avLst/>
            </a:prstGeom>
            <a:noFill/>
            <a:ln w="9525">
              <a:noFill/>
              <a:round/>
              <a:headEnd/>
              <a:tailEnd/>
            </a:ln>
            <a:effectLst/>
          </p:spPr>
          <p:txBody>
            <a:bodyPr lIns="90360" tIns="44280" rIns="90360" bIns="44280">
              <a:spAutoFit/>
            </a:bodyPr>
            <a:lstStyle/>
            <a:p>
              <a:pPr algn="l" rtl="0"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rPr>
                <a:t>1994</a:t>
              </a:r>
            </a:p>
          </p:txBody>
        </p:sp>
        <p:sp>
          <p:nvSpPr>
            <p:cNvPr id="77089" name="Rectangle 289"/>
            <p:cNvSpPr>
              <a:spLocks noChangeArrowheads="1"/>
            </p:cNvSpPr>
            <p:nvPr/>
          </p:nvSpPr>
          <p:spPr bwMode="auto">
            <a:xfrm rot="16200000">
              <a:off x="3888" y="3378"/>
              <a:ext cx="502" cy="229"/>
            </a:xfrm>
            <a:prstGeom prst="rect">
              <a:avLst/>
            </a:prstGeom>
            <a:noFill/>
            <a:ln w="9525">
              <a:noFill/>
              <a:round/>
              <a:headEnd/>
              <a:tailEnd/>
            </a:ln>
            <a:effectLst/>
          </p:spPr>
          <p:txBody>
            <a:bodyPr lIns="90360" tIns="44280" rIns="90360" bIns="44280">
              <a:spAutoFit/>
            </a:bodyPr>
            <a:lstStyle/>
            <a:p>
              <a:pPr algn="l" rtl="0"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rPr>
                <a:t>1996</a:t>
              </a:r>
            </a:p>
          </p:txBody>
        </p:sp>
        <p:sp>
          <p:nvSpPr>
            <p:cNvPr id="77090" name="Rectangle 290"/>
            <p:cNvSpPr>
              <a:spLocks noChangeArrowheads="1"/>
            </p:cNvSpPr>
            <p:nvPr/>
          </p:nvSpPr>
          <p:spPr bwMode="auto">
            <a:xfrm rot="16200000">
              <a:off x="4224" y="3378"/>
              <a:ext cx="502" cy="229"/>
            </a:xfrm>
            <a:prstGeom prst="rect">
              <a:avLst/>
            </a:prstGeom>
            <a:noFill/>
            <a:ln w="9525">
              <a:noFill/>
              <a:round/>
              <a:headEnd/>
              <a:tailEnd/>
            </a:ln>
            <a:effectLst/>
          </p:spPr>
          <p:txBody>
            <a:bodyPr lIns="90360" tIns="44280" rIns="90360" bIns="44280">
              <a:spAutoFit/>
            </a:bodyPr>
            <a:lstStyle/>
            <a:p>
              <a:pPr algn="l" rtl="0"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rPr>
                <a:t>1998</a:t>
              </a:r>
            </a:p>
          </p:txBody>
        </p:sp>
        <p:sp>
          <p:nvSpPr>
            <p:cNvPr id="77091" name="Rectangle 291"/>
            <p:cNvSpPr>
              <a:spLocks noChangeArrowheads="1"/>
            </p:cNvSpPr>
            <p:nvPr/>
          </p:nvSpPr>
          <p:spPr bwMode="auto">
            <a:xfrm rot="16200000">
              <a:off x="4568" y="3378"/>
              <a:ext cx="502" cy="229"/>
            </a:xfrm>
            <a:prstGeom prst="rect">
              <a:avLst/>
            </a:prstGeom>
            <a:noFill/>
            <a:ln w="9525">
              <a:noFill/>
              <a:round/>
              <a:headEnd/>
              <a:tailEnd/>
            </a:ln>
            <a:effectLst/>
          </p:spPr>
          <p:txBody>
            <a:bodyPr lIns="90360" tIns="44280" rIns="90360" bIns="44280">
              <a:spAutoFit/>
            </a:bodyPr>
            <a:lstStyle/>
            <a:p>
              <a:pPr algn="l" rtl="0"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rPr>
                <a:t>2000</a:t>
              </a:r>
            </a:p>
          </p:txBody>
        </p:sp>
        <p:sp>
          <p:nvSpPr>
            <p:cNvPr id="77092" name="Rectangle 292"/>
            <p:cNvSpPr>
              <a:spLocks noChangeArrowheads="1"/>
            </p:cNvSpPr>
            <p:nvPr/>
          </p:nvSpPr>
          <p:spPr bwMode="auto">
            <a:xfrm>
              <a:off x="4009" y="2640"/>
              <a:ext cx="489" cy="209"/>
            </a:xfrm>
            <a:prstGeom prst="rect">
              <a:avLst/>
            </a:prstGeom>
            <a:noFill/>
            <a:ln w="9525">
              <a:noFill/>
              <a:round/>
              <a:headEnd/>
              <a:tailEnd/>
            </a:ln>
            <a:effectLst/>
          </p:spPr>
          <p:txBody>
            <a:bodyPr wrap="none" lIns="90360" tIns="44280" rIns="90360" bIns="44280">
              <a:spAutoFit/>
            </a:bodyPr>
            <a:lstStyle/>
            <a:p>
              <a:pPr algn="l" rtl="0"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000000"/>
                  </a:solidFill>
                </a:rPr>
                <a:t>DRAM</a:t>
              </a:r>
            </a:p>
          </p:txBody>
        </p:sp>
        <p:sp>
          <p:nvSpPr>
            <p:cNvPr id="77093" name="Rectangle 293"/>
            <p:cNvSpPr>
              <a:spLocks noChangeArrowheads="1"/>
            </p:cNvSpPr>
            <p:nvPr/>
          </p:nvSpPr>
          <p:spPr bwMode="auto">
            <a:xfrm>
              <a:off x="4008" y="1488"/>
              <a:ext cx="384" cy="209"/>
            </a:xfrm>
            <a:prstGeom prst="rect">
              <a:avLst/>
            </a:prstGeom>
            <a:noFill/>
            <a:ln w="9525">
              <a:noFill/>
              <a:round/>
              <a:headEnd/>
              <a:tailEnd/>
            </a:ln>
            <a:effectLst/>
          </p:spPr>
          <p:txBody>
            <a:bodyPr wrap="none" lIns="90360" tIns="44280" rIns="90360" bIns="44280">
              <a:spAutoFit/>
            </a:bodyPr>
            <a:lstStyle/>
            <a:p>
              <a:pPr algn="l" rtl="0"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a:solidFill>
                    <a:srgbClr val="000000"/>
                  </a:solidFill>
                </a:rPr>
                <a:t>CPU</a:t>
              </a:r>
            </a:p>
          </p:txBody>
        </p:sp>
        <p:sp>
          <p:nvSpPr>
            <p:cNvPr id="77094" name="Rectangle 294"/>
            <p:cNvSpPr>
              <a:spLocks noChangeArrowheads="1"/>
            </p:cNvSpPr>
            <p:nvPr/>
          </p:nvSpPr>
          <p:spPr bwMode="auto">
            <a:xfrm rot="16200000">
              <a:off x="1544" y="3378"/>
              <a:ext cx="502" cy="229"/>
            </a:xfrm>
            <a:prstGeom prst="rect">
              <a:avLst/>
            </a:prstGeom>
            <a:noFill/>
            <a:ln w="9525">
              <a:noFill/>
              <a:round/>
              <a:headEnd/>
              <a:tailEnd/>
            </a:ln>
            <a:effectLst/>
          </p:spPr>
          <p:txBody>
            <a:bodyPr lIns="90360" tIns="44280" rIns="90360" bIns="44280">
              <a:spAutoFit/>
            </a:bodyPr>
            <a:lstStyle/>
            <a:p>
              <a:pPr algn="l" rtl="0"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solidFill>
                    <a:srgbClr val="000000"/>
                  </a:solidFill>
                </a:rPr>
                <a:t>1982</a:t>
              </a:r>
            </a:p>
          </p:txBody>
        </p:sp>
        <p:sp>
          <p:nvSpPr>
            <p:cNvPr id="77095" name="Rectangle 295"/>
            <p:cNvSpPr>
              <a:spLocks noChangeArrowheads="1"/>
            </p:cNvSpPr>
            <p:nvPr/>
          </p:nvSpPr>
          <p:spPr bwMode="auto">
            <a:xfrm rot="16200000">
              <a:off x="-96" y="2143"/>
              <a:ext cx="1483" cy="325"/>
            </a:xfrm>
            <a:prstGeom prst="rect">
              <a:avLst/>
            </a:prstGeom>
            <a:noFill/>
            <a:ln w="9525">
              <a:noFill/>
              <a:round/>
              <a:headEnd/>
              <a:tailEnd/>
            </a:ln>
            <a:effectLst/>
          </p:spPr>
          <p:txBody>
            <a:bodyPr wrap="none" lIns="90360" tIns="44280" rIns="90360" bIns="44280">
              <a:spAutoFit/>
            </a:bodyPr>
            <a:lstStyle/>
            <a:p>
              <a:pPr algn="l" rtl="0" eaLnBrk="0" hangingPunct="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a:solidFill>
                    <a:srgbClr val="000000"/>
                  </a:solidFill>
                </a:rPr>
                <a:t>Performance</a:t>
              </a: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77825" name="Rectangle 1"/>
          <p:cNvSpPr>
            <a:spLocks noGrp="1" noChangeArrowheads="1"/>
          </p:cNvSpPr>
          <p:nvPr>
            <p:ph type="title"/>
          </p:nvPr>
        </p:nvSpPr>
        <p:spPr>
          <a:xfrm>
            <a:off x="457200" y="319088"/>
            <a:ext cx="8229600" cy="1143000"/>
          </a:xfrm>
          <a:ln/>
        </p:spPr>
        <p:txBody>
          <a:bodyPr lIns="0" tIns="0" rIns="0" bIns="0"/>
          <a:lstStyle/>
          <a:p>
            <a:endParaRPr lang="en-US" dirty="0">
              <a:solidFill>
                <a:srgbClr val="FF0000"/>
              </a:solidFill>
            </a:endParaRPr>
          </a:p>
        </p:txBody>
      </p:sp>
      <p:sp>
        <p:nvSpPr>
          <p:cNvPr id="77826" name="Rectangle 2"/>
          <p:cNvSpPr>
            <a:spLocks noGrp="1" noChangeArrowheads="1"/>
          </p:cNvSpPr>
          <p:nvPr>
            <p:ph type="body" idx="1"/>
          </p:nvPr>
        </p:nvSpPr>
        <p:spPr>
          <a:xfrm>
            <a:off x="457200" y="1600200"/>
            <a:ext cx="8229600" cy="4748213"/>
          </a:xfrm>
          <a:ln/>
        </p:spPr>
        <p:txBody>
          <a:bodyPr/>
          <a:lstStyle/>
          <a:p>
            <a:pPr algn="l" rtl="0">
              <a:lnSpc>
                <a:spcPct val="100000"/>
              </a:lnSpc>
              <a:buFont typeface="Arial" charset="0"/>
              <a:buNone/>
            </a:pPr>
            <a:r>
              <a:rPr lang="en-GB" i="1" dirty="0"/>
              <a:t>	Memory Access Speed on a DEC 21164 Alpha</a:t>
            </a:r>
          </a:p>
          <a:p>
            <a:pPr lvl="1" algn="l" rtl="0">
              <a:lnSpc>
                <a:spcPct val="100000"/>
              </a:lnSpc>
            </a:pPr>
            <a:r>
              <a:rPr lang="en-GB" dirty="0"/>
              <a:t>Registers 2 ns</a:t>
            </a:r>
          </a:p>
          <a:p>
            <a:pPr lvl="1" algn="l" rtl="0">
              <a:lnSpc>
                <a:spcPct val="100000"/>
              </a:lnSpc>
            </a:pPr>
            <a:r>
              <a:rPr lang="en-GB" dirty="0"/>
              <a:t>LI On-Chip 4 ns;	~</a:t>
            </a:r>
            <a:r>
              <a:rPr lang="en-GB" dirty="0" err="1"/>
              <a:t>kB</a:t>
            </a:r>
            <a:endParaRPr lang="en-GB" dirty="0"/>
          </a:p>
          <a:p>
            <a:pPr lvl="1" algn="l" rtl="0">
              <a:lnSpc>
                <a:spcPct val="100000"/>
              </a:lnSpc>
            </a:pPr>
            <a:r>
              <a:rPr lang="en-GB" dirty="0"/>
              <a:t>L2 On-Chip 5 ns;	~MB</a:t>
            </a:r>
          </a:p>
          <a:p>
            <a:pPr lvl="1" algn="l" rtl="0">
              <a:lnSpc>
                <a:spcPct val="100000"/>
              </a:lnSpc>
            </a:pPr>
            <a:r>
              <a:rPr lang="en-GB" dirty="0"/>
              <a:t>L3 Off-Chip 30ns</a:t>
            </a:r>
          </a:p>
          <a:p>
            <a:pPr lvl="1" algn="l" rtl="0">
              <a:lnSpc>
                <a:spcPct val="100000"/>
              </a:lnSpc>
            </a:pPr>
            <a:r>
              <a:rPr lang="en-GB" dirty="0"/>
              <a:t>Memory 220ns;	~GB</a:t>
            </a:r>
          </a:p>
          <a:p>
            <a:pPr lvl="1" algn="l" rtl="0">
              <a:lnSpc>
                <a:spcPct val="100000"/>
              </a:lnSpc>
            </a:pPr>
            <a:r>
              <a:rPr lang="en-GB" dirty="0"/>
              <a:t>Hard Disk 10ms;	~+100GB</a:t>
            </a:r>
          </a:p>
          <a:p>
            <a:pPr algn="l" rtl="0">
              <a:lnSpc>
                <a:spcPct val="100000"/>
              </a:lnSpc>
              <a:buFont typeface="Arial" charset="0"/>
              <a:buNone/>
            </a:pPr>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78849" name="Rectangle 1"/>
          <p:cNvSpPr>
            <a:spLocks noGrp="1" noChangeArrowheads="1"/>
          </p:cNvSpPr>
          <p:nvPr>
            <p:ph type="title"/>
          </p:nvPr>
        </p:nvSpPr>
        <p:spPr>
          <a:xfrm>
            <a:off x="457200" y="319088"/>
            <a:ext cx="8229600" cy="1143000"/>
          </a:xfrm>
          <a:ln/>
        </p:spPr>
        <p:txBody>
          <a:bodyPr lIns="0" tIns="0" rIns="0" bIns="0"/>
          <a:lstStyle/>
          <a:p>
            <a:endParaRPr lang="en-US"/>
          </a:p>
        </p:txBody>
      </p:sp>
      <p:sp>
        <p:nvSpPr>
          <p:cNvPr id="78850" name="Rectangle 2"/>
          <p:cNvSpPr>
            <a:spLocks noGrp="1" noChangeArrowheads="1"/>
          </p:cNvSpPr>
          <p:nvPr>
            <p:ph type="body" idx="1"/>
          </p:nvPr>
        </p:nvSpPr>
        <p:spPr>
          <a:xfrm>
            <a:off x="457200" y="1600200"/>
            <a:ext cx="8382000" cy="4525963"/>
          </a:xfrm>
          <a:ln/>
        </p:spPr>
        <p:txBody>
          <a:bodyPr/>
          <a:lstStyle/>
          <a:p>
            <a:pPr algn="l" rtl="0">
              <a:lnSpc>
                <a:spcPct val="80000"/>
              </a:lnSpc>
              <a:spcBef>
                <a:spcPts val="700"/>
              </a:spcBef>
            </a:pPr>
            <a:r>
              <a:rPr lang="en-GB" sz="2800"/>
              <a:t>Motivation</a:t>
            </a:r>
          </a:p>
          <a:p>
            <a:pPr algn="l" rtl="0">
              <a:lnSpc>
                <a:spcPct val="80000"/>
              </a:lnSpc>
              <a:spcBef>
                <a:spcPts val="700"/>
              </a:spcBef>
            </a:pPr>
            <a:r>
              <a:rPr lang="en-GB" sz="2800"/>
              <a:t>Basic terms</a:t>
            </a:r>
          </a:p>
          <a:p>
            <a:pPr algn="l" rtl="0">
              <a:lnSpc>
                <a:spcPct val="80000"/>
              </a:lnSpc>
              <a:spcBef>
                <a:spcPts val="700"/>
              </a:spcBef>
            </a:pPr>
            <a:r>
              <a:rPr lang="en-GB" sz="2800"/>
              <a:t>Methods of Parallelization</a:t>
            </a:r>
          </a:p>
          <a:p>
            <a:pPr algn="l" rtl="0">
              <a:lnSpc>
                <a:spcPct val="80000"/>
              </a:lnSpc>
              <a:spcBef>
                <a:spcPts val="700"/>
              </a:spcBef>
            </a:pPr>
            <a:r>
              <a:rPr lang="en-GB" sz="2800"/>
              <a:t>Examples</a:t>
            </a:r>
          </a:p>
          <a:p>
            <a:pPr algn="l" rtl="0">
              <a:lnSpc>
                <a:spcPct val="80000"/>
              </a:lnSpc>
              <a:spcBef>
                <a:spcPts val="700"/>
              </a:spcBef>
            </a:pPr>
            <a:r>
              <a:rPr lang="en-GB" sz="2800"/>
              <a:t>Profiling, Benchmarking and Performance Tuning</a:t>
            </a:r>
          </a:p>
          <a:p>
            <a:pPr algn="l" rtl="0">
              <a:lnSpc>
                <a:spcPct val="80000"/>
              </a:lnSpc>
              <a:buClr>
                <a:srgbClr val="333399"/>
              </a:buClr>
            </a:pPr>
            <a:r>
              <a:rPr lang="en-GB" b="1">
                <a:solidFill>
                  <a:srgbClr val="333399"/>
                </a:solidFill>
              </a:rPr>
              <a:t>Common H/W</a:t>
            </a:r>
          </a:p>
          <a:p>
            <a:pPr algn="l" rtl="0">
              <a:lnSpc>
                <a:spcPct val="80000"/>
              </a:lnSpc>
              <a:spcBef>
                <a:spcPts val="700"/>
              </a:spcBef>
            </a:pPr>
            <a:r>
              <a:rPr lang="en-GB" sz="2800"/>
              <a:t>Supercomputers</a:t>
            </a:r>
          </a:p>
          <a:p>
            <a:pPr algn="l" rtl="0">
              <a:lnSpc>
                <a:spcPct val="80000"/>
              </a:lnSpc>
              <a:spcBef>
                <a:spcPts val="700"/>
              </a:spcBef>
            </a:pPr>
            <a:r>
              <a:rPr lang="en-GB" sz="2800"/>
              <a:t>HTC and Condor</a:t>
            </a:r>
          </a:p>
          <a:p>
            <a:pPr algn="l" rtl="0">
              <a:lnSpc>
                <a:spcPct val="80000"/>
              </a:lnSpc>
              <a:spcBef>
                <a:spcPts val="700"/>
              </a:spcBef>
            </a:pPr>
            <a:r>
              <a:rPr lang="en-GB" sz="2800"/>
              <a:t>The Grid</a:t>
            </a:r>
          </a:p>
          <a:p>
            <a:pPr algn="l" rtl="0">
              <a:lnSpc>
                <a:spcPct val="80000"/>
              </a:lnSpc>
              <a:spcBef>
                <a:spcPts val="700"/>
              </a:spcBef>
            </a:pPr>
            <a:r>
              <a:rPr lang="en-GB" sz="2800"/>
              <a:t>Future trends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idx="11"/>
          </p:nvPr>
        </p:nvSpPr>
        <p:spPr/>
        <p:txBody>
          <a:bodyPr/>
          <a:lstStyle/>
          <a:p>
            <a:r>
              <a:rPr lang="en-GB"/>
              <a:t>Introduction to Parallel Processing</a:t>
            </a:r>
          </a:p>
        </p:txBody>
      </p:sp>
      <p:sp>
        <p:nvSpPr>
          <p:cNvPr id="79873"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t>Common H/W</a:t>
            </a:r>
          </a:p>
        </p:txBody>
      </p:sp>
      <p:sp>
        <p:nvSpPr>
          <p:cNvPr id="79874" name="Rectangle 2"/>
          <p:cNvSpPr>
            <a:spLocks noGrp="1" noChangeArrowheads="1"/>
          </p:cNvSpPr>
          <p:nvPr>
            <p:ph type="body" idx="1"/>
          </p:nvPr>
        </p:nvSpPr>
        <p:spPr>
          <a:xfrm>
            <a:off x="457200" y="1600200"/>
            <a:ext cx="4038600" cy="4525963"/>
          </a:xfrm>
          <a:ln/>
        </p:spPr>
        <p:txBody>
          <a:bodyPr/>
          <a:lstStyle/>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t>Clusters</a:t>
            </a:r>
          </a:p>
          <a:p>
            <a:pPr lvl="1" algn="l" rtl="0">
              <a:lnSpc>
                <a:spcPct val="10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a:t>Pizzas</a:t>
            </a:r>
          </a:p>
          <a:p>
            <a:pPr lvl="1" algn="l" rtl="0">
              <a:lnSpc>
                <a:spcPct val="10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smtClean="0"/>
              <a:t>Blades</a:t>
            </a:r>
          </a:p>
          <a:p>
            <a:pPr lvl="1" algn="l" rtl="0">
              <a:lnSpc>
                <a:spcPct val="10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smtClean="0"/>
              <a:t>GPGPUs</a:t>
            </a:r>
            <a:endParaRPr lang="en-GB" sz="2400" dirty="0"/>
          </a:p>
          <a:p>
            <a:pPr algn="l" rtl="0">
              <a:lnSpc>
                <a:spcPct val="100000"/>
              </a:lnSpc>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800" dirty="0"/>
          </a:p>
        </p:txBody>
      </p:sp>
      <p:pic>
        <p:nvPicPr>
          <p:cNvPr id="79875" name="Picture 3"/>
          <p:cNvPicPr>
            <a:picLocks noChangeAspect="1" noChangeArrowheads="1"/>
          </p:cNvPicPr>
          <p:nvPr/>
        </p:nvPicPr>
        <p:blipFill>
          <a:blip r:embed="rId3" cstate="print"/>
          <a:srcRect/>
          <a:stretch>
            <a:fillRect/>
          </a:stretch>
        </p:blipFill>
        <p:spPr bwMode="auto">
          <a:xfrm>
            <a:off x="2667000" y="1676400"/>
            <a:ext cx="5715000" cy="428625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6"/>
          <p:cNvSpPr>
            <a:spLocks noGrp="1"/>
          </p:cNvSpPr>
          <p:nvPr>
            <p:ph type="ftr" idx="11"/>
          </p:nvPr>
        </p:nvSpPr>
        <p:spPr/>
        <p:txBody>
          <a:bodyPr/>
          <a:lstStyle/>
          <a:p>
            <a:r>
              <a:rPr lang="en-GB"/>
              <a:t>Introduction to Parallel Processing</a:t>
            </a:r>
          </a:p>
        </p:txBody>
      </p:sp>
      <p:sp>
        <p:nvSpPr>
          <p:cNvPr id="80897"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“Pizzas”</a:t>
            </a:r>
          </a:p>
        </p:txBody>
      </p:sp>
      <p:pic>
        <p:nvPicPr>
          <p:cNvPr id="80898" name="Picture 2"/>
          <p:cNvPicPr>
            <a:picLocks noChangeAspect="1" noChangeArrowheads="1"/>
          </p:cNvPicPr>
          <p:nvPr/>
        </p:nvPicPr>
        <p:blipFill>
          <a:blip r:embed="rId3" cstate="print"/>
          <a:srcRect/>
          <a:stretch>
            <a:fillRect/>
          </a:stretch>
        </p:blipFill>
        <p:spPr bwMode="auto">
          <a:xfrm>
            <a:off x="0" y="1505158"/>
            <a:ext cx="4915422" cy="2609642"/>
          </a:xfrm>
          <a:prstGeom prst="rect">
            <a:avLst/>
          </a:prstGeom>
          <a:noFill/>
          <a:ln w="9525">
            <a:noFill/>
            <a:round/>
            <a:headEnd/>
            <a:tailEnd/>
          </a:ln>
          <a:effectLst/>
        </p:spPr>
      </p:pic>
      <p:pic>
        <p:nvPicPr>
          <p:cNvPr id="80899" name="Picture 3"/>
          <p:cNvPicPr>
            <a:picLocks noChangeAspect="1" noChangeArrowheads="1"/>
          </p:cNvPicPr>
          <p:nvPr/>
        </p:nvPicPr>
        <p:blipFill>
          <a:blip r:embed="rId4" cstate="print"/>
          <a:srcRect/>
          <a:stretch>
            <a:fillRect/>
          </a:stretch>
        </p:blipFill>
        <p:spPr bwMode="auto">
          <a:xfrm>
            <a:off x="4800600" y="1371600"/>
            <a:ext cx="4106091" cy="2490788"/>
          </a:xfrm>
          <a:prstGeom prst="rect">
            <a:avLst/>
          </a:prstGeom>
          <a:noFill/>
          <a:ln w="9525">
            <a:noFill/>
            <a:round/>
            <a:headEnd/>
            <a:tailEnd/>
          </a:ln>
          <a:effectLst/>
        </p:spPr>
      </p:pic>
      <p:sp>
        <p:nvSpPr>
          <p:cNvPr id="80900" name="Text Box 4"/>
          <p:cNvSpPr txBox="1">
            <a:spLocks noChangeArrowheads="1"/>
          </p:cNvSpPr>
          <p:nvPr/>
        </p:nvSpPr>
        <p:spPr bwMode="auto">
          <a:xfrm>
            <a:off x="609600" y="4038600"/>
            <a:ext cx="3505200" cy="368300"/>
          </a:xfrm>
          <a:prstGeom prst="rect">
            <a:avLst/>
          </a:prstGeom>
          <a:noFill/>
          <a:ln w="9525">
            <a:noFill/>
            <a:round/>
            <a:headEnd/>
            <a:tailEnd/>
          </a:ln>
          <a:effectLst/>
        </p:spPr>
        <p:txBody>
          <a:bodyPr lIns="90000" tIns="46800" rIns="90000" bIns="46800">
            <a:spAutoFit/>
          </a:bodyPr>
          <a:lstStyle/>
          <a:p>
            <a:pPr algn="l" rtl="0">
              <a:lnSpc>
                <a:spcPct val="100000"/>
              </a:lnSpc>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Tatung Dual Opteron</a:t>
            </a:r>
          </a:p>
        </p:txBody>
      </p:sp>
      <p:sp>
        <p:nvSpPr>
          <p:cNvPr id="80901" name="Text Box 5"/>
          <p:cNvSpPr txBox="1">
            <a:spLocks noChangeArrowheads="1"/>
          </p:cNvSpPr>
          <p:nvPr/>
        </p:nvSpPr>
        <p:spPr bwMode="auto">
          <a:xfrm>
            <a:off x="4724400" y="4038600"/>
            <a:ext cx="4419600" cy="368300"/>
          </a:xfrm>
          <a:prstGeom prst="rect">
            <a:avLst/>
          </a:prstGeom>
          <a:noFill/>
          <a:ln w="9525">
            <a:noFill/>
            <a:round/>
            <a:headEnd/>
            <a:tailEnd/>
          </a:ln>
          <a:effectLst/>
        </p:spPr>
        <p:txBody>
          <a:bodyPr lIns="90000" tIns="46800" rIns="90000" bIns="46800">
            <a:spAutoFit/>
          </a:bodyPr>
          <a:lstStyle/>
          <a:p>
            <a:pPr algn="l" rtl="0">
              <a:lnSpc>
                <a:spcPct val="100000"/>
              </a:lnSpc>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Tyan 2881 dual Opteron board</a:t>
            </a:r>
          </a:p>
        </p:txBody>
      </p:sp>
      <p:pic>
        <p:nvPicPr>
          <p:cNvPr id="80902" name="Picture 6"/>
          <p:cNvPicPr>
            <a:picLocks noChangeAspect="1" noChangeArrowheads="1"/>
          </p:cNvPicPr>
          <p:nvPr/>
        </p:nvPicPr>
        <p:blipFill>
          <a:blip r:embed="rId5" cstate="print"/>
          <a:srcRect/>
          <a:stretch>
            <a:fillRect/>
          </a:stretch>
        </p:blipFill>
        <p:spPr bwMode="auto">
          <a:xfrm>
            <a:off x="4038600" y="4648200"/>
            <a:ext cx="1098550" cy="12192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81921"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Blades</a:t>
            </a:r>
            <a:r>
              <a:rPr lang="en-GB" dirty="0"/>
              <a:t>	</a:t>
            </a:r>
          </a:p>
        </p:txBody>
      </p:sp>
      <p:pic>
        <p:nvPicPr>
          <p:cNvPr id="81922" name="Picture 2"/>
          <p:cNvPicPr>
            <a:picLocks noChangeAspect="1" noChangeArrowheads="1"/>
          </p:cNvPicPr>
          <p:nvPr/>
        </p:nvPicPr>
        <p:blipFill>
          <a:blip r:embed="rId3" cstate="print"/>
          <a:srcRect/>
          <a:stretch>
            <a:fillRect/>
          </a:stretch>
        </p:blipFill>
        <p:spPr bwMode="auto">
          <a:xfrm>
            <a:off x="423863" y="2971800"/>
            <a:ext cx="8720137" cy="2752725"/>
          </a:xfrm>
          <a:prstGeom prst="rect">
            <a:avLst/>
          </a:prstGeom>
          <a:noFill/>
          <a:ln w="9525">
            <a:noFill/>
            <a:round/>
            <a:headEnd/>
            <a:tailEnd/>
          </a:ln>
          <a:effectLst/>
        </p:spPr>
      </p:pic>
      <p:sp>
        <p:nvSpPr>
          <p:cNvPr id="81923" name="Text Box 3"/>
          <p:cNvSpPr txBox="1">
            <a:spLocks noChangeArrowheads="1"/>
          </p:cNvSpPr>
          <p:nvPr/>
        </p:nvSpPr>
        <p:spPr bwMode="auto">
          <a:xfrm>
            <a:off x="2727325" y="1484313"/>
            <a:ext cx="184150" cy="366712"/>
          </a:xfrm>
          <a:prstGeom prst="rect">
            <a:avLst/>
          </a:prstGeom>
          <a:noFill/>
          <a:ln w="9525">
            <a:noFill/>
            <a:round/>
            <a:headEnd/>
            <a:tailEnd/>
          </a:ln>
          <a:effectLst/>
        </p:spPr>
        <p:txBody>
          <a:bodyPr wrap="none" anchor="ctr"/>
          <a:lstStyle/>
          <a:p>
            <a:endParaRPr lang="en-US"/>
          </a:p>
        </p:txBody>
      </p:sp>
      <p:sp>
        <p:nvSpPr>
          <p:cNvPr id="81924" name="Text Box 4"/>
          <p:cNvSpPr txBox="1">
            <a:spLocks noChangeArrowheads="1"/>
          </p:cNvSpPr>
          <p:nvPr/>
        </p:nvSpPr>
        <p:spPr bwMode="auto">
          <a:xfrm>
            <a:off x="762000" y="1295400"/>
            <a:ext cx="7543800" cy="1362075"/>
          </a:xfrm>
          <a:prstGeom prst="rect">
            <a:avLst/>
          </a:prstGeom>
          <a:noFill/>
          <a:ln w="9525">
            <a:noFill/>
            <a:round/>
            <a:headEnd/>
            <a:tailEnd/>
          </a:ln>
          <a:effectLst/>
        </p:spPr>
        <p:txBody>
          <a:bodyPr lIns="90000" tIns="46800" rIns="90000" bIns="46800">
            <a:spAutoFit/>
          </a:bodyPr>
          <a:lstStyle/>
          <a:p>
            <a:pPr algn="l" rtl="0">
              <a:lnSpc>
                <a:spcPct val="100000"/>
              </a:lnSpc>
              <a:spcBef>
                <a:spcPts val="6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4U, holding up to 8 server blades.</a:t>
            </a:r>
          </a:p>
          <a:p>
            <a:pPr algn="l" rtl="0">
              <a:lnSpc>
                <a:spcPct val="100000"/>
              </a:lnSpc>
              <a:spcBef>
                <a:spcPts val="6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dual XEON/XEON w/z EM64T/Opteron</a:t>
            </a:r>
          </a:p>
          <a:p>
            <a:pPr algn="l" rtl="0">
              <a:lnSpc>
                <a:spcPct val="100000"/>
              </a:lnSpc>
              <a:spcBef>
                <a:spcPts val="6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000000"/>
                </a:solidFill>
              </a:rPr>
              <a:t>PCI-X, built-in KVM switch and GbE/FE switch, hot swappable 6+1 redundant power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9217" name="Rectangle 1"/>
          <p:cNvSpPr>
            <a:spLocks noGrp="1" noChangeArrowheads="1"/>
          </p:cNvSpPr>
          <p:nvPr>
            <p:ph type="title"/>
          </p:nvPr>
        </p:nvSpPr>
        <p:spPr>
          <a:xfrm>
            <a:off x="457200" y="128588"/>
            <a:ext cx="8229600" cy="14351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t>The Demand for Computational Speed</a:t>
            </a:r>
          </a:p>
        </p:txBody>
      </p:sp>
      <p:sp>
        <p:nvSpPr>
          <p:cNvPr id="9218" name="Rectangle 2"/>
          <p:cNvSpPr>
            <a:spLocks noGrp="1" noChangeArrowheads="1"/>
          </p:cNvSpPr>
          <p:nvPr>
            <p:ph type="body" idx="1"/>
          </p:nvPr>
        </p:nvSpPr>
        <p:spPr>
          <a:xfrm>
            <a:off x="457200" y="1600200"/>
            <a:ext cx="8229600" cy="4525963"/>
          </a:xfrm>
          <a:ln/>
        </p:spPr>
        <p:txBody>
          <a:bodyPr/>
          <a:lstStyle/>
          <a:p>
            <a:pPr algn="l" rtl="0">
              <a:lnSpc>
                <a:spcPct val="100000"/>
              </a:lnSpc>
              <a:buFont typeface="Arial"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	Continual demand for </a:t>
            </a:r>
            <a:r>
              <a:rPr lang="en-GB" dirty="0">
                <a:solidFill>
                  <a:srgbClr val="FFC000"/>
                </a:solidFill>
              </a:rPr>
              <a:t>greater computational speed</a:t>
            </a:r>
            <a:r>
              <a:rPr lang="en-GB" dirty="0"/>
              <a:t> from a computer system than is currently possible. Areas requiring great computational speed include </a:t>
            </a:r>
            <a:r>
              <a:rPr lang="en-GB" b="1" u="sng" dirty="0"/>
              <a:t>numerical </a:t>
            </a:r>
            <a:r>
              <a:rPr lang="en-GB" b="1" u="sng" dirty="0" err="1"/>
              <a:t>modeling</a:t>
            </a:r>
            <a:r>
              <a:rPr lang="en-GB" b="1" u="sng" dirty="0"/>
              <a:t> and simulation of scientific and engineering problems</a:t>
            </a:r>
            <a:r>
              <a:rPr lang="en-GB" dirty="0"/>
              <a:t>. Computations must be completed within a “</a:t>
            </a:r>
            <a:r>
              <a:rPr lang="en-GB" b="1" dirty="0">
                <a:effectLst>
                  <a:outerShdw blurRad="38100" dist="38100" dir="2700000" algn="tl">
                    <a:srgbClr val="000000">
                      <a:alpha val="43137"/>
                    </a:srgbClr>
                  </a:outerShdw>
                </a:effectLst>
              </a:rPr>
              <a:t>reasonable</a:t>
            </a:r>
            <a:r>
              <a:rPr lang="en-GB" dirty="0"/>
              <a:t>” time period.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smtClean="0"/>
              <a:t>GPGPU</a:t>
            </a:r>
            <a:endParaRPr lang="en-US" b="1" dirty="0"/>
          </a:p>
        </p:txBody>
      </p:sp>
      <p:sp>
        <p:nvSpPr>
          <p:cNvPr id="4" name="Date Placeholder 3"/>
          <p:cNvSpPr>
            <a:spLocks noGrp="1"/>
          </p:cNvSpPr>
          <p:nvPr>
            <p:ph type="dt" idx="4294967295"/>
          </p:nvPr>
        </p:nvSpPr>
        <p:spPr>
          <a:xfrm>
            <a:off x="6324600" y="6245225"/>
            <a:ext cx="2360613" cy="474663"/>
          </a:xfrm>
          <a:prstGeom prst="rect">
            <a:avLst/>
          </a:prstGeom>
        </p:spPr>
        <p:txBody>
          <a:bodyPr/>
          <a:lstStyle/>
          <a:p>
            <a:r>
              <a:rPr lang="en-GB" dirty="0" smtClean="0"/>
              <a:t>March 2010 Lecture #1</a:t>
            </a:r>
            <a:endParaRPr lang="en-GB" dirty="0"/>
          </a:p>
        </p:txBody>
      </p:sp>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dirty="0" smtClean="0"/>
              <a:t>Introduction to Parallel Processing</a:t>
            </a:r>
          </a:p>
        </p:txBody>
      </p:sp>
      <p:pic>
        <p:nvPicPr>
          <p:cNvPr id="81922" name="Picture 2"/>
          <p:cNvPicPr>
            <a:picLocks noChangeAspect="1" noChangeArrowheads="1"/>
          </p:cNvPicPr>
          <p:nvPr/>
        </p:nvPicPr>
        <p:blipFill>
          <a:blip r:embed="rId2" cstate="print"/>
          <a:srcRect/>
          <a:stretch>
            <a:fillRect/>
          </a:stretch>
        </p:blipFill>
        <p:spPr bwMode="auto">
          <a:xfrm>
            <a:off x="1371600" y="1676400"/>
            <a:ext cx="6337090" cy="43927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idx="11"/>
          </p:nvPr>
        </p:nvSpPr>
        <p:spPr/>
        <p:txBody>
          <a:bodyPr/>
          <a:lstStyle/>
          <a:p>
            <a:r>
              <a:rPr lang="en-GB" smtClean="0"/>
              <a:t>Introduction to Parallel Processing</a:t>
            </a:r>
          </a:p>
          <a:p>
            <a:r>
              <a:rPr lang="en-GB" smtClean="0"/>
              <a:t>PP2010B</a:t>
            </a:r>
            <a:endParaRPr lang="en-GB"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860" y="1"/>
            <a:ext cx="61069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13673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6"/>
          <p:cNvSpPr>
            <a:spLocks noGrp="1"/>
          </p:cNvSpPr>
          <p:nvPr>
            <p:ph type="ftr" idx="11"/>
          </p:nvPr>
        </p:nvSpPr>
        <p:spPr/>
        <p:txBody>
          <a:bodyPr/>
          <a:lstStyle/>
          <a:p>
            <a:r>
              <a:rPr lang="en-GB"/>
              <a:t>Introduction to Parallel Processing</a:t>
            </a:r>
          </a:p>
        </p:txBody>
      </p:sp>
      <p:sp>
        <p:nvSpPr>
          <p:cNvPr id="82945"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Top of the line Networking</a:t>
            </a:r>
          </a:p>
        </p:txBody>
      </p:sp>
      <p:sp>
        <p:nvSpPr>
          <p:cNvPr id="82946" name="Rectangle 2"/>
          <p:cNvSpPr>
            <a:spLocks noGrp="1" noChangeArrowheads="1"/>
          </p:cNvSpPr>
          <p:nvPr>
            <p:ph type="body" idx="1"/>
          </p:nvPr>
        </p:nvSpPr>
        <p:spPr>
          <a:xfrm>
            <a:off x="457200" y="1600200"/>
            <a:ext cx="8229600" cy="1905000"/>
          </a:xfrm>
          <a:ln/>
        </p:spPr>
        <p:txBody>
          <a:bodyPr/>
          <a:lstStyle/>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dirty="0"/>
              <a:t>Mellanox</a:t>
            </a:r>
            <a:r>
              <a:rPr lang="en-GB" sz="2800" dirty="0"/>
              <a:t> </a:t>
            </a:r>
            <a:r>
              <a:rPr lang="en-GB" sz="2800" dirty="0" smtClean="0"/>
              <a:t>Infiniband</a:t>
            </a:r>
          </a:p>
          <a:p>
            <a:pPr lvl="1" algn="l" rtl="0">
              <a:lnSpc>
                <a:spcPct val="100000"/>
              </a:lnSpc>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smtClean="0"/>
              <a:t>Server to Server 40Gps (QDR)</a:t>
            </a:r>
            <a:endParaRPr lang="en-GB" sz="2400" dirty="0"/>
          </a:p>
          <a:p>
            <a:pPr lvl="1" algn="l" rtl="0">
              <a:lnSpc>
                <a:spcPct val="10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smtClean="0"/>
              <a:t>Switch </a:t>
            </a:r>
            <a:r>
              <a:rPr lang="en-GB" sz="2400" dirty="0"/>
              <a:t>to </a:t>
            </a:r>
            <a:r>
              <a:rPr lang="en-GB" sz="2400" dirty="0" smtClean="0"/>
              <a:t>Switch:60Gbps</a:t>
            </a:r>
          </a:p>
          <a:p>
            <a:pPr lvl="1" algn="l" rtl="0">
              <a:lnSpc>
                <a:spcPct val="10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400" dirty="0" smtClean="0"/>
              <a:t>~1micro-second </a:t>
            </a:r>
            <a:r>
              <a:rPr lang="en-GB" sz="2400" b="1" dirty="0" smtClean="0"/>
              <a:t>latency</a:t>
            </a:r>
            <a:endParaRPr lang="en-GB" sz="2400" b="1" dirty="0"/>
          </a:p>
          <a:p>
            <a:pPr lvl="1" algn="l" rtl="0">
              <a:lnSpc>
                <a:spcPct val="10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400" dirty="0"/>
          </a:p>
        </p:txBody>
      </p:sp>
      <p:pic>
        <p:nvPicPr>
          <p:cNvPr id="82947" name="Picture 3"/>
          <p:cNvPicPr>
            <a:picLocks noChangeAspect="1" noChangeArrowheads="1"/>
          </p:cNvPicPr>
          <p:nvPr/>
        </p:nvPicPr>
        <p:blipFill>
          <a:blip r:embed="rId3" cstate="print"/>
          <a:srcRect/>
          <a:stretch>
            <a:fillRect/>
          </a:stretch>
        </p:blipFill>
        <p:spPr bwMode="auto">
          <a:xfrm>
            <a:off x="762000" y="4419600"/>
            <a:ext cx="1892145" cy="1830388"/>
          </a:xfrm>
          <a:prstGeom prst="rect">
            <a:avLst/>
          </a:prstGeom>
          <a:noFill/>
          <a:ln w="9525">
            <a:noFill/>
            <a:round/>
            <a:headEnd/>
            <a:tailEnd/>
          </a:ln>
          <a:effectLst/>
        </p:spPr>
      </p:pic>
      <p:pic>
        <p:nvPicPr>
          <p:cNvPr id="82948" name="Picture 4"/>
          <p:cNvPicPr>
            <a:picLocks noChangeAspect="1" noChangeArrowheads="1"/>
          </p:cNvPicPr>
          <p:nvPr/>
        </p:nvPicPr>
        <p:blipFill>
          <a:blip r:embed="rId4" cstate="print"/>
          <a:srcRect/>
          <a:stretch>
            <a:fillRect/>
          </a:stretch>
        </p:blipFill>
        <p:spPr bwMode="auto">
          <a:xfrm>
            <a:off x="3200400" y="3048000"/>
            <a:ext cx="2886075" cy="2570163"/>
          </a:xfrm>
          <a:prstGeom prst="rect">
            <a:avLst/>
          </a:prstGeom>
          <a:noFill/>
          <a:ln w="9525">
            <a:noFill/>
            <a:round/>
            <a:headEnd/>
            <a:tailEnd/>
          </a:ln>
          <a:effectLst/>
        </p:spPr>
      </p:pic>
      <p:pic>
        <p:nvPicPr>
          <p:cNvPr id="82949" name="Picture 5"/>
          <p:cNvPicPr>
            <a:picLocks noChangeAspect="1" noChangeArrowheads="1"/>
          </p:cNvPicPr>
          <p:nvPr/>
        </p:nvPicPr>
        <p:blipFill>
          <a:blip r:embed="rId5" cstate="print"/>
          <a:srcRect/>
          <a:stretch>
            <a:fillRect/>
          </a:stretch>
        </p:blipFill>
        <p:spPr bwMode="auto">
          <a:xfrm>
            <a:off x="7010400" y="1295400"/>
            <a:ext cx="1752600" cy="865188"/>
          </a:xfrm>
          <a:prstGeom prst="rect">
            <a:avLst/>
          </a:prstGeom>
          <a:noFill/>
          <a:ln w="9525">
            <a:noFill/>
            <a:round/>
            <a:headEnd/>
            <a:tailEnd/>
          </a:ln>
          <a:effectLst/>
        </p:spPr>
      </p:pic>
      <p:pic>
        <p:nvPicPr>
          <p:cNvPr id="82951" name="Picture 7"/>
          <p:cNvPicPr>
            <a:picLocks noChangeAspect="1" noChangeArrowheads="1"/>
          </p:cNvPicPr>
          <p:nvPr/>
        </p:nvPicPr>
        <p:blipFill>
          <a:blip r:embed="rId6" cstate="print"/>
          <a:srcRect/>
          <a:stretch>
            <a:fillRect/>
          </a:stretch>
        </p:blipFill>
        <p:spPr bwMode="auto">
          <a:xfrm>
            <a:off x="5638800" y="5181600"/>
            <a:ext cx="3124200" cy="1073150"/>
          </a:xfrm>
          <a:prstGeom prst="rect">
            <a:avLst/>
          </a:prstGeom>
          <a:noFill/>
          <a:ln w="9525">
            <a:noFill/>
            <a:round/>
            <a:headEnd/>
            <a:tailEnd/>
          </a:ln>
          <a:effectLst/>
        </p:spPr>
      </p:pic>
      <p:sp>
        <p:nvSpPr>
          <p:cNvPr id="11" name="Right Brace 10"/>
          <p:cNvSpPr/>
          <p:nvPr/>
        </p:nvSpPr>
        <p:spPr bwMode="auto">
          <a:xfrm>
            <a:off x="5562600" y="2057400"/>
            <a:ext cx="304800" cy="9144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457200" rtl="1" eaLnBrk="1" fontAlgn="base" latinLnBrk="0" hangingPunct="1">
              <a:lnSpc>
                <a:spcPct val="93000"/>
              </a:lnSpc>
              <a:spcBef>
                <a:spcPct val="0"/>
              </a:spcBef>
              <a:spcAft>
                <a:spcPct val="0"/>
              </a:spcAft>
              <a:buClr>
                <a:srgbClr val="000000"/>
              </a:buClr>
              <a:buSzPct val="100000"/>
              <a:buFont typeface="Arial" charset="0"/>
              <a:buNone/>
              <a:tabLst/>
            </a:pPr>
            <a:endParaRPr kumimoji="0" lang="en-US" sz="1800" b="0" i="0" u="none" strike="noStrike" cap="none" normalizeH="0" baseline="0" smtClean="0">
              <a:ln>
                <a:noFill/>
              </a:ln>
              <a:solidFill>
                <a:schemeClr val="bg1"/>
              </a:solidFill>
              <a:effectLst/>
              <a:latin typeface="Arial" charset="0"/>
              <a:cs typeface="Arial" charset="0"/>
            </a:endParaRPr>
          </a:p>
        </p:txBody>
      </p:sp>
      <p:sp>
        <p:nvSpPr>
          <p:cNvPr id="12" name="TextBox 11"/>
          <p:cNvSpPr txBox="1"/>
          <p:nvPr/>
        </p:nvSpPr>
        <p:spPr>
          <a:xfrm>
            <a:off x="5867400" y="2286000"/>
            <a:ext cx="1371600" cy="349968"/>
          </a:xfrm>
          <a:prstGeom prst="rect">
            <a:avLst/>
          </a:prstGeom>
          <a:noFill/>
        </p:spPr>
        <p:txBody>
          <a:bodyPr wrap="square" rtlCol="0">
            <a:spAutoFit/>
          </a:bodyPr>
          <a:lstStyle/>
          <a:p>
            <a:pPr algn="l"/>
            <a:r>
              <a:rPr lang="en-US" dirty="0" smtClean="0">
                <a:solidFill>
                  <a:schemeClr val="accent6"/>
                </a:solidFill>
              </a:rPr>
              <a:t>Bandwidth</a:t>
            </a:r>
            <a:endParaRPr lang="en-US" dirty="0">
              <a:solidFill>
                <a:schemeClr val="accent6"/>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idx="4294967295"/>
          </p:nvPr>
        </p:nvSpPr>
        <p:spPr>
          <a:xfrm>
            <a:off x="2895600" y="6245225"/>
            <a:ext cx="3351213" cy="474663"/>
          </a:xfrm>
          <a:prstGeom prst="rect">
            <a:avLst/>
          </a:prstGeom>
        </p:spPr>
        <p:txBody>
          <a:bodyPr/>
          <a:lstStyle/>
          <a:p>
            <a:r>
              <a:rPr lang="en-GB" smtClean="0"/>
              <a:t>Introduction to Parallel Processing</a:t>
            </a:r>
            <a:endParaRPr lang="en-GB"/>
          </a:p>
        </p:txBody>
      </p:sp>
      <p:pic>
        <p:nvPicPr>
          <p:cNvPr id="83970" name="Picture 2"/>
          <p:cNvPicPr>
            <a:picLocks noChangeAspect="1" noChangeArrowheads="1"/>
          </p:cNvPicPr>
          <p:nvPr/>
        </p:nvPicPr>
        <p:blipFill>
          <a:blip r:embed="rId2" cstate="print"/>
          <a:srcRect/>
          <a:stretch>
            <a:fillRect/>
          </a:stretch>
        </p:blipFill>
        <p:spPr bwMode="auto">
          <a:xfrm>
            <a:off x="4343400" y="1447800"/>
            <a:ext cx="4800600" cy="4521113"/>
          </a:xfrm>
          <a:prstGeom prst="rect">
            <a:avLst/>
          </a:prstGeom>
          <a:noFill/>
          <a:ln w="9525">
            <a:noFill/>
            <a:miter lim="800000"/>
            <a:headEnd/>
            <a:tailEnd/>
          </a:ln>
        </p:spPr>
      </p:pic>
      <p:sp>
        <p:nvSpPr>
          <p:cNvPr id="8" name="Title 7"/>
          <p:cNvSpPr>
            <a:spLocks noGrp="1"/>
          </p:cNvSpPr>
          <p:nvPr>
            <p:ph type="title"/>
          </p:nvPr>
        </p:nvSpPr>
        <p:spPr>
          <a:xfrm>
            <a:off x="304801" y="762000"/>
            <a:ext cx="4876800" cy="3657600"/>
          </a:xfrm>
        </p:spPr>
        <p:txBody>
          <a:bodyPr/>
          <a:lstStyle/>
          <a:p>
            <a:pPr algn="l"/>
            <a:r>
              <a:rPr lang="en-US" sz="4000" b="1" dirty="0" smtClean="0"/>
              <a:t>IS5600 - 648-port 20 and 40Gb/s InfiniBand Chassis Switch</a:t>
            </a:r>
            <a:endParaRPr lang="en-US" sz="40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84993" name="Rectangle 1"/>
          <p:cNvSpPr>
            <a:spLocks noGrp="1" noChangeArrowheads="1"/>
          </p:cNvSpPr>
          <p:nvPr>
            <p:ph type="title"/>
          </p:nvPr>
        </p:nvSpPr>
        <p:spPr>
          <a:xfrm>
            <a:off x="457200" y="319088"/>
            <a:ext cx="8229600" cy="1143000"/>
          </a:xfrm>
          <a:ln/>
        </p:spPr>
        <p:txBody>
          <a:bodyPr lIns="0" tIns="0" rIns="0" bIns="0"/>
          <a:lstStyle/>
          <a:p>
            <a:endParaRPr lang="en-US"/>
          </a:p>
        </p:txBody>
      </p:sp>
      <p:sp>
        <p:nvSpPr>
          <p:cNvPr id="84994" name="Rectangle 2"/>
          <p:cNvSpPr>
            <a:spLocks noGrp="1" noChangeArrowheads="1"/>
          </p:cNvSpPr>
          <p:nvPr>
            <p:ph type="body" idx="1"/>
          </p:nvPr>
        </p:nvSpPr>
        <p:spPr>
          <a:xfrm>
            <a:off x="457200" y="1600200"/>
            <a:ext cx="8382000" cy="4525963"/>
          </a:xfrm>
          <a:ln/>
        </p:spPr>
        <p:txBody>
          <a:bodyPr/>
          <a:lstStyle/>
          <a:p>
            <a:pPr algn="l" rtl="0">
              <a:lnSpc>
                <a:spcPct val="80000"/>
              </a:lnSpc>
              <a:spcBef>
                <a:spcPts val="700"/>
              </a:spcBef>
            </a:pPr>
            <a:r>
              <a:rPr lang="en-GB" sz="2800"/>
              <a:t>Motivation</a:t>
            </a:r>
          </a:p>
          <a:p>
            <a:pPr algn="l" rtl="0">
              <a:lnSpc>
                <a:spcPct val="80000"/>
              </a:lnSpc>
              <a:spcBef>
                <a:spcPts val="700"/>
              </a:spcBef>
            </a:pPr>
            <a:r>
              <a:rPr lang="en-GB" sz="2800"/>
              <a:t>Basic terms</a:t>
            </a:r>
          </a:p>
          <a:p>
            <a:pPr algn="l" rtl="0">
              <a:lnSpc>
                <a:spcPct val="80000"/>
              </a:lnSpc>
              <a:spcBef>
                <a:spcPts val="700"/>
              </a:spcBef>
            </a:pPr>
            <a:r>
              <a:rPr lang="en-GB" sz="2800"/>
              <a:t>Methods of Parallelization</a:t>
            </a:r>
          </a:p>
          <a:p>
            <a:pPr algn="l" rtl="0">
              <a:lnSpc>
                <a:spcPct val="80000"/>
              </a:lnSpc>
              <a:spcBef>
                <a:spcPts val="700"/>
              </a:spcBef>
            </a:pPr>
            <a:r>
              <a:rPr lang="en-GB" sz="2800"/>
              <a:t>Examples</a:t>
            </a:r>
          </a:p>
          <a:p>
            <a:pPr algn="l" rtl="0">
              <a:lnSpc>
                <a:spcPct val="80000"/>
              </a:lnSpc>
              <a:spcBef>
                <a:spcPts val="700"/>
              </a:spcBef>
            </a:pPr>
            <a:r>
              <a:rPr lang="en-GB" sz="2800"/>
              <a:t>Profiling, Benchmarking and Performance Tuning</a:t>
            </a:r>
          </a:p>
          <a:p>
            <a:pPr algn="l" rtl="0">
              <a:lnSpc>
                <a:spcPct val="80000"/>
              </a:lnSpc>
              <a:spcBef>
                <a:spcPts val="700"/>
              </a:spcBef>
            </a:pPr>
            <a:r>
              <a:rPr lang="en-GB" sz="2800"/>
              <a:t>Common H/W</a:t>
            </a:r>
          </a:p>
          <a:p>
            <a:pPr algn="l" rtl="0">
              <a:lnSpc>
                <a:spcPct val="80000"/>
              </a:lnSpc>
              <a:buClr>
                <a:srgbClr val="333399"/>
              </a:buClr>
            </a:pPr>
            <a:r>
              <a:rPr lang="en-GB" b="1">
                <a:solidFill>
                  <a:srgbClr val="333399"/>
                </a:solidFill>
              </a:rPr>
              <a:t>Supercomputers</a:t>
            </a:r>
          </a:p>
          <a:p>
            <a:pPr algn="l" rtl="0">
              <a:lnSpc>
                <a:spcPct val="80000"/>
              </a:lnSpc>
              <a:spcBef>
                <a:spcPts val="700"/>
              </a:spcBef>
            </a:pPr>
            <a:r>
              <a:rPr lang="en-GB" sz="2800"/>
              <a:t>HTC and Condor</a:t>
            </a:r>
          </a:p>
          <a:p>
            <a:pPr algn="l" rtl="0">
              <a:lnSpc>
                <a:spcPct val="80000"/>
              </a:lnSpc>
              <a:spcBef>
                <a:spcPts val="700"/>
              </a:spcBef>
            </a:pPr>
            <a:r>
              <a:rPr lang="en-GB" sz="2800"/>
              <a:t>The Grid</a:t>
            </a:r>
          </a:p>
          <a:p>
            <a:pPr algn="l" rtl="0">
              <a:lnSpc>
                <a:spcPct val="80000"/>
              </a:lnSpc>
              <a:spcBef>
                <a:spcPts val="700"/>
              </a:spcBef>
            </a:pPr>
            <a:r>
              <a:rPr lang="en-GB" sz="2800"/>
              <a:t>Future trends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idx="11"/>
          </p:nvPr>
        </p:nvSpPr>
        <p:spPr/>
        <p:txBody>
          <a:bodyPr/>
          <a:lstStyle/>
          <a:p>
            <a:r>
              <a:rPr lang="en-GB"/>
              <a:t>Introduction to Parallel Processing</a:t>
            </a:r>
          </a:p>
        </p:txBody>
      </p:sp>
      <p:sp>
        <p:nvSpPr>
          <p:cNvPr id="86017"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Supercomputers</a:t>
            </a:r>
          </a:p>
        </p:txBody>
      </p:sp>
      <p:sp>
        <p:nvSpPr>
          <p:cNvPr id="86018" name="Rectangle 2"/>
          <p:cNvSpPr>
            <a:spLocks noGrp="1" noChangeArrowheads="1"/>
          </p:cNvSpPr>
          <p:nvPr>
            <p:ph type="body" idx="1"/>
          </p:nvPr>
        </p:nvSpPr>
        <p:spPr>
          <a:xfrm>
            <a:off x="457200" y="1600200"/>
            <a:ext cx="4038600" cy="4525963"/>
          </a:xfrm>
          <a:ln/>
        </p:spPr>
        <p:txBody>
          <a:bodyPr/>
          <a:lstStyle/>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The Top 10</a:t>
            </a:r>
          </a:p>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a:t>The Top 500</a:t>
            </a:r>
          </a:p>
          <a:p>
            <a:pPr algn="l" rtl="0">
              <a:lnSpc>
                <a:spcPct val="100000"/>
              </a:lnSpc>
              <a:spcBef>
                <a:spcPts val="7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dirty="0" smtClean="0"/>
              <a:t>Trends</a:t>
            </a:r>
            <a:r>
              <a:rPr lang="en-US" dirty="0" smtClean="0"/>
              <a:t> (will be covered while </a:t>
            </a:r>
            <a:r>
              <a:rPr lang="en-US" dirty="0" err="1" smtClean="0"/>
              <a:t>SCxx</a:t>
            </a:r>
            <a:r>
              <a:rPr lang="en-US" dirty="0" smtClean="0"/>
              <a:t> conference – Autumn semester OR </a:t>
            </a:r>
            <a:r>
              <a:rPr lang="en-US" dirty="0" err="1" smtClean="0"/>
              <a:t>ISCxx</a:t>
            </a:r>
            <a:r>
              <a:rPr lang="en-US" dirty="0" smtClean="0"/>
              <a:t> – Spring semester)</a:t>
            </a:r>
            <a:endParaRPr lang="en-GB" dirty="0"/>
          </a:p>
        </p:txBody>
      </p:sp>
      <p:sp>
        <p:nvSpPr>
          <p:cNvPr id="86019" name="Rectangle 3"/>
          <p:cNvSpPr>
            <a:spLocks noGrp="1" noChangeArrowheads="1"/>
          </p:cNvSpPr>
          <p:nvPr>
            <p:ph type="body" idx="2"/>
          </p:nvPr>
        </p:nvSpPr>
        <p:spPr>
          <a:xfrm>
            <a:off x="4267200" y="1600200"/>
            <a:ext cx="4419600" cy="4525963"/>
          </a:xfrm>
          <a:ln/>
        </p:spPr>
        <p:txBody>
          <a:bodyPr/>
          <a:lstStyle/>
          <a:p>
            <a:pPr algn="l" rtl="0">
              <a:lnSpc>
                <a:spcPct val="100000"/>
              </a:lnSpc>
              <a:spcBef>
                <a:spcPts val="700"/>
              </a:spcBef>
              <a:buFont typeface="Arial"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t>	“</a:t>
            </a:r>
            <a:r>
              <a:rPr lang="en-GB" i="1"/>
              <a:t>An extremely high power computer that has a large amount of main memory and very fast processors… </a:t>
            </a:r>
          </a:p>
          <a:p>
            <a:pPr algn="l" rtl="0">
              <a:lnSpc>
                <a:spcPct val="100000"/>
              </a:lnSpc>
              <a:spcBef>
                <a:spcPts val="700"/>
              </a:spcBef>
              <a:buFont typeface="Arial"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i="1"/>
              <a:t>	Often the processors run in parallel</a:t>
            </a:r>
            <a:r>
              <a:rPr lang="en-GB"/>
              <a:t>.”</a:t>
            </a:r>
          </a:p>
          <a:p>
            <a:pPr algn="l" rtl="0">
              <a:lnSpc>
                <a:spcPct val="100000"/>
              </a:lnSpc>
              <a:spcBef>
                <a:spcPts val="700"/>
              </a:spcBef>
              <a:buFont typeface="Arial"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idx="11"/>
          </p:nvPr>
        </p:nvSpPr>
        <p:spPr/>
        <p:txBody>
          <a:bodyPr/>
          <a:lstStyle/>
          <a:p>
            <a:r>
              <a:rPr lang="en-GB"/>
              <a:t>Introduction to Parallel Processing</a:t>
            </a:r>
          </a:p>
        </p:txBody>
      </p:sp>
      <p:sp>
        <p:nvSpPr>
          <p:cNvPr id="87041" name="Rectangle 1"/>
          <p:cNvSpPr>
            <a:spLocks noGrp="1" noChangeArrowheads="1"/>
          </p:cNvSpPr>
          <p:nvPr>
            <p:ph type="title"/>
          </p:nvPr>
        </p:nvSpPr>
        <p:spPr>
          <a:xfrm>
            <a:off x="152400" y="685800"/>
            <a:ext cx="4648200" cy="2438400"/>
          </a:xfrm>
          <a:ln/>
        </p:spPr>
        <p:txBody>
          <a:bodyPr/>
          <a:lstStyle/>
          <a:p>
            <a:pPr algn="l" rtl="0">
              <a:lnSpc>
                <a:spcPct val="100000"/>
              </a:lnSpc>
              <a:buFont typeface="Comic Sans MS" pitchFamily="6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a:latin typeface="Comic Sans MS" pitchFamily="64" charset="0"/>
              </a:rPr>
              <a:t>The </a:t>
            </a:r>
            <a:br>
              <a:rPr lang="en-GB" b="1">
                <a:latin typeface="Comic Sans MS" pitchFamily="64" charset="0"/>
              </a:rPr>
            </a:br>
            <a:r>
              <a:rPr lang="en-GB" b="1">
                <a:latin typeface="Comic Sans MS" pitchFamily="64" charset="0"/>
              </a:rPr>
              <a:t>Do-It-Yourself </a:t>
            </a:r>
            <a:r>
              <a:rPr lang="en-GB" b="1">
                <a:solidFill>
                  <a:srgbClr val="333399"/>
                </a:solidFill>
                <a:latin typeface="Comic Sans MS" pitchFamily="64" charset="0"/>
              </a:rPr>
              <a:t>Supercomputer</a:t>
            </a:r>
          </a:p>
        </p:txBody>
      </p:sp>
      <p:sp>
        <p:nvSpPr>
          <p:cNvPr id="87042" name="Rectangle 2"/>
          <p:cNvSpPr>
            <a:spLocks noGrp="1" noChangeArrowheads="1"/>
          </p:cNvSpPr>
          <p:nvPr>
            <p:ph type="subTitle" idx="4294967295"/>
          </p:nvPr>
        </p:nvSpPr>
        <p:spPr bwMode="auto">
          <a:xfrm>
            <a:off x="381000" y="4267200"/>
            <a:ext cx="8458200" cy="1828800"/>
          </a:xfrm>
          <a:prstGeom prst="rect">
            <a:avLst/>
          </a:prstGeom>
          <a:noFill/>
          <a:ln/>
        </p:spPr>
        <p:txBody>
          <a:bodyPr lIns="90000" tIns="46800" rIns="90000" bIns="46800"/>
          <a:lstStyle/>
          <a:p>
            <a:pPr marL="0" indent="0" algn="ctr">
              <a:lnSpc>
                <a:spcPct val="100000"/>
              </a:lnSpc>
              <a:buClr>
                <a:srgbClr val="333399"/>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333399"/>
                </a:solidFill>
              </a:rPr>
              <a:t>Scientific American</a:t>
            </a:r>
            <a:r>
              <a:rPr lang="en-GB" dirty="0"/>
              <a:t>, August 2001 Issue</a:t>
            </a:r>
          </a:p>
          <a:p>
            <a:pPr marL="0" indent="0" algn="ctr">
              <a:lnSpc>
                <a:spcPct val="100000"/>
              </a:lnSpc>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also available online:</a:t>
            </a:r>
          </a:p>
          <a:p>
            <a:pPr marL="0" indent="0" algn="ctr">
              <a:lnSpc>
                <a:spcPct val="100000"/>
              </a:lnSpc>
              <a:spcBef>
                <a:spcPts val="600"/>
              </a:spcBef>
              <a:buFont typeface="Haettenschweiler"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a:latin typeface="Haettenschweiler" pitchFamily="32" charset="0"/>
                <a:cs typeface="Courier New" pitchFamily="49" charset="0"/>
              </a:rPr>
              <a:t>http://www.sciam.com/2001/0801issue/0801hargrove.html</a:t>
            </a:r>
          </a:p>
          <a:p>
            <a:pPr marL="0" indent="0" algn="ctr">
              <a:lnSpc>
                <a:spcPct val="100000"/>
              </a:lnSpc>
              <a:spcBef>
                <a:spcPts val="600"/>
              </a:spcBef>
              <a:buFont typeface="Haettenschweiler"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dirty="0">
              <a:latin typeface="Haettenschweiler" pitchFamily="32" charset="0"/>
              <a:cs typeface="Courier New" pitchFamily="49" charset="0"/>
            </a:endParaRPr>
          </a:p>
        </p:txBody>
      </p:sp>
      <p:pic>
        <p:nvPicPr>
          <p:cNvPr id="87043" name="Picture 3"/>
          <p:cNvPicPr>
            <a:picLocks noChangeAspect="1" noChangeArrowheads="1"/>
          </p:cNvPicPr>
          <p:nvPr/>
        </p:nvPicPr>
        <p:blipFill>
          <a:blip r:embed="rId3" cstate="print"/>
          <a:srcRect/>
          <a:stretch>
            <a:fillRect/>
          </a:stretch>
        </p:blipFill>
        <p:spPr bwMode="auto">
          <a:xfrm>
            <a:off x="4495800" y="609600"/>
            <a:ext cx="4648200" cy="3429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6"/>
          <p:cNvSpPr>
            <a:spLocks noGrp="1"/>
          </p:cNvSpPr>
          <p:nvPr>
            <p:ph type="ftr" idx="11"/>
          </p:nvPr>
        </p:nvSpPr>
        <p:spPr/>
        <p:txBody>
          <a:bodyPr/>
          <a:lstStyle/>
          <a:p>
            <a:r>
              <a:rPr lang="en-GB"/>
              <a:t>Introduction to Parallel Processing</a:t>
            </a:r>
          </a:p>
        </p:txBody>
      </p:sp>
      <p:sp>
        <p:nvSpPr>
          <p:cNvPr id="88065"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a:t>The Top500</a:t>
            </a:r>
          </a:p>
        </p:txBody>
      </p:sp>
      <p:pic>
        <p:nvPicPr>
          <p:cNvPr id="88068" name="Picture 4"/>
          <p:cNvPicPr>
            <a:picLocks noChangeAspect="1" noChangeArrowheads="1"/>
          </p:cNvPicPr>
          <p:nvPr/>
        </p:nvPicPr>
        <p:blipFill>
          <a:blip r:embed="rId3" cstate="print"/>
          <a:srcRect/>
          <a:stretch>
            <a:fillRect/>
          </a:stretch>
        </p:blipFill>
        <p:spPr bwMode="auto">
          <a:xfrm>
            <a:off x="2590800" y="1447800"/>
            <a:ext cx="3763312" cy="1466850"/>
          </a:xfrm>
          <a:prstGeom prst="rect">
            <a:avLst/>
          </a:prstGeom>
          <a:noFill/>
          <a:ln w="9525">
            <a:noFill/>
            <a:round/>
            <a:headEnd/>
            <a:tailEnd/>
          </a:ln>
          <a:effectLst/>
        </p:spPr>
      </p:pic>
      <p:pic>
        <p:nvPicPr>
          <p:cNvPr id="87042" name="Picture 2"/>
          <p:cNvPicPr>
            <a:picLocks noChangeAspect="1" noChangeArrowheads="1"/>
          </p:cNvPicPr>
          <p:nvPr/>
        </p:nvPicPr>
        <p:blipFill>
          <a:blip r:embed="rId4" cstate="print"/>
          <a:srcRect/>
          <a:stretch>
            <a:fillRect/>
          </a:stretch>
        </p:blipFill>
        <p:spPr bwMode="auto">
          <a:xfrm>
            <a:off x="1143000" y="3048000"/>
            <a:ext cx="6404264" cy="1638300"/>
          </a:xfrm>
          <a:prstGeom prst="rect">
            <a:avLst/>
          </a:prstGeom>
          <a:noFill/>
          <a:ln w="9525">
            <a:noFill/>
            <a:miter lim="800000"/>
            <a:headEnd/>
            <a:tailEnd/>
          </a:ln>
        </p:spPr>
      </p:pic>
      <p:pic>
        <p:nvPicPr>
          <p:cNvPr id="87043" name="Picture 3"/>
          <p:cNvPicPr>
            <a:picLocks noChangeAspect="1" noChangeArrowheads="1"/>
          </p:cNvPicPr>
          <p:nvPr/>
        </p:nvPicPr>
        <p:blipFill>
          <a:blip r:embed="rId5" cstate="print"/>
          <a:srcRect/>
          <a:stretch>
            <a:fillRect/>
          </a:stretch>
        </p:blipFill>
        <p:spPr bwMode="auto">
          <a:xfrm>
            <a:off x="1066800" y="4800600"/>
            <a:ext cx="6502400" cy="12192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idx="4294967295"/>
          </p:nvPr>
        </p:nvSpPr>
        <p:spPr>
          <a:xfrm>
            <a:off x="2895600" y="6245225"/>
            <a:ext cx="3351213" cy="474663"/>
          </a:xfrm>
          <a:prstGeom prst="rect">
            <a:avLst/>
          </a:prstGeom>
        </p:spPr>
        <p:txBody>
          <a:bodyPr/>
          <a:lstStyle/>
          <a:p>
            <a:r>
              <a:rPr lang="en-GB"/>
              <a:t>Introduction to Parallel Processing</a:t>
            </a:r>
          </a:p>
        </p:txBody>
      </p:sp>
      <p:sp>
        <p:nvSpPr>
          <p:cNvPr id="89089" name="Rectangle 1"/>
          <p:cNvSpPr>
            <a:spLocks noGrp="1" noChangeArrowheads="1"/>
          </p:cNvSpPr>
          <p:nvPr>
            <p:ph type="title"/>
          </p:nvPr>
        </p:nvSpPr>
        <p:spPr>
          <a:xfrm>
            <a:off x="457200" y="274638"/>
            <a:ext cx="8229600" cy="1143000"/>
          </a:xfrm>
          <a:ln/>
        </p:spPr>
        <p:txBody>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t>The </a:t>
            </a:r>
            <a:r>
              <a:rPr lang="en-GB" dirty="0" smtClean="0"/>
              <a:t>Top15</a:t>
            </a:r>
            <a:endParaRPr lang="en-GB" dirty="0"/>
          </a:p>
        </p:txBody>
      </p:sp>
      <p:pic>
        <p:nvPicPr>
          <p:cNvPr id="88066" name="Picture 2"/>
          <p:cNvPicPr>
            <a:picLocks noChangeAspect="1" noChangeArrowheads="1"/>
          </p:cNvPicPr>
          <p:nvPr/>
        </p:nvPicPr>
        <p:blipFill>
          <a:blip r:embed="rId3" cstate="print"/>
          <a:srcRect/>
          <a:stretch>
            <a:fillRect/>
          </a:stretch>
        </p:blipFill>
        <p:spPr bwMode="auto">
          <a:xfrm>
            <a:off x="996283" y="1"/>
            <a:ext cx="7157117"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rot="16200000">
            <a:off x="-1257300" y="2949216"/>
            <a:ext cx="3657600" cy="349968"/>
          </a:xfrm>
          <a:prstGeom prst="rect">
            <a:avLst/>
          </a:prstGeom>
          <a:noFill/>
        </p:spPr>
        <p:txBody>
          <a:bodyPr wrap="square" rtlCol="0">
            <a:spAutoFit/>
          </a:bodyPr>
          <a:lstStyle/>
          <a:p>
            <a:pPr algn="l"/>
            <a:r>
              <a:rPr lang="en-US" dirty="0" smtClean="0">
                <a:solidFill>
                  <a:schemeClr val="tx1"/>
                </a:solidFill>
              </a:rPr>
              <a:t>Top 15                     June 2009</a:t>
            </a:r>
            <a:endParaRPr lang="en-US"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2826"/>
            <a:ext cx="8305800" cy="6532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4002984"/>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1" eaLnBrk="1" fontAlgn="base" latinLnBrk="0" hangingPunct="1">
          <a:lnSpc>
            <a:spcPct val="93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1" eaLnBrk="1" fontAlgn="base" latinLnBrk="0" hangingPunct="1">
          <a:lnSpc>
            <a:spcPct val="93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4268</TotalTime>
  <Words>4716</Words>
  <Application>Microsoft Office PowerPoint</Application>
  <PresentationFormat>On-screen Show (4:3)</PresentationFormat>
  <Paragraphs>1205</Paragraphs>
  <Slides>170</Slides>
  <Notes>141</Notes>
  <HiddenSlides>1</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170</vt:i4>
      </vt:variant>
    </vt:vector>
  </HeadingPairs>
  <TitlesOfParts>
    <vt:vector size="173" baseType="lpstr">
      <vt:lpstr>Office Theme</vt:lpstr>
      <vt:lpstr>Microsoft Equation 3.0</vt:lpstr>
      <vt:lpstr>Equation</vt:lpstr>
      <vt:lpstr>Parallel Systems</vt:lpstr>
      <vt:lpstr>Talk Outline</vt:lpstr>
      <vt:lpstr>A Definition from Oxford Dictionary of Science:</vt:lpstr>
      <vt:lpstr>PowerPoint Presentation</vt:lpstr>
      <vt:lpstr>PowerPoint Presentation</vt:lpstr>
      <vt:lpstr>PowerPoint Presentation</vt:lpstr>
      <vt:lpstr>The  need for Parallel Processing</vt:lpstr>
      <vt:lpstr>Why Parallel Processing</vt:lpstr>
      <vt:lpstr>The Demand for Computational Speed</vt:lpstr>
      <vt:lpstr>Exercise</vt:lpstr>
      <vt:lpstr>Solution</vt:lpstr>
      <vt:lpstr>Large Memory Requirements</vt:lpstr>
      <vt:lpstr>PowerPoint Presentation</vt:lpstr>
      <vt:lpstr>PowerPoint Presentation</vt:lpstr>
      <vt:lpstr>Molecular Dynamics</vt:lpstr>
      <vt:lpstr>Other considerations</vt:lpstr>
      <vt:lpstr>PowerPoint Presentation</vt:lpstr>
      <vt:lpstr>PowerPoint Presentation</vt:lpstr>
      <vt:lpstr>Basic terms</vt:lpstr>
      <vt:lpstr>Buzzwords</vt:lpstr>
      <vt:lpstr>Flynn’s taxonomy</vt:lpstr>
      <vt:lpstr>PowerPoint Presentation</vt:lpstr>
      <vt:lpstr>“Time” Terms</vt:lpstr>
      <vt:lpstr>מושגים בסיסיים חשובים ביותר!</vt:lpstr>
      <vt:lpstr>Maximal Possible Speedup</vt:lpstr>
      <vt:lpstr>Scaling</vt:lpstr>
      <vt:lpstr>Amdahl’s Law (1967)‏</vt:lpstr>
      <vt:lpstr>Maximal Possible Efficiency</vt:lpstr>
      <vt:lpstr>Amdahl’s Law - continue</vt:lpstr>
      <vt:lpstr>An Example of Amdahl’s Law</vt:lpstr>
      <vt:lpstr>Gustafson’s Law</vt:lpstr>
      <vt:lpstr>PowerPoint Presentation</vt:lpstr>
      <vt:lpstr>The computation time is constant  (instead of the problem size)  increasing number of CPUs  solve bigger problem and get better results in the same time.</vt:lpstr>
      <vt:lpstr>PowerPoint Presentation</vt:lpstr>
      <vt:lpstr>Computation/Communication Ratio</vt:lpstr>
      <vt:lpstr>Overhead</vt:lpstr>
      <vt:lpstr>Load Imbalance</vt:lpstr>
      <vt:lpstr>Dynamic Partitioning – Domain Decomposition   by Quad or Oct Trees </vt:lpstr>
      <vt:lpstr>PowerPoint Presentation</vt:lpstr>
      <vt:lpstr>Methods of Parallelization</vt:lpstr>
      <vt:lpstr>Message Passing (MIMD)‏</vt:lpstr>
      <vt:lpstr>The Most Popular Message Passing APIs</vt:lpstr>
      <vt:lpstr>MPI</vt:lpstr>
      <vt:lpstr>MPI Basics</vt:lpstr>
      <vt:lpstr>A Basic Program</vt:lpstr>
      <vt:lpstr>MPI – Cont’ </vt:lpstr>
      <vt:lpstr>Be Careful of Deadlocks</vt:lpstr>
      <vt:lpstr>Shared Memory ‏</vt:lpstr>
      <vt:lpstr>Shared Memory Computers</vt:lpstr>
      <vt:lpstr>OpenMP</vt:lpstr>
      <vt:lpstr>An OpenMP Example</vt:lpstr>
      <vt:lpstr>Partitioned Global Address Space (PGAS)</vt:lpstr>
      <vt:lpstr>Constellation systems</vt:lpstr>
      <vt:lpstr>Network Topology</vt:lpstr>
      <vt:lpstr>Network Properties</vt:lpstr>
      <vt:lpstr>3D Torus</vt:lpstr>
      <vt:lpstr>Ciara VXR-3DT </vt:lpstr>
      <vt:lpstr>Titan 20 Petaflops at Oak Ridge National Lab</vt:lpstr>
      <vt:lpstr>SDSC Gordon Supercomputer</vt:lpstr>
      <vt:lpstr>A Binary</vt:lpstr>
      <vt:lpstr>4D Hypercube Network</vt:lpstr>
      <vt:lpstr>PowerPoint Presentation</vt:lpstr>
      <vt:lpstr>Example #1 The car of the future</vt:lpstr>
      <vt:lpstr>A Distributed Car</vt:lpstr>
      <vt:lpstr>Halos</vt:lpstr>
      <vt:lpstr>Ghost points</vt:lpstr>
      <vt:lpstr>Example #2: Collisions of Billiard Balls</vt:lpstr>
      <vt:lpstr>Example #3: Parallel Pattern Recognition</vt:lpstr>
      <vt:lpstr>PowerPoint Presentation</vt:lpstr>
      <vt:lpstr>Ring candidate search by a Hough transformation</vt:lpstr>
      <vt:lpstr>Parallel Patterns</vt:lpstr>
      <vt:lpstr>PowerPoint Presentation</vt:lpstr>
      <vt:lpstr>Profiling, Benchmarking and Performance Tuning</vt:lpstr>
      <vt:lpstr>Profiling</vt:lpstr>
      <vt:lpstr>Profiling</vt:lpstr>
      <vt:lpstr>PVM Cluster view with XPVM</vt:lpstr>
      <vt:lpstr>Cluster Monitoring</vt:lpstr>
      <vt:lpstr>PowerPoint Presentation</vt:lpstr>
      <vt:lpstr>Diagnostics</vt:lpstr>
      <vt:lpstr>Why Performance Modelling?</vt:lpstr>
      <vt:lpstr>Performance Modelling</vt:lpstr>
      <vt:lpstr>HPC Challenge</vt:lpstr>
      <vt:lpstr>Bottlenecks</vt:lpstr>
      <vt:lpstr>Processor-Memory Gap</vt:lpstr>
      <vt:lpstr>PowerPoint Presentation</vt:lpstr>
      <vt:lpstr>PowerPoint Presentation</vt:lpstr>
      <vt:lpstr>Common H/W</vt:lpstr>
      <vt:lpstr>“Pizzas”</vt:lpstr>
      <vt:lpstr>Blades </vt:lpstr>
      <vt:lpstr>GPGPU</vt:lpstr>
      <vt:lpstr>PowerPoint Presentation</vt:lpstr>
      <vt:lpstr>Top of the line Networking</vt:lpstr>
      <vt:lpstr>IS5600 - 648-port 20 and 40Gb/s InfiniBand Chassis Switch</vt:lpstr>
      <vt:lpstr>PowerPoint Presentation</vt:lpstr>
      <vt:lpstr>Supercomputers</vt:lpstr>
      <vt:lpstr>The  Do-It-Yourself Supercomputer</vt:lpstr>
      <vt:lpstr>The Top500</vt:lpstr>
      <vt:lpstr>The Top15</vt:lpstr>
      <vt:lpstr>PowerPoint Presentation</vt:lpstr>
      <vt:lpstr>IBM Blue Gene</vt:lpstr>
      <vt:lpstr>PowerPoint Presentation</vt:lpstr>
      <vt:lpstr>Barcelona Supercomputer Centre</vt:lpstr>
      <vt:lpstr>4.564 PowerPC 970 FX processors, 9 TB of Memory, 4 GB per node, 231 TB Storage Capacity.  3 networks: • Myrinet • Gigabit • 10/100 Ethernet • OS: Linux kernel version 2.6 </vt:lpstr>
      <vt:lpstr>Virginia Tech</vt:lpstr>
      <vt:lpstr>PowerPoint Presentation</vt:lpstr>
      <vt:lpstr>Top 500 List</vt:lpstr>
      <vt:lpstr>PowerPoint Presentation</vt:lpstr>
      <vt:lpstr>HTC and Condor</vt:lpstr>
      <vt:lpstr>High Throughput Computing</vt:lpstr>
      <vt:lpstr>HTC vs. HPC</vt:lpstr>
      <vt:lpstr>Condor</vt:lpstr>
      <vt:lpstr>Condor at the BGU</vt:lpstr>
      <vt:lpstr>PowerPoint Presentation</vt:lpstr>
      <vt:lpstr>Condor at Micron</vt:lpstr>
      <vt:lpstr>PowerPoint Presentation</vt:lpstr>
      <vt:lpstr>The Grid</vt:lpstr>
      <vt:lpstr>SETI@home</vt:lpstr>
      <vt:lpstr>PowerPoint Presentation</vt:lpstr>
      <vt:lpstr>Einstein at Home</vt:lpstr>
      <vt:lpstr>The Grid</vt:lpstr>
      <vt:lpstr>The Grid MIT Technology Review:</vt:lpstr>
      <vt:lpstr>The Grid Vision</vt:lpstr>
      <vt:lpstr>PowerPoint Presentation</vt:lpstr>
      <vt:lpstr>LHC Grid Computing</vt:lpstr>
      <vt:lpstr>LHC Data</vt:lpstr>
      <vt:lpstr>PowerPoint Presentation</vt:lpstr>
      <vt:lpstr>MonALISA</vt:lpstr>
      <vt:lpstr>PowerPoint Presentation</vt:lpstr>
      <vt:lpstr>PowerPoint Presentation</vt:lpstr>
      <vt:lpstr>Cloud Computing</vt:lpstr>
      <vt:lpstr>Technology Trends - Processors</vt:lpstr>
      <vt:lpstr>PowerPoint Presentation</vt:lpstr>
      <vt:lpstr>Moore’s Law Still Holds</vt:lpstr>
      <vt:lpstr>(Very near) Future trends</vt:lpstr>
      <vt:lpstr>PowerPoint Presentation</vt:lpstr>
      <vt:lpstr>PowerPoint Presentation</vt:lpstr>
      <vt:lpstr>Power dissipation</vt:lpstr>
      <vt:lpstr>Power Consumption Trends in Microprocessors</vt:lpstr>
      <vt:lpstr>The Power Problem</vt:lpstr>
      <vt:lpstr>Managing the Heat Load</vt:lpstr>
      <vt:lpstr>Dual core (2005)</vt:lpstr>
      <vt:lpstr>2009</vt:lpstr>
      <vt:lpstr>2009/10 - Nvida - Fermi</vt:lpstr>
      <vt:lpstr>System on a Chip</vt:lpstr>
      <vt:lpstr>Top 500 – Trends Since 1993</vt:lpstr>
      <vt:lpstr>PowerPoint Presentation</vt:lpstr>
      <vt:lpstr>PowerPoint Presentation</vt:lpstr>
      <vt:lpstr>PowerPoint Presentation</vt:lpstr>
      <vt:lpstr>PowerPoint Presentation</vt:lpstr>
      <vt:lpstr>Processor Count</vt:lpstr>
      <vt:lpstr>PowerPoint Presentation</vt:lpstr>
      <vt:lpstr>PowerPoint Presentation</vt:lpstr>
      <vt:lpstr>Price / Performance</vt:lpstr>
      <vt:lpstr>The Dream Machine - 2005 Quad dual core</vt:lpstr>
      <vt:lpstr>The Dream Machine - 2009 32 cores</vt:lpstr>
      <vt:lpstr>The Dream Machine 2010</vt:lpstr>
      <vt:lpstr>The Dream Machine 2010</vt:lpstr>
      <vt:lpstr>Multi-core Many cores</vt:lpstr>
      <vt:lpstr>Another Example: The Cell By Sony,Toshiba and IBM</vt:lpstr>
      <vt:lpstr>The Cell (cont’)‏</vt:lpstr>
      <vt:lpstr>The Cell (Cont’)‏</vt:lpstr>
      <vt:lpstr>Virtualization</vt:lpstr>
      <vt:lpstr>Mobile Distributed Computing</vt:lpstr>
      <vt:lpstr>Summary</vt:lpstr>
      <vt:lpstr>References</vt:lpstr>
      <vt:lpstr>References</vt:lpstr>
      <vt:lpstr>References</vt:lpstr>
      <vt:lpstr>PowerPoint Presentation</vt:lpstr>
      <vt:lpstr>References</vt:lpstr>
      <vt:lpstr>References (a very partial list) More books at the course website‏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Parallel Processing</dc:title>
  <dc:creator>GT</dc:creator>
  <cp:lastModifiedBy>Guy Tel-Zur</cp:lastModifiedBy>
  <cp:revision>225</cp:revision>
  <dcterms:modified xsi:type="dcterms:W3CDTF">2012-10-20T11:05:30Z</dcterms:modified>
</cp:coreProperties>
</file>